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343" r:id="rId2"/>
    <p:sldId id="360" r:id="rId3"/>
    <p:sldId id="388" r:id="rId4"/>
    <p:sldId id="387" r:id="rId5"/>
    <p:sldId id="386" r:id="rId6"/>
    <p:sldId id="378" r:id="rId7"/>
    <p:sldId id="363" r:id="rId8"/>
    <p:sldId id="389" r:id="rId9"/>
    <p:sldId id="365" r:id="rId10"/>
    <p:sldId id="367" r:id="rId11"/>
    <p:sldId id="368" r:id="rId12"/>
    <p:sldId id="384" r:id="rId13"/>
    <p:sldId id="380" r:id="rId14"/>
    <p:sldId id="381" r:id="rId15"/>
    <p:sldId id="382" r:id="rId16"/>
    <p:sldId id="385" r:id="rId17"/>
    <p:sldId id="383" r:id="rId18"/>
    <p:sldId id="374" r:id="rId19"/>
    <p:sldId id="379" r:id="rId20"/>
    <p:sldId id="376"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4" userDrawn="1">
          <p15:clr>
            <a:srgbClr val="A4A3A4"/>
          </p15:clr>
        </p15:guide>
        <p15:guide id="2" pos="480" userDrawn="1">
          <p15:clr>
            <a:srgbClr val="A4A3A4"/>
          </p15:clr>
        </p15:guide>
        <p15:guide id="3" orient="horz" pos="864" userDrawn="1">
          <p15:clr>
            <a:srgbClr val="A4A3A4"/>
          </p15:clr>
        </p15:guide>
        <p15:guide id="4" pos="28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F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E26363-DEDD-41FB-AD13-466B17246A60}" v="38" dt="2025-03-19T14:48:37.0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105" d="100"/>
          <a:sy n="105" d="100"/>
        </p:scale>
        <p:origin x="963" y="51"/>
      </p:cViewPr>
      <p:guideLst>
        <p:guide orient="horz" pos="144"/>
        <p:guide pos="480"/>
        <p:guide orient="horz" pos="864"/>
        <p:guide pos="288"/>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n Peled" userId="66756142ca4fdc69" providerId="LiveId" clId="{EF683F28-9FE8-429C-BAD6-D8DA00144AF3}"/>
    <pc:docChg chg="custSel modSld">
      <pc:chgData name="Ron Peled" userId="66756142ca4fdc69" providerId="LiveId" clId="{EF683F28-9FE8-429C-BAD6-D8DA00144AF3}" dt="2024-02-22T06:09:37.140" v="3" actId="20577"/>
      <pc:docMkLst>
        <pc:docMk/>
      </pc:docMkLst>
      <pc:sldChg chg="modSp mod">
        <pc:chgData name="Ron Peled" userId="66756142ca4fdc69" providerId="LiveId" clId="{EF683F28-9FE8-429C-BAD6-D8DA00144AF3}" dt="2024-02-22T06:09:37.140" v="3" actId="20577"/>
        <pc:sldMkLst>
          <pc:docMk/>
          <pc:sldMk cId="235303082" sldId="387"/>
        </pc:sldMkLst>
      </pc:sldChg>
    </pc:docChg>
  </pc:docChgLst>
  <pc:docChgLst>
    <pc:chgData name="Ron Peled" userId="66756142ca4fdc69" providerId="LiveId" clId="{3FB12063-E629-42EE-9754-EE031D4C8315}"/>
    <pc:docChg chg="modSld">
      <pc:chgData name="Ron Peled" userId="66756142ca4fdc69" providerId="LiveId" clId="{3FB12063-E629-42EE-9754-EE031D4C8315}" dt="2025-01-22T21:09:07.961" v="7" actId="20577"/>
      <pc:docMkLst>
        <pc:docMk/>
      </pc:docMkLst>
      <pc:sldChg chg="modSp modAnim">
        <pc:chgData name="Ron Peled" userId="66756142ca4fdc69" providerId="LiveId" clId="{3FB12063-E629-42EE-9754-EE031D4C8315}" dt="2025-01-22T21:09:07.961" v="7" actId="20577"/>
        <pc:sldMkLst>
          <pc:docMk/>
          <pc:sldMk cId="800866078" sldId="386"/>
        </pc:sldMkLst>
        <pc:spChg chg="mod">
          <ac:chgData name="Ron Peled" userId="66756142ca4fdc69" providerId="LiveId" clId="{3FB12063-E629-42EE-9754-EE031D4C8315}" dt="2025-01-22T21:09:07.961" v="7" actId="20577"/>
          <ac:spMkLst>
            <pc:docMk/>
            <pc:sldMk cId="800866078" sldId="386"/>
            <ac:spMk id="3" creationId="{00000000-0000-0000-0000-000000000000}"/>
          </ac:spMkLst>
        </pc:spChg>
      </pc:sldChg>
    </pc:docChg>
  </pc:docChgLst>
  <pc:docChgLst>
    <pc:chgData name="Ron Peled" userId="66756142ca4fdc69" providerId="LiveId" clId="{9EE26363-DEDD-41FB-AD13-466B17246A60}"/>
    <pc:docChg chg="modSld">
      <pc:chgData name="Ron Peled" userId="66756142ca4fdc69" providerId="LiveId" clId="{9EE26363-DEDD-41FB-AD13-466B17246A60}" dt="2025-03-19T14:48:46.145" v="54" actId="20577"/>
      <pc:docMkLst>
        <pc:docMk/>
      </pc:docMkLst>
      <pc:sldChg chg="modSp modNotesTx">
        <pc:chgData name="Ron Peled" userId="66756142ca4fdc69" providerId="LiveId" clId="{9EE26363-DEDD-41FB-AD13-466B17246A60}" dt="2025-03-19T14:48:46.145" v="54" actId="20577"/>
        <pc:sldMkLst>
          <pc:docMk/>
          <pc:sldMk cId="235303082" sldId="387"/>
        </pc:sldMkLst>
        <pc:spChg chg="mod">
          <ac:chgData name="Ron Peled" userId="66756142ca4fdc69" providerId="LiveId" clId="{9EE26363-DEDD-41FB-AD13-466B17246A60}" dt="2025-03-19T14:48:37.005" v="37" actId="20577"/>
          <ac:spMkLst>
            <pc:docMk/>
            <pc:sldMk cId="235303082" sldId="387"/>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91FFB7-EF14-4858-8CD6-722224D841A6}" type="datetimeFigureOut">
              <a:rPr lang="en-US" smtClean="0"/>
              <a:t>3/19/2025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90795D-C7ED-414B-B32E-493F3B94BEA0}" type="slidenum">
              <a:rPr lang="en-US" smtClean="0"/>
              <a:t>‹#›</a:t>
            </a:fld>
            <a:endParaRPr lang="en-US"/>
          </a:p>
        </p:txBody>
      </p:sp>
    </p:spTree>
    <p:extLst>
      <p:ext uri="{BB962C8B-B14F-4D97-AF65-F5344CB8AC3E}">
        <p14:creationId xmlns:p14="http://schemas.microsoft.com/office/powerpoint/2010/main" val="35698284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Matan</a:t>
            </a:r>
            <a:r>
              <a:rPr lang="en-US" dirty="0"/>
              <a:t> is now at</a:t>
            </a:r>
            <a:r>
              <a:rPr lang="en-US" baseline="0" dirty="0"/>
              <a:t> Northeastern University.</a:t>
            </a:r>
            <a:endParaRPr lang="en-US" dirty="0"/>
          </a:p>
        </p:txBody>
      </p:sp>
      <p:sp>
        <p:nvSpPr>
          <p:cNvPr id="4" name="Slide Number Placeholder 3"/>
          <p:cNvSpPr>
            <a:spLocks noGrp="1"/>
          </p:cNvSpPr>
          <p:nvPr>
            <p:ph type="sldNum" sz="quarter" idx="10"/>
          </p:nvPr>
        </p:nvSpPr>
        <p:spPr/>
        <p:txBody>
          <a:bodyPr/>
          <a:lstStyle/>
          <a:p>
            <a:fld id="{EC90795D-C7ED-414B-B32E-493F3B94BEA0}" type="slidenum">
              <a:rPr lang="en-US" smtClean="0"/>
              <a:t>1</a:t>
            </a:fld>
            <a:endParaRPr lang="en-US"/>
          </a:p>
        </p:txBody>
      </p:sp>
    </p:spTree>
    <p:extLst>
      <p:ext uri="{BB962C8B-B14F-4D97-AF65-F5344CB8AC3E}">
        <p14:creationId xmlns:p14="http://schemas.microsoft.com/office/powerpoint/2010/main" val="36918824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dirty="0">
                    <a:solidFill>
                      <a:srgbClr val="FF0000"/>
                    </a:solidFill>
                  </a:rPr>
                  <a:t>Weaker conjecture</a:t>
                </a:r>
                <a:r>
                  <a:rPr lang="en-US" sz="1200" dirty="0"/>
                  <a:t>: In two dimensions, for </a:t>
                </a:r>
                <a14:m>
                  <m:oMath xmlns:m="http://schemas.openxmlformats.org/officeDocument/2006/math">
                    <m:r>
                      <a:rPr lang="en-US" sz="1200" i="1">
                        <a:latin typeface="Cambria Math" panose="02040503050406030204" pitchFamily="18" charset="0"/>
                      </a:rPr>
                      <m:t>0≤</m:t>
                    </m:r>
                    <m:r>
                      <a:rPr lang="en-US" sz="1200" i="1">
                        <a:latin typeface="Cambria Math" panose="02040503050406030204" pitchFamily="18" charset="0"/>
                      </a:rPr>
                      <m:t>𝑇</m:t>
                    </m:r>
                    <m:r>
                      <a:rPr lang="en-US" sz="1200" i="1">
                        <a:latin typeface="Cambria Math" panose="02040503050406030204" pitchFamily="18" charset="0"/>
                      </a:rPr>
                      <m:t>&lt;∞</m:t>
                    </m:r>
                  </m:oMath>
                </a14:m>
                <a:r>
                  <a:rPr lang="en-US" sz="1200" dirty="0"/>
                  <a:t> and </a:t>
                </a:r>
                <a14:m>
                  <m:oMath xmlns:m="http://schemas.openxmlformats.org/officeDocument/2006/math">
                    <m:r>
                      <a:rPr lang="en-US" sz="1200" b="0" i="1" smtClean="0">
                        <a:latin typeface="Cambria Math" panose="02040503050406030204" pitchFamily="18" charset="0"/>
                      </a:rPr>
                      <m:t>𝜆</m:t>
                    </m:r>
                    <m:r>
                      <a:rPr lang="en-US" sz="1200" i="1">
                        <a:latin typeface="Cambria Math"/>
                      </a:rPr>
                      <m:t>&gt;0</m:t>
                    </m:r>
                  </m:oMath>
                </a14:m>
                <a:r>
                  <a:rPr lang="en-US" sz="1200" dirty="0"/>
                  <a:t>, </a:t>
                </a:r>
              </a:p>
              <a:p>
                <a:pPr marL="0" indent="0">
                  <a:buNone/>
                </a:pPr>
                <a14:m>
                  <m:oMathPara xmlns:m="http://schemas.openxmlformats.org/officeDocument/2006/math">
                    <m:oMathParaPr>
                      <m:jc m:val="centerGroup"/>
                    </m:oMathParaPr>
                    <m:oMath xmlns:m="http://schemas.openxmlformats.org/officeDocument/2006/math">
                      <m:func>
                        <m:funcPr>
                          <m:ctrlPr>
                            <a:rPr lang="en-US" sz="1200" i="1" smtClean="0">
                              <a:latin typeface="Cambria Math" panose="02040503050406030204" pitchFamily="18" charset="0"/>
                            </a:rPr>
                          </m:ctrlPr>
                        </m:funcPr>
                        <m:fName>
                          <m:limLow>
                            <m:limLowPr>
                              <m:ctrlPr>
                                <a:rPr lang="en-US" sz="1200" i="1" smtClean="0">
                                  <a:latin typeface="Cambria Math" panose="02040503050406030204" pitchFamily="18" charset="0"/>
                                </a:rPr>
                              </m:ctrlPr>
                            </m:limLowPr>
                            <m:e>
                              <m:r>
                                <m:rPr>
                                  <m:sty m:val="p"/>
                                </m:rPr>
                                <a:rPr lang="en-US" sz="1200" i="0" smtClean="0">
                                  <a:latin typeface="Cambria Math" panose="02040503050406030204" pitchFamily="18" charset="0"/>
                                </a:rPr>
                                <m:t>lim</m:t>
                              </m:r>
                            </m:e>
                            <m:lim>
                              <m:r>
                                <a:rPr lang="en-US" sz="1200" b="0" i="1" smtClean="0">
                                  <a:latin typeface="Cambria Math" panose="02040503050406030204" pitchFamily="18" charset="0"/>
                                </a:rPr>
                                <m:t>𝐿</m:t>
                              </m:r>
                              <m:r>
                                <a:rPr lang="en-US" sz="1200" b="0" i="1" smtClean="0">
                                  <a:latin typeface="Cambria Math" panose="02040503050406030204" pitchFamily="18" charset="0"/>
                                </a:rPr>
                                <m:t>→∞</m:t>
                              </m:r>
                            </m:lim>
                          </m:limLow>
                        </m:fName>
                        <m:e>
                          <m:f>
                            <m:fPr>
                              <m:ctrlPr>
                                <a:rPr lang="en-US" sz="1200" b="0" i="1" smtClean="0">
                                  <a:latin typeface="Cambria Math" panose="02040503050406030204" pitchFamily="18" charset="0"/>
                                </a:rPr>
                              </m:ctrlPr>
                            </m:fPr>
                            <m:num>
                              <m:r>
                                <a:rPr lang="en-US" sz="1200" b="0" i="1" smtClean="0">
                                  <a:latin typeface="Cambria Math" panose="02040503050406030204" pitchFamily="18" charset="0"/>
                                </a:rPr>
                                <m:t>1</m:t>
                              </m:r>
                            </m:num>
                            <m:den>
                              <m:sSup>
                                <m:sSupPr>
                                  <m:ctrlPr>
                                    <a:rPr lang="en-US" sz="1200" b="0" i="1" smtClean="0">
                                      <a:latin typeface="Cambria Math" panose="02040503050406030204" pitchFamily="18" charset="0"/>
                                    </a:rPr>
                                  </m:ctrlPr>
                                </m:sSupPr>
                                <m:e>
                                  <m:r>
                                    <a:rPr lang="en-US" sz="1200" b="0" i="1" smtClean="0">
                                      <a:latin typeface="Cambria Math" panose="02040503050406030204" pitchFamily="18" charset="0"/>
                                    </a:rPr>
                                    <m:t>𝐿</m:t>
                                  </m:r>
                                </m:e>
                                <m:sup>
                                  <m:r>
                                    <a:rPr lang="en-US" sz="1200" b="0" i="1" smtClean="0">
                                      <a:latin typeface="Cambria Math" panose="02040503050406030204" pitchFamily="18" charset="0"/>
                                    </a:rPr>
                                    <m:t>𝑑</m:t>
                                  </m:r>
                                </m:sup>
                              </m:sSup>
                            </m:den>
                          </m:f>
                          <m:nary>
                            <m:naryPr>
                              <m:chr m:val="∑"/>
                              <m:supHide m:val="on"/>
                              <m:ctrlPr>
                                <a:rPr lang="x-none" sz="1200" b="0" i="1" smtClean="0">
                                  <a:latin typeface="Cambria Math" panose="02040503050406030204" pitchFamily="18" charset="0"/>
                                </a:rPr>
                              </m:ctrlPr>
                            </m:naryPr>
                            <m:sub>
                              <m:r>
                                <m:rPr>
                                  <m:brk m:alnAt="7"/>
                                </m:rPr>
                                <a:rPr lang="en-US" sz="1200" b="0" i="1" smtClean="0">
                                  <a:latin typeface="Cambria Math" panose="02040503050406030204" pitchFamily="18" charset="0"/>
                                </a:rPr>
                                <m:t>𝑣</m:t>
                              </m:r>
                              <m:r>
                                <a:rPr lang="en-US" sz="1200" b="0" i="1" smtClean="0">
                                  <a:latin typeface="Cambria Math" panose="02040503050406030204" pitchFamily="18" charset="0"/>
                                </a:rPr>
                                <m:t>∈</m:t>
                              </m:r>
                              <m:sSubSup>
                                <m:sSubSupPr>
                                  <m:ctrlPr>
                                    <a:rPr lang="en-US" sz="1200" b="0" i="1" smtClean="0">
                                      <a:latin typeface="Cambria Math" panose="02040503050406030204" pitchFamily="18" charset="0"/>
                                    </a:rPr>
                                  </m:ctrlPr>
                                </m:sSubSupPr>
                                <m:e>
                                  <m:r>
                                    <m:rPr>
                                      <m:sty m:val="p"/>
                                    </m:rPr>
                                    <a:rPr lang="en-US" sz="1200" b="0" i="0" smtClean="0">
                                      <a:latin typeface="Cambria Math" panose="02040503050406030204" pitchFamily="18" charset="0"/>
                                    </a:rPr>
                                    <m:t>Λ</m:t>
                                  </m:r>
                                </m:e>
                                <m:sub>
                                  <m:r>
                                    <a:rPr lang="en-US" sz="1200" b="0" i="1" smtClean="0">
                                      <a:latin typeface="Cambria Math" panose="02040503050406030204" pitchFamily="18" charset="0"/>
                                    </a:rPr>
                                    <m:t>𝐿</m:t>
                                  </m:r>
                                </m:sub>
                                <m:sup>
                                  <m:r>
                                    <a:rPr lang="en-US" sz="1200" b="0" i="1" smtClean="0">
                                      <a:latin typeface="Cambria Math" panose="02040503050406030204" pitchFamily="18" charset="0"/>
                                    </a:rPr>
                                    <m:t>𝑑</m:t>
                                  </m:r>
                                </m:sup>
                              </m:sSubSup>
                            </m:sub>
                            <m:sup/>
                            <m:e>
                              <m:r>
                                <m:rPr>
                                  <m:lit/>
                                </m:rPr>
                                <a:rPr lang="en-US" sz="1200" b="0" i="1" smtClean="0">
                                  <a:latin typeface="Cambria Math" panose="02040503050406030204" pitchFamily="18" charset="0"/>
                                </a:rPr>
                                <m:t>|</m:t>
                              </m:r>
                              <m:r>
                                <a:rPr lang="en-US" sz="1200" b="0" i="1" smtClean="0">
                                  <a:latin typeface="Cambria Math" panose="02040503050406030204" pitchFamily="18" charset="0"/>
                                </a:rPr>
                                <m:t>|</m:t>
                              </m:r>
                            </m:e>
                          </m:nary>
                        </m:e>
                      </m:func>
                      <m:sSub>
                        <m:sSubPr>
                          <m:ctrlPr>
                            <a:rPr lang="en-US" sz="1200" i="1">
                              <a:latin typeface="Cambria Math" panose="02040503050406030204" pitchFamily="18" charset="0"/>
                            </a:rPr>
                          </m:ctrlPr>
                        </m:sSubPr>
                        <m:e>
                          <m:d>
                            <m:dPr>
                              <m:begChr m:val="〈"/>
                              <m:endChr m:val="〉"/>
                              <m:ctrlPr>
                                <a:rPr lang="en-US" sz="1200" i="1">
                                  <a:latin typeface="Cambria Math" panose="02040503050406030204" pitchFamily="18" charset="0"/>
                                </a:rPr>
                              </m:ctrlPr>
                            </m:dPr>
                            <m:e>
                              <m:r>
                                <a:rPr lang="en-US" sz="1200" i="1">
                                  <a:latin typeface="Cambria Math" panose="02040503050406030204" pitchFamily="18" charset="0"/>
                                </a:rPr>
                                <m:t>𝑓</m:t>
                              </m:r>
                              <m:d>
                                <m:dPr>
                                  <m:ctrlPr>
                                    <a:rPr lang="en-US" sz="1200" i="1">
                                      <a:latin typeface="Cambria Math" panose="02040503050406030204" pitchFamily="18" charset="0"/>
                                    </a:rPr>
                                  </m:ctrlPr>
                                </m:dPr>
                                <m:e>
                                  <m:sSub>
                                    <m:sSubPr>
                                      <m:ctrlPr>
                                        <a:rPr lang="en-US" sz="1200" i="1">
                                          <a:latin typeface="Cambria Math" panose="02040503050406030204" pitchFamily="18" charset="0"/>
                                        </a:rPr>
                                      </m:ctrlPr>
                                    </m:sSubPr>
                                    <m:e>
                                      <m:r>
                                        <a:rPr lang="en-US" sz="1200" i="1">
                                          <a:latin typeface="Cambria Math" panose="02040503050406030204" pitchFamily="18" charset="0"/>
                                        </a:rPr>
                                        <m:t>𝒯</m:t>
                                      </m:r>
                                    </m:e>
                                    <m:sub>
                                      <m:r>
                                        <a:rPr lang="en-US" sz="1200" i="1">
                                          <a:latin typeface="Cambria Math"/>
                                        </a:rPr>
                                        <m:t>𝑣</m:t>
                                      </m:r>
                                    </m:sub>
                                  </m:sSub>
                                  <m:d>
                                    <m:dPr>
                                      <m:ctrlPr>
                                        <a:rPr lang="en-US" sz="1200" i="1">
                                          <a:latin typeface="Cambria Math" panose="02040503050406030204" pitchFamily="18" charset="0"/>
                                        </a:rPr>
                                      </m:ctrlPr>
                                    </m:dPr>
                                    <m:e>
                                      <m:r>
                                        <a:rPr lang="en-US" sz="1200" i="1">
                                          <a:latin typeface="Cambria Math" panose="02040503050406030204" pitchFamily="18" charset="0"/>
                                        </a:rPr>
                                        <m:t>𝜎</m:t>
                                      </m:r>
                                    </m:e>
                                  </m:d>
                                </m:e>
                              </m:d>
                            </m:e>
                          </m:d>
                        </m:e>
                        <m:sub>
                          <m:sSub>
                            <m:sSubPr>
                              <m:ctrlPr>
                                <a:rPr lang="en-US" sz="1200" b="0" i="1" smtClean="0">
                                  <a:latin typeface="Cambria Math" panose="02040503050406030204" pitchFamily="18" charset="0"/>
                                </a:rPr>
                              </m:ctrlPr>
                            </m:sSubPr>
                            <m:e>
                              <m:r>
                                <a:rPr lang="en-US" sz="1200" i="1">
                                  <a:latin typeface="Cambria Math" panose="02040503050406030204" pitchFamily="18" charset="0"/>
                                </a:rPr>
                                <m:t>𝜇</m:t>
                              </m:r>
                            </m:e>
                            <m:sub>
                              <m:r>
                                <a:rPr lang="en-US" sz="1200" b="0" i="1" smtClean="0">
                                  <a:latin typeface="Cambria Math" panose="02040503050406030204" pitchFamily="18" charset="0"/>
                                </a:rPr>
                                <m:t>1</m:t>
                              </m:r>
                            </m:sub>
                          </m:sSub>
                        </m:sub>
                      </m:sSub>
                      <m:r>
                        <a:rPr lang="en-US" sz="1200" b="0" i="1" smtClean="0">
                          <a:latin typeface="Cambria Math" panose="02040503050406030204" pitchFamily="18" charset="0"/>
                        </a:rPr>
                        <m:t>−</m:t>
                      </m:r>
                      <m:sSub>
                        <m:sSubPr>
                          <m:ctrlPr>
                            <a:rPr lang="en-US" sz="1200" i="1">
                              <a:latin typeface="Cambria Math" panose="02040503050406030204" pitchFamily="18" charset="0"/>
                            </a:rPr>
                          </m:ctrlPr>
                        </m:sSubPr>
                        <m:e>
                          <m:d>
                            <m:dPr>
                              <m:begChr m:val="〈"/>
                              <m:endChr m:val="〉"/>
                              <m:ctrlPr>
                                <a:rPr lang="en-US" sz="1200" i="1">
                                  <a:latin typeface="Cambria Math" panose="02040503050406030204" pitchFamily="18" charset="0"/>
                                </a:rPr>
                              </m:ctrlPr>
                            </m:dPr>
                            <m:e>
                              <m:r>
                                <a:rPr lang="en-US" sz="1200" i="1">
                                  <a:latin typeface="Cambria Math" panose="02040503050406030204" pitchFamily="18" charset="0"/>
                                </a:rPr>
                                <m:t>𝑓</m:t>
                              </m:r>
                              <m:d>
                                <m:dPr>
                                  <m:ctrlPr>
                                    <a:rPr lang="en-US" sz="1200" i="1">
                                      <a:latin typeface="Cambria Math" panose="02040503050406030204" pitchFamily="18" charset="0"/>
                                    </a:rPr>
                                  </m:ctrlPr>
                                </m:dPr>
                                <m:e>
                                  <m:sSub>
                                    <m:sSubPr>
                                      <m:ctrlPr>
                                        <a:rPr lang="en-US" sz="1200" i="1">
                                          <a:latin typeface="Cambria Math" panose="02040503050406030204" pitchFamily="18" charset="0"/>
                                        </a:rPr>
                                      </m:ctrlPr>
                                    </m:sSubPr>
                                    <m:e>
                                      <m:r>
                                        <a:rPr lang="en-US" sz="1200" i="1">
                                          <a:latin typeface="Cambria Math" panose="02040503050406030204" pitchFamily="18" charset="0"/>
                                        </a:rPr>
                                        <m:t>𝒯</m:t>
                                      </m:r>
                                    </m:e>
                                    <m:sub>
                                      <m:r>
                                        <a:rPr lang="en-US" sz="1200" i="1">
                                          <a:latin typeface="Cambria Math"/>
                                        </a:rPr>
                                        <m:t>𝑣</m:t>
                                      </m:r>
                                    </m:sub>
                                  </m:sSub>
                                  <m:d>
                                    <m:dPr>
                                      <m:ctrlPr>
                                        <a:rPr lang="en-US" sz="1200" i="1">
                                          <a:latin typeface="Cambria Math" panose="02040503050406030204" pitchFamily="18" charset="0"/>
                                        </a:rPr>
                                      </m:ctrlPr>
                                    </m:dPr>
                                    <m:e>
                                      <m:r>
                                        <a:rPr lang="en-US" sz="1200" i="1">
                                          <a:latin typeface="Cambria Math" panose="02040503050406030204" pitchFamily="18" charset="0"/>
                                        </a:rPr>
                                        <m:t>𝜎</m:t>
                                      </m:r>
                                    </m:e>
                                  </m:d>
                                </m:e>
                              </m:d>
                            </m:e>
                          </m:d>
                        </m:e>
                        <m:sub>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𝜇</m:t>
                              </m:r>
                            </m:e>
                            <m:sub>
                              <m:r>
                                <a:rPr lang="en-US" sz="1200" b="0" i="1" smtClean="0">
                                  <a:latin typeface="Cambria Math" panose="02040503050406030204" pitchFamily="18" charset="0"/>
                                </a:rPr>
                                <m:t>2</m:t>
                              </m:r>
                            </m:sub>
                          </m:sSub>
                        </m:sub>
                      </m:sSub>
                      <m:r>
                        <m:rPr>
                          <m:lit/>
                        </m:rPr>
                        <a:rPr lang="en-US" sz="1200" b="0" i="1" smtClean="0">
                          <a:latin typeface="Cambria Math" panose="02040503050406030204" pitchFamily="18" charset="0"/>
                        </a:rPr>
                        <m:t>|</m:t>
                      </m:r>
                      <m:r>
                        <a:rPr lang="en-US" sz="1200" b="0" i="1" smtClean="0">
                          <a:latin typeface="Cambria Math" panose="02040503050406030204" pitchFamily="18" charset="0"/>
                        </a:rPr>
                        <m:t>|=0</m:t>
                      </m:r>
                    </m:oMath>
                  </m:oMathPara>
                </a14:m>
                <a:endParaRPr lang="en-US" sz="1200" dirty="0"/>
              </a:p>
              <a:p>
                <a:pPr marL="342000" indent="0">
                  <a:buNone/>
                </a:pPr>
                <a:r>
                  <a:rPr lang="en-US" sz="1200" dirty="0"/>
                  <a:t>for all pairs of Gibbs measures </a:t>
                </a:r>
                <a14:m>
                  <m:oMath xmlns:m="http://schemas.openxmlformats.org/officeDocument/2006/math">
                    <m:sSub>
                      <m:sSubPr>
                        <m:ctrlPr>
                          <a:rPr lang="en-US" sz="1200" i="1">
                            <a:latin typeface="Cambria Math" panose="02040503050406030204" pitchFamily="18" charset="0"/>
                          </a:rPr>
                        </m:ctrlPr>
                      </m:sSubPr>
                      <m:e>
                        <m:r>
                          <a:rPr lang="en-US" sz="1200" i="1">
                            <a:latin typeface="Cambria Math" panose="02040503050406030204" pitchFamily="18" charset="0"/>
                          </a:rPr>
                          <m:t>𝜇</m:t>
                        </m:r>
                      </m:e>
                      <m:sub>
                        <m:r>
                          <a:rPr lang="en-US" sz="1200" i="1">
                            <a:latin typeface="Cambria Math" panose="02040503050406030204" pitchFamily="18" charset="0"/>
                          </a:rPr>
                          <m:t>1</m:t>
                        </m:r>
                      </m:sub>
                    </m:sSub>
                    <m:r>
                      <a:rPr lang="en-US" sz="1200" i="1">
                        <a:latin typeface="Cambria Math" panose="02040503050406030204" pitchFamily="18" charset="0"/>
                      </a:rPr>
                      <m:t>,</m:t>
                    </m:r>
                    <m:sSub>
                      <m:sSubPr>
                        <m:ctrlPr>
                          <a:rPr lang="en-US" sz="1200" i="1">
                            <a:latin typeface="Cambria Math" panose="02040503050406030204" pitchFamily="18" charset="0"/>
                          </a:rPr>
                        </m:ctrlPr>
                      </m:sSubPr>
                      <m:e>
                        <m:r>
                          <a:rPr lang="en-US" sz="1200" i="1">
                            <a:latin typeface="Cambria Math" panose="02040503050406030204" pitchFamily="18" charset="0"/>
                          </a:rPr>
                          <m:t>𝜇</m:t>
                        </m:r>
                      </m:e>
                      <m:sub>
                        <m:r>
                          <a:rPr lang="en-US" sz="1200" i="1">
                            <a:latin typeface="Cambria Math" panose="02040503050406030204" pitchFamily="18" charset="0"/>
                          </a:rPr>
                          <m:t>2</m:t>
                        </m:r>
                      </m:sub>
                    </m:sSub>
                  </m:oMath>
                </a14:m>
                <a:r>
                  <a:rPr lang="en-US" sz="1200" dirty="0"/>
                  <a:t> of the </a:t>
                </a:r>
                <a14:m>
                  <m:oMath xmlns:m="http://schemas.openxmlformats.org/officeDocument/2006/math">
                    <m:r>
                      <a:rPr lang="en-US" sz="1200" b="0" i="1" smtClean="0">
                        <a:latin typeface="Cambria Math" panose="02040503050406030204" pitchFamily="18" charset="0"/>
                      </a:rPr>
                      <m:t>𝜂</m:t>
                    </m:r>
                  </m:oMath>
                </a14:m>
                <a:r>
                  <a:rPr lang="en-US" sz="1200" dirty="0"/>
                  <a:t>-disordered system, for almost all </a:t>
                </a:r>
                <a14:m>
                  <m:oMath xmlns:m="http://schemas.openxmlformats.org/officeDocument/2006/math">
                    <m:r>
                      <a:rPr lang="en-US" sz="1200" b="0" i="1" smtClean="0">
                        <a:latin typeface="Cambria Math" panose="02040503050406030204" pitchFamily="18" charset="0"/>
                      </a:rPr>
                      <m:t>𝜂</m:t>
                    </m:r>
                  </m:oMath>
                </a14:m>
                <a:r>
                  <a:rPr lang="en-US" sz="1200" dirty="0"/>
                  <a:t>.</a:t>
                </a:r>
              </a:p>
              <a:p>
                <a:endParaRPr lang="en-US" baseline="0" dirty="0"/>
              </a:p>
            </p:txBody>
          </p:sp>
        </mc:Choice>
        <mc:Fallback xmlns="">
          <p:sp>
            <p:nvSpPr>
              <p:cNvPr id="3" name="Notes Placeholder 2"/>
              <p:cNvSpPr>
                <a:spLocks noGrp="1"/>
              </p:cNvSpPr>
              <p:nvPr>
                <p:ph type="body" idx="1"/>
              </p:nvPr>
            </p:nvSpPr>
            <p:spPr/>
            <p:txBody>
              <a:bodyPr/>
              <a:lstStyle/>
              <a:p>
                <a:r>
                  <a:rPr lang="en-US" sz="1200" dirty="0" smtClean="0">
                    <a:solidFill>
                      <a:srgbClr val="FF0000"/>
                    </a:solidFill>
                  </a:rPr>
                  <a:t>Weaker conjecture</a:t>
                </a:r>
                <a:r>
                  <a:rPr lang="en-US" sz="1200" dirty="0" smtClean="0"/>
                  <a:t>: In two dimensions, for </a:t>
                </a:r>
                <a:r>
                  <a:rPr lang="en-US" sz="1200" i="0">
                    <a:latin typeface="Cambria Math" panose="02040503050406030204" pitchFamily="18" charset="0"/>
                  </a:rPr>
                  <a:t>0≤𝑇&lt;∞</a:t>
                </a:r>
                <a:r>
                  <a:rPr lang="en-US" sz="1200" dirty="0"/>
                  <a:t> and </a:t>
                </a:r>
                <a:r>
                  <a:rPr lang="en-US" sz="1200" b="0" i="0" smtClean="0">
                    <a:latin typeface="Cambria Math" panose="02040503050406030204" pitchFamily="18" charset="0"/>
                  </a:rPr>
                  <a:t>𝜆</a:t>
                </a:r>
                <a:r>
                  <a:rPr lang="en-US" sz="1200" i="0">
                    <a:latin typeface="Cambria Math"/>
                  </a:rPr>
                  <a:t>&gt;0</a:t>
                </a:r>
                <a:r>
                  <a:rPr lang="en-US" sz="1200" dirty="0" smtClean="0"/>
                  <a:t>, </a:t>
                </a:r>
              </a:p>
              <a:p>
                <a:pPr marL="0" indent="0">
                  <a:buNone/>
                </a:pPr>
                <a:r>
                  <a:rPr lang="en-US" sz="1200" i="0" smtClean="0">
                    <a:latin typeface="Cambria Math" panose="02040503050406030204" pitchFamily="18" charset="0"/>
                  </a:rPr>
                  <a:t>lim┬(</a:t>
                </a:r>
                <a:r>
                  <a:rPr lang="en-US" sz="1200" b="0" i="0" smtClean="0">
                    <a:latin typeface="Cambria Math" panose="02040503050406030204" pitchFamily="18" charset="0"/>
                  </a:rPr>
                  <a:t>𝐿→∞)⁡〖1/𝐿^𝑑 </a:t>
                </a:r>
                <a:r>
                  <a:rPr lang="x-none" sz="1200" b="0" i="0" smtClean="0">
                    <a:latin typeface="Cambria Math" panose="02040503050406030204" pitchFamily="18" charset="0"/>
                  </a:rPr>
                  <a:t> ∑</a:t>
                </a:r>
                <a:r>
                  <a:rPr lang="en-US" sz="1200" b="0" i="0" smtClean="0">
                    <a:latin typeface="Cambria Math" panose="02040503050406030204" pitchFamily="18" charset="0"/>
                  </a:rPr>
                  <a:t>_</a:t>
                </a:r>
                <a:r>
                  <a:rPr lang="x-none" sz="1200" b="0" i="0" smtClean="0">
                    <a:latin typeface="Cambria Math" panose="02040503050406030204" pitchFamily="18" charset="0"/>
                  </a:rPr>
                  <a:t>(</a:t>
                </a:r>
                <a:r>
                  <a:rPr lang="en-US" sz="1200" b="0" i="0" smtClean="0">
                    <a:latin typeface="Cambria Math" panose="02040503050406030204" pitchFamily="18" charset="0"/>
                  </a:rPr>
                  <a:t>𝑣∈Λ_𝐿^𝑑</a:t>
                </a:r>
                <a:r>
                  <a:rPr lang="x-none" sz="1200" b="0" i="0" smtClean="0">
                    <a:latin typeface="Cambria Math" panose="02040503050406030204" pitchFamily="18" charset="0"/>
                  </a:rPr>
                  <a:t>)</a:t>
                </a:r>
                <a:r>
                  <a:rPr lang="en-US" sz="1200" b="0" i="0" smtClean="0">
                    <a:latin typeface="Cambria Math" panose="02040503050406030204" pitchFamily="18" charset="0"/>
                  </a:rPr>
                  <a:t>▒</a:t>
                </a:r>
                <a:r>
                  <a:rPr lang="x-none" sz="1200" b="0" i="0" smtClean="0">
                    <a:latin typeface="Cambria Math" panose="02040503050406030204" pitchFamily="18" charset="0"/>
                  </a:rPr>
                  <a:t>〖</a:t>
                </a:r>
                <a:r>
                  <a:rPr lang="en-US" sz="1200" b="0" i="0" smtClean="0">
                    <a:latin typeface="Cambria Math" panose="02040503050406030204" pitchFamily="18" charset="0"/>
                  </a:rPr>
                  <a:t>\||</a:t>
                </a:r>
                <a:r>
                  <a:rPr lang="x-none" sz="1200" b="0" i="0" smtClean="0">
                    <a:latin typeface="Cambria Math" panose="02040503050406030204" pitchFamily="18" charset="0"/>
                  </a:rPr>
                  <a:t>〗</a:t>
                </a:r>
                <a:r>
                  <a:rPr lang="en-US" sz="1200" b="0" i="0" smtClean="0">
                    <a:latin typeface="Cambria Math" panose="02040503050406030204" pitchFamily="18" charset="0"/>
                  </a:rPr>
                  <a:t>〗</a:t>
                </a:r>
                <a:r>
                  <a:rPr lang="en-US" sz="1200" b="0" i="0">
                    <a:latin typeface="Cambria Math" panose="02040503050406030204" pitchFamily="18" charset="0"/>
                  </a:rPr>
                  <a:t> </a:t>
                </a:r>
                <a:r>
                  <a:rPr lang="en-US" sz="1200" i="0">
                    <a:latin typeface="Cambria Math" panose="02040503050406030204" pitchFamily="18" charset="0"/>
                  </a:rPr>
                  <a:t>〈𝑓(𝒯_</a:t>
                </a:r>
                <a:r>
                  <a:rPr lang="en-US" sz="1200" i="0">
                    <a:latin typeface="Cambria Math"/>
                  </a:rPr>
                  <a:t>𝑣</a:t>
                </a:r>
                <a:r>
                  <a:rPr lang="en-US" sz="1200" i="0">
                    <a:latin typeface="Cambria Math" panose="02040503050406030204" pitchFamily="18" charset="0"/>
                  </a:rPr>
                  <a:t> (𝜎))〉_(𝜇</a:t>
                </a:r>
                <a:r>
                  <a:rPr lang="en-US" sz="1200" b="0" i="0" smtClean="0">
                    <a:latin typeface="Cambria Math" panose="02040503050406030204" pitchFamily="18" charset="0"/>
                  </a:rPr>
                  <a:t>_1 </a:t>
                </a:r>
                <a:r>
                  <a:rPr lang="en-US" sz="1200" b="0" i="0">
                    <a:latin typeface="Cambria Math" panose="02040503050406030204" pitchFamily="18" charset="0"/>
                  </a:rPr>
                  <a:t>)</a:t>
                </a:r>
                <a:r>
                  <a:rPr lang="en-US" sz="1200" b="0" i="0" smtClean="0">
                    <a:latin typeface="Cambria Math" panose="02040503050406030204" pitchFamily="18" charset="0"/>
                  </a:rPr>
                  <a:t>−</a:t>
                </a:r>
                <a:r>
                  <a:rPr lang="en-US" sz="1200" i="0">
                    <a:latin typeface="Cambria Math" panose="02040503050406030204" pitchFamily="18" charset="0"/>
                  </a:rPr>
                  <a:t>〈𝑓(𝒯_</a:t>
                </a:r>
                <a:r>
                  <a:rPr lang="en-US" sz="1200" i="0">
                    <a:latin typeface="Cambria Math"/>
                  </a:rPr>
                  <a:t>𝑣</a:t>
                </a:r>
                <a:r>
                  <a:rPr lang="en-US" sz="1200" i="0">
                    <a:latin typeface="Cambria Math" panose="02040503050406030204" pitchFamily="18" charset="0"/>
                  </a:rPr>
                  <a:t> (𝜎))〉_(</a:t>
                </a:r>
                <a:r>
                  <a:rPr lang="en-US" sz="1200" b="0" i="0" smtClean="0">
                    <a:latin typeface="Cambria Math" panose="02040503050406030204" pitchFamily="18" charset="0"/>
                  </a:rPr>
                  <a:t>𝜇_2 </a:t>
                </a:r>
                <a:r>
                  <a:rPr lang="en-US" sz="1200" b="0" i="0">
                    <a:latin typeface="Cambria Math" panose="02040503050406030204" pitchFamily="18" charset="0"/>
                  </a:rPr>
                  <a:t>)</a:t>
                </a:r>
                <a:r>
                  <a:rPr lang="en-US" sz="1200" b="0" i="0" smtClean="0">
                    <a:latin typeface="Cambria Math" panose="02040503050406030204" pitchFamily="18" charset="0"/>
                  </a:rPr>
                  <a:t> \||=0</a:t>
                </a:r>
                <a:endParaRPr lang="en-US" sz="1200" dirty="0" smtClean="0"/>
              </a:p>
              <a:p>
                <a:pPr marL="342000" indent="0">
                  <a:buNone/>
                </a:pPr>
                <a:r>
                  <a:rPr lang="en-US" sz="1200" dirty="0"/>
                  <a:t>f</a:t>
                </a:r>
                <a:r>
                  <a:rPr lang="en-US" sz="1200" dirty="0" smtClean="0"/>
                  <a:t>or all pairs of </a:t>
                </a:r>
                <a:r>
                  <a:rPr lang="en-US" sz="1200" dirty="0"/>
                  <a:t>Gibbs measures </a:t>
                </a:r>
                <a:r>
                  <a:rPr lang="en-US" sz="1200" i="0">
                    <a:latin typeface="Cambria Math" panose="02040503050406030204" pitchFamily="18" charset="0"/>
                  </a:rPr>
                  <a:t>𝜇_1,𝜇_2</a:t>
                </a:r>
                <a:r>
                  <a:rPr lang="en-US" sz="1200" dirty="0" smtClean="0"/>
                  <a:t> of </a:t>
                </a:r>
                <a:r>
                  <a:rPr lang="en-US" sz="1200" dirty="0"/>
                  <a:t>the </a:t>
                </a:r>
                <a:r>
                  <a:rPr lang="en-US" sz="1200" b="0" i="0" smtClean="0">
                    <a:latin typeface="Cambria Math" panose="02040503050406030204" pitchFamily="18" charset="0"/>
                  </a:rPr>
                  <a:t>𝜂</a:t>
                </a:r>
                <a:r>
                  <a:rPr lang="en-US" sz="1200" dirty="0" smtClean="0"/>
                  <a:t>-disordered system, for almost all </a:t>
                </a:r>
                <a:r>
                  <a:rPr lang="en-US" sz="1200" b="0" i="0" smtClean="0">
                    <a:latin typeface="Cambria Math" panose="02040503050406030204" pitchFamily="18" charset="0"/>
                  </a:rPr>
                  <a:t>𝜂</a:t>
                </a:r>
                <a:r>
                  <a:rPr lang="en-US" sz="1200" dirty="0" smtClean="0"/>
                  <a:t>.</a:t>
                </a:r>
                <a:endParaRPr lang="en-US" sz="1200" dirty="0"/>
              </a:p>
              <a:p>
                <a:endParaRPr lang="en-US" baseline="0" dirty="0" smtClean="0"/>
              </a:p>
            </p:txBody>
          </p:sp>
        </mc:Fallback>
      </mc:AlternateContent>
      <p:sp>
        <p:nvSpPr>
          <p:cNvPr id="4" name="Slide Number Placeholder 3"/>
          <p:cNvSpPr>
            <a:spLocks noGrp="1"/>
          </p:cNvSpPr>
          <p:nvPr>
            <p:ph type="sldNum" sz="quarter" idx="10"/>
          </p:nvPr>
        </p:nvSpPr>
        <p:spPr/>
        <p:txBody>
          <a:bodyPr/>
          <a:lstStyle/>
          <a:p>
            <a:fld id="{EC90795D-C7ED-414B-B32E-493F3B94BEA0}" type="slidenum">
              <a:rPr lang="en-US" smtClean="0"/>
              <a:t>10</a:t>
            </a:fld>
            <a:endParaRPr lang="en-US"/>
          </a:p>
        </p:txBody>
      </p:sp>
    </p:spTree>
    <p:extLst>
      <p:ext uri="{BB962C8B-B14F-4D97-AF65-F5344CB8AC3E}">
        <p14:creationId xmlns:p14="http://schemas.microsoft.com/office/powerpoint/2010/main" val="24168794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EC90795D-C7ED-414B-B32E-493F3B94BEA0}" type="slidenum">
              <a:rPr lang="en-US" smtClean="0"/>
              <a:t>11</a:t>
            </a:fld>
            <a:endParaRPr lang="en-US"/>
          </a:p>
        </p:txBody>
      </p:sp>
    </p:spTree>
    <p:extLst>
      <p:ext uri="{BB962C8B-B14F-4D97-AF65-F5344CB8AC3E}">
        <p14:creationId xmlns:p14="http://schemas.microsoft.com/office/powerpoint/2010/main" val="20662061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baseline="0" dirty="0"/>
                  <a:t>The derivative is the “magnetization”. The sum in </a:t>
                </a:r>
                <a14:m>
                  <m:oMath xmlns:m="http://schemas.openxmlformats.org/officeDocument/2006/math">
                    <m:f>
                      <m:fPr>
                        <m:ctrlPr>
                          <a:rPr lang="x-none" sz="1200" i="1" smtClean="0">
                            <a:latin typeface="Cambria Math" panose="02040503050406030204" pitchFamily="18" charset="0"/>
                          </a:rPr>
                        </m:ctrlPr>
                      </m:fPr>
                      <m:num>
                        <m:r>
                          <a:rPr lang="en-US" sz="1200" i="1">
                            <a:latin typeface="Cambria Math" panose="02040503050406030204" pitchFamily="18" charset="0"/>
                          </a:rPr>
                          <m:t>𝜕</m:t>
                        </m:r>
                      </m:num>
                      <m:den>
                        <m:r>
                          <a:rPr lang="en-US" sz="1200" i="1">
                            <a:latin typeface="Cambria Math" panose="02040503050406030204" pitchFamily="18" charset="0"/>
                          </a:rPr>
                          <m:t>𝜕</m:t>
                        </m:r>
                        <m:acc>
                          <m:accPr>
                            <m:chr m:val="̂"/>
                            <m:ctrlPr>
                              <a:rPr lang="en-US" sz="1200" i="1">
                                <a:latin typeface="Cambria Math" panose="02040503050406030204" pitchFamily="18" charset="0"/>
                              </a:rPr>
                            </m:ctrlPr>
                          </m:accPr>
                          <m:e>
                            <m:r>
                              <a:rPr lang="en-US" sz="1200" i="1">
                                <a:latin typeface="Cambria Math" panose="02040503050406030204" pitchFamily="18" charset="0"/>
                              </a:rPr>
                              <m:t>𝜂</m:t>
                            </m:r>
                          </m:e>
                        </m:acc>
                      </m:den>
                    </m:f>
                    <m:sSubSup>
                      <m:sSubSupPr>
                        <m:ctrlPr>
                          <a:rPr lang="en-US" sz="1200" i="1">
                            <a:latin typeface="Cambria Math" panose="02040503050406030204" pitchFamily="18" charset="0"/>
                          </a:rPr>
                        </m:ctrlPr>
                      </m:sSubSupPr>
                      <m:e>
                        <m:r>
                          <a:rPr lang="en-US" sz="1200" b="0" i="1" smtClean="0">
                            <a:latin typeface="Cambria Math" panose="02040503050406030204" pitchFamily="18" charset="0"/>
                          </a:rPr>
                          <m:t>𝐹</m:t>
                        </m:r>
                      </m:e>
                      <m:sub>
                        <m:r>
                          <m:rPr>
                            <m:sty m:val="p"/>
                          </m:rPr>
                          <a:rPr lang="en-US" sz="1200">
                            <a:latin typeface="Cambria Math" panose="02040503050406030204" pitchFamily="18" charset="0"/>
                          </a:rPr>
                          <m:t>Λ</m:t>
                        </m:r>
                      </m:sub>
                      <m:sup>
                        <m:r>
                          <a:rPr lang="en-US" sz="1200" i="1">
                            <a:latin typeface="Cambria Math" panose="02040503050406030204" pitchFamily="18" charset="0"/>
                          </a:rPr>
                          <m:t>𝜂</m:t>
                        </m:r>
                      </m:sup>
                    </m:sSubSup>
                    <m:d>
                      <m:dPr>
                        <m:ctrlPr>
                          <a:rPr lang="en-US" sz="1200" i="1">
                            <a:latin typeface="Cambria Math" panose="02040503050406030204" pitchFamily="18" charset="0"/>
                          </a:rPr>
                        </m:ctrlPr>
                      </m:dPr>
                      <m:e>
                        <m:r>
                          <a:rPr lang="en-US" sz="1200" i="1">
                            <a:latin typeface="Cambria Math" panose="02040503050406030204" pitchFamily="18" charset="0"/>
                          </a:rPr>
                          <m:t>𝜏</m:t>
                        </m:r>
                      </m:e>
                    </m:d>
                  </m:oMath>
                </a14:m>
                <a:r>
                  <a:rPr lang="en-US" baseline="0" dirty="0"/>
                  <a:t> is over terms involving the spins in </a:t>
                </a:r>
                <a14:m>
                  <m:oMath xmlns:m="http://schemas.openxmlformats.org/officeDocument/2006/math">
                    <m:r>
                      <m:rPr>
                        <m:sty m:val="p"/>
                      </m:rPr>
                      <a:rPr lang="en-US" b="0" i="0" baseline="0" smtClean="0">
                        <a:latin typeface="Cambria Math" panose="02040503050406030204" pitchFamily="18" charset="0"/>
                      </a:rPr>
                      <m:t>Λ</m:t>
                    </m:r>
                  </m:oMath>
                </a14:m>
                <a:r>
                  <a:rPr lang="en-US" baseline="0" dirty="0"/>
                  <a:t>. Note that</a:t>
                </a:r>
                <a:r>
                  <a:rPr lang="en-US" sz="1200" dirty="0"/>
                  <a:t> </a:t>
                </a:r>
                <a14:m>
                  <m:oMath xmlns:m="http://schemas.openxmlformats.org/officeDocument/2006/math">
                    <m:f>
                      <m:fPr>
                        <m:ctrlPr>
                          <a:rPr lang="x-none" sz="1200" i="1">
                            <a:latin typeface="Cambria Math" panose="02040503050406030204" pitchFamily="18" charset="0"/>
                          </a:rPr>
                        </m:ctrlPr>
                      </m:fPr>
                      <m:num>
                        <m:r>
                          <a:rPr lang="en-US" sz="1200" i="1">
                            <a:latin typeface="Cambria Math" panose="02040503050406030204" pitchFamily="18" charset="0"/>
                          </a:rPr>
                          <m:t>𝜕</m:t>
                        </m:r>
                      </m:num>
                      <m:den>
                        <m:r>
                          <a:rPr lang="en-US" sz="1200" i="1">
                            <a:latin typeface="Cambria Math" panose="02040503050406030204" pitchFamily="18" charset="0"/>
                          </a:rPr>
                          <m:t>𝜕</m:t>
                        </m:r>
                        <m:acc>
                          <m:accPr>
                            <m:chr m:val="̂"/>
                            <m:ctrlPr>
                              <a:rPr lang="en-US" sz="1200" i="1">
                                <a:latin typeface="Cambria Math" panose="02040503050406030204" pitchFamily="18" charset="0"/>
                              </a:rPr>
                            </m:ctrlPr>
                          </m:accPr>
                          <m:e>
                            <m:r>
                              <a:rPr lang="en-US" sz="1200" i="1">
                                <a:latin typeface="Cambria Math" panose="02040503050406030204" pitchFamily="18" charset="0"/>
                              </a:rPr>
                              <m:t>𝜂</m:t>
                            </m:r>
                          </m:e>
                        </m:acc>
                      </m:den>
                    </m:f>
                    <m:sSubSup>
                      <m:sSubSupPr>
                        <m:ctrlPr>
                          <a:rPr lang="en-US" sz="1200" i="1">
                            <a:latin typeface="Cambria Math" panose="02040503050406030204" pitchFamily="18" charset="0"/>
                          </a:rPr>
                        </m:ctrlPr>
                      </m:sSubSupPr>
                      <m:e>
                        <m:r>
                          <a:rPr lang="en-US" sz="1200" b="0" i="1" smtClean="0">
                            <a:latin typeface="Cambria Math" panose="02040503050406030204" pitchFamily="18" charset="0"/>
                          </a:rPr>
                          <m:t>𝐹</m:t>
                        </m:r>
                      </m:e>
                      <m:sub>
                        <m:r>
                          <m:rPr>
                            <m:sty m:val="p"/>
                          </m:rPr>
                          <a:rPr lang="en-US" sz="1200">
                            <a:latin typeface="Cambria Math" panose="02040503050406030204" pitchFamily="18" charset="0"/>
                          </a:rPr>
                          <m:t>Λ</m:t>
                        </m:r>
                      </m:sub>
                      <m:sup>
                        <m:r>
                          <a:rPr lang="en-US" sz="1200" i="1">
                            <a:latin typeface="Cambria Math" panose="02040503050406030204" pitchFamily="18" charset="0"/>
                          </a:rPr>
                          <m:t>𝜂</m:t>
                        </m:r>
                      </m:sup>
                    </m:sSubSup>
                    <m:d>
                      <m:dPr>
                        <m:ctrlPr>
                          <a:rPr lang="en-US" sz="1200" i="1">
                            <a:latin typeface="Cambria Math" panose="02040503050406030204" pitchFamily="18" charset="0"/>
                          </a:rPr>
                        </m:ctrlPr>
                      </m:dPr>
                      <m:e>
                        <m:r>
                          <a:rPr lang="en-US" sz="1200" i="1">
                            <a:latin typeface="Cambria Math" panose="02040503050406030204" pitchFamily="18" charset="0"/>
                          </a:rPr>
                          <m:t>𝜏</m:t>
                        </m:r>
                      </m:e>
                    </m:d>
                  </m:oMath>
                </a14:m>
                <a:r>
                  <a:rPr lang="en-US" sz="1200" dirty="0"/>
                  <a:t> is bounded uniformly in </a:t>
                </a:r>
                <a14:m>
                  <m:oMath xmlns:m="http://schemas.openxmlformats.org/officeDocument/2006/math">
                    <m:r>
                      <m:rPr>
                        <m:sty m:val="p"/>
                      </m:rPr>
                      <a:rPr lang="en-US" sz="1200" b="0" i="0" smtClean="0">
                        <a:latin typeface="Cambria Math" panose="02040503050406030204" pitchFamily="18" charset="0"/>
                      </a:rPr>
                      <m:t>Λ</m:t>
                    </m:r>
                    <m:r>
                      <a:rPr lang="en-US" sz="1200" b="0" i="1" smtClean="0">
                        <a:latin typeface="Cambria Math" panose="02040503050406030204" pitchFamily="18" charset="0"/>
                      </a:rPr>
                      <m:t>, </m:t>
                    </m:r>
                    <m:r>
                      <a:rPr lang="en-US" sz="1200" b="0" i="1" smtClean="0">
                        <a:latin typeface="Cambria Math" panose="02040503050406030204" pitchFamily="18" charset="0"/>
                      </a:rPr>
                      <m:t>𝜂</m:t>
                    </m:r>
                    <m:r>
                      <a:rPr lang="en-US" sz="1200" b="0" i="1" smtClean="0">
                        <a:latin typeface="Cambria Math" panose="02040503050406030204" pitchFamily="18" charset="0"/>
                      </a:rPr>
                      <m:t>,</m:t>
                    </m:r>
                    <m:r>
                      <a:rPr lang="en-US" sz="1200" b="0" i="1" smtClean="0">
                        <a:latin typeface="Cambria Math" panose="02040503050406030204" pitchFamily="18" charset="0"/>
                      </a:rPr>
                      <m:t>𝜏</m:t>
                    </m:r>
                  </m:oMath>
                </a14:m>
                <a:r>
                  <a:rPr lang="en-US" baseline="0" dirty="0"/>
                  <a:t>.</a:t>
                </a:r>
              </a:p>
            </p:txBody>
          </p:sp>
        </mc:Choice>
        <mc:Fallback xmlns="">
          <p:sp>
            <p:nvSpPr>
              <p:cNvPr id="3" name="Notes Placeholder 2"/>
              <p:cNvSpPr>
                <a:spLocks noGrp="1"/>
              </p:cNvSpPr>
              <p:nvPr>
                <p:ph type="body" idx="1"/>
              </p:nvPr>
            </p:nvSpPr>
            <p:spPr/>
            <p:txBody>
              <a:bodyPr/>
              <a:lstStyle/>
              <a:p>
                <a:r>
                  <a:rPr lang="en-US" baseline="0" dirty="0" smtClean="0"/>
                  <a:t>Consider writing everything already at positive temperature with free energy. Should we fix lambda=1 for notational simplicity?</a:t>
                </a:r>
              </a:p>
              <a:p>
                <a:r>
                  <a:rPr lang="en-US" baseline="0" dirty="0" smtClean="0"/>
                  <a:t>At positive temperature, use free energy instead of ground energy.</a:t>
                </a:r>
              </a:p>
              <a:p>
                <a:r>
                  <a:rPr lang="en-US" baseline="0" dirty="0" smtClean="0"/>
                  <a:t>What happens at those points where the ground state is not unique? We are glossing over the issue of the ground energy not being differentiable.</a:t>
                </a:r>
              </a:p>
              <a:p>
                <a:r>
                  <a:rPr lang="en-US" baseline="0" dirty="0" smtClean="0"/>
                  <a:t>The derivative is the “magnetization of the ground state”. The sum in </a:t>
                </a:r>
                <a:r>
                  <a:rPr lang="en-US" sz="1200" i="0">
                    <a:latin typeface="Cambria Math" panose="02040503050406030204" pitchFamily="18" charset="0"/>
                  </a:rPr>
                  <a:t>𝜕</a:t>
                </a:r>
                <a:r>
                  <a:rPr lang="en-IL" sz="1200" i="0" smtClean="0">
                    <a:latin typeface="Cambria Math" panose="02040503050406030204" pitchFamily="18" charset="0"/>
                  </a:rPr>
                  <a:t>/(</a:t>
                </a:r>
                <a:r>
                  <a:rPr lang="en-US" sz="1200" i="0">
                    <a:latin typeface="Cambria Math" panose="02040503050406030204" pitchFamily="18" charset="0"/>
                  </a:rPr>
                  <a:t>𝜕𝜂 ̂ </a:t>
                </a:r>
                <a:r>
                  <a:rPr lang="en-IL" sz="1200" i="0" smtClean="0">
                    <a:latin typeface="Cambria Math" panose="02040503050406030204" pitchFamily="18" charset="0"/>
                  </a:rPr>
                  <a:t>)</a:t>
                </a:r>
                <a:r>
                  <a:rPr lang="en-US" sz="1200" i="0">
                    <a:latin typeface="Cambria Math" panose="02040503050406030204" pitchFamily="18" charset="0"/>
                  </a:rPr>
                  <a:t> </a:t>
                </a:r>
                <a:r>
                  <a:rPr lang="en-US" sz="1200" i="0">
                    <a:latin typeface="Cambria Math" panose="02040503050406030204" pitchFamily="18" charset="0"/>
                  </a:rPr>
                  <a:t>𝜖_Λ^𝜂 (𝜏)</a:t>
                </a:r>
                <a:r>
                  <a:rPr lang="en-US" baseline="0" dirty="0" smtClean="0"/>
                  <a:t> is over terms involving the spins in </a:t>
                </a:r>
                <a:r>
                  <a:rPr lang="en-US" b="0" i="0" baseline="0" smtClean="0">
                    <a:latin typeface="Cambria Math" panose="02040503050406030204" pitchFamily="18" charset="0"/>
                  </a:rPr>
                  <a:t>Λ</a:t>
                </a:r>
                <a:r>
                  <a:rPr lang="en-US" baseline="0" dirty="0" smtClean="0"/>
                  <a:t>. Note that</a:t>
                </a:r>
                <a:r>
                  <a:rPr lang="en-US" sz="1200" dirty="0" smtClean="0"/>
                  <a:t> </a:t>
                </a:r>
                <a:r>
                  <a:rPr lang="en-US" sz="1200" i="0">
                    <a:latin typeface="Cambria Math" panose="02040503050406030204" pitchFamily="18" charset="0"/>
                  </a:rPr>
                  <a:t>𝜕</a:t>
                </a:r>
                <a:r>
                  <a:rPr lang="en-IL" sz="1200" i="0">
                    <a:latin typeface="Cambria Math" panose="02040503050406030204" pitchFamily="18" charset="0"/>
                  </a:rPr>
                  <a:t>/(</a:t>
                </a:r>
                <a:r>
                  <a:rPr lang="en-US" sz="1200" i="0">
                    <a:latin typeface="Cambria Math" panose="02040503050406030204" pitchFamily="18" charset="0"/>
                  </a:rPr>
                  <a:t>𝜕𝜂 ̂ </a:t>
                </a:r>
                <a:r>
                  <a:rPr lang="en-IL" sz="1200" i="0">
                    <a:latin typeface="Cambria Math" panose="02040503050406030204" pitchFamily="18" charset="0"/>
                  </a:rPr>
                  <a:t>)</a:t>
                </a:r>
                <a:r>
                  <a:rPr lang="en-US" sz="1200" i="0">
                    <a:latin typeface="Cambria Math" panose="02040503050406030204" pitchFamily="18" charset="0"/>
                  </a:rPr>
                  <a:t> 𝜖_Λ^𝜂 (𝜏)</a:t>
                </a:r>
                <a:r>
                  <a:rPr lang="en-US" sz="1200" dirty="0" smtClean="0"/>
                  <a:t> is bounded uniformly in </a:t>
                </a:r>
                <a:r>
                  <a:rPr lang="en-US" sz="1200" b="0" i="0" smtClean="0">
                    <a:latin typeface="Cambria Math" panose="02040503050406030204" pitchFamily="18" charset="0"/>
                  </a:rPr>
                  <a:t>Λ, 𝜂,𝜏</a:t>
                </a:r>
                <a:r>
                  <a:rPr lang="en-US" baseline="0" dirty="0" smtClean="0"/>
                  <a:t>.</a:t>
                </a:r>
                <a:endParaRPr lang="en-US" baseline="0" dirty="0" smtClean="0"/>
              </a:p>
            </p:txBody>
          </p:sp>
        </mc:Fallback>
      </mc:AlternateContent>
      <p:sp>
        <p:nvSpPr>
          <p:cNvPr id="4" name="Slide Number Placeholder 3"/>
          <p:cNvSpPr>
            <a:spLocks noGrp="1"/>
          </p:cNvSpPr>
          <p:nvPr>
            <p:ph type="sldNum" sz="quarter" idx="10"/>
          </p:nvPr>
        </p:nvSpPr>
        <p:spPr/>
        <p:txBody>
          <a:bodyPr/>
          <a:lstStyle/>
          <a:p>
            <a:fld id="{EC90795D-C7ED-414B-B32E-493F3B94BEA0}" type="slidenum">
              <a:rPr lang="en-US" smtClean="0"/>
              <a:t>12</a:t>
            </a:fld>
            <a:endParaRPr lang="en-US"/>
          </a:p>
        </p:txBody>
      </p:sp>
    </p:spTree>
    <p:extLst>
      <p:ext uri="{BB962C8B-B14F-4D97-AF65-F5344CB8AC3E}">
        <p14:creationId xmlns:p14="http://schemas.microsoft.com/office/powerpoint/2010/main" val="24532614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Claim assumes differentiability of the functions (which is satisfied in the application) but otherwise a similar statement holds with the left and right derivatives at a point.</a:t>
            </a:r>
          </a:p>
          <a:p>
            <a:r>
              <a:rPr lang="en-US" baseline="0" dirty="0"/>
              <a:t>Claim is a quantitative version of the standard fact that if a sequence of convex functions converges pointwise to a convex function and x is a point of differentiability of the limit then the derivatives of the functions in the sequence converge to the derivative of the limiting function at x.</a:t>
            </a:r>
          </a:p>
        </p:txBody>
      </p:sp>
      <p:sp>
        <p:nvSpPr>
          <p:cNvPr id="4" name="Slide Number Placeholder 3"/>
          <p:cNvSpPr>
            <a:spLocks noGrp="1"/>
          </p:cNvSpPr>
          <p:nvPr>
            <p:ph type="sldNum" sz="quarter" idx="10"/>
          </p:nvPr>
        </p:nvSpPr>
        <p:spPr/>
        <p:txBody>
          <a:bodyPr/>
          <a:lstStyle/>
          <a:p>
            <a:fld id="{EC90795D-C7ED-414B-B32E-493F3B94BEA0}" type="slidenum">
              <a:rPr lang="en-US" smtClean="0"/>
              <a:t>13</a:t>
            </a:fld>
            <a:endParaRPr lang="en-US"/>
          </a:p>
        </p:txBody>
      </p:sp>
    </p:spTree>
    <p:extLst>
      <p:ext uri="{BB962C8B-B14F-4D97-AF65-F5344CB8AC3E}">
        <p14:creationId xmlns:p14="http://schemas.microsoft.com/office/powerpoint/2010/main" val="14617404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Consider introducing the notion of eps-</a:t>
            </a:r>
            <a:r>
              <a:rPr lang="en-US" baseline="0" dirty="0" err="1"/>
              <a:t>fluctuative</a:t>
            </a:r>
            <a:r>
              <a:rPr lang="en-US" baseline="0" dirty="0"/>
              <a:t> earlier. Maybe define instead the fluctuation (or oscillation, with the notation </a:t>
            </a:r>
            <a:r>
              <a:rPr lang="en-US" baseline="0" dirty="0" err="1"/>
              <a:t>osc</a:t>
            </a:r>
            <a:r>
              <a:rPr lang="en-US" baseline="0" dirty="0"/>
              <a:t>) of a set.</a:t>
            </a:r>
          </a:p>
        </p:txBody>
      </p:sp>
      <p:sp>
        <p:nvSpPr>
          <p:cNvPr id="4" name="Slide Number Placeholder 3"/>
          <p:cNvSpPr>
            <a:spLocks noGrp="1"/>
          </p:cNvSpPr>
          <p:nvPr>
            <p:ph type="sldNum" sz="quarter" idx="10"/>
          </p:nvPr>
        </p:nvSpPr>
        <p:spPr/>
        <p:txBody>
          <a:bodyPr/>
          <a:lstStyle/>
          <a:p>
            <a:fld id="{EC90795D-C7ED-414B-B32E-493F3B94BEA0}" type="slidenum">
              <a:rPr lang="en-US" smtClean="0"/>
              <a:t>14</a:t>
            </a:fld>
            <a:endParaRPr lang="en-US"/>
          </a:p>
        </p:txBody>
      </p:sp>
    </p:spTree>
    <p:extLst>
      <p:ext uri="{BB962C8B-B14F-4D97-AF65-F5344CB8AC3E}">
        <p14:creationId xmlns:p14="http://schemas.microsoft.com/office/powerpoint/2010/main" val="19686058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Real-valued case has </a:t>
            </a:r>
            <a:r>
              <a:rPr lang="en-US" baseline="0" dirty="0" err="1"/>
              <a:t>apriori</a:t>
            </a:r>
            <a:r>
              <a:rPr lang="en-US" baseline="0" dirty="0"/>
              <a:t> measure Lebesgue on R. Integer-valued case has </a:t>
            </a:r>
            <a:r>
              <a:rPr lang="en-US" baseline="0" dirty="0" err="1"/>
              <a:t>apriori</a:t>
            </a:r>
            <a:r>
              <a:rPr lang="en-US" baseline="0" dirty="0"/>
              <a:t> measure the counting measure on  Z.</a:t>
            </a:r>
          </a:p>
        </p:txBody>
      </p:sp>
      <p:sp>
        <p:nvSpPr>
          <p:cNvPr id="4" name="Slide Number Placeholder 3"/>
          <p:cNvSpPr>
            <a:spLocks noGrp="1"/>
          </p:cNvSpPr>
          <p:nvPr>
            <p:ph type="sldNum" sz="quarter" idx="10"/>
          </p:nvPr>
        </p:nvSpPr>
        <p:spPr/>
        <p:txBody>
          <a:bodyPr/>
          <a:lstStyle/>
          <a:p>
            <a:fld id="{EC90795D-C7ED-414B-B32E-493F3B94BEA0}" type="slidenum">
              <a:rPr lang="en-US" smtClean="0"/>
              <a:t>15</a:t>
            </a:fld>
            <a:endParaRPr lang="en-US"/>
          </a:p>
        </p:txBody>
      </p:sp>
    </p:spTree>
    <p:extLst>
      <p:ext uri="{BB962C8B-B14F-4D97-AF65-F5344CB8AC3E}">
        <p14:creationId xmlns:p14="http://schemas.microsoft.com/office/powerpoint/2010/main" val="10991632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t>
            </a:r>
            <a:r>
              <a:rPr lang="en-US" baseline="0" dirty="0" err="1"/>
              <a:t>approx</a:t>
            </a:r>
            <a:r>
              <a:rPr lang="en-US" baseline="0" dirty="0"/>
              <a:t> means up to positive constants depending only on d and V.</a:t>
            </a:r>
          </a:p>
          <a:p>
            <a:r>
              <a:rPr lang="en-US" baseline="0" dirty="0"/>
              <a:t>Mention membrane model connection somewhere?</a:t>
            </a:r>
          </a:p>
          <a:p>
            <a:r>
              <a:rPr lang="en-US" baseline="0" dirty="0"/>
              <a:t>Mention that </a:t>
            </a:r>
            <a:r>
              <a:rPr lang="en-US" baseline="0" dirty="0" err="1"/>
              <a:t>Brascamp-Lieb</a:t>
            </a:r>
            <a:r>
              <a:rPr lang="en-US" baseline="0" dirty="0"/>
              <a:t> inequality still applies in the real-valued case so that all fluctuations are due to the expectation field given eta. For the GFF this is the ground state but in general we don’t know the relation of the two.</a:t>
            </a:r>
          </a:p>
          <a:p>
            <a:r>
              <a:rPr lang="en-US" baseline="0" dirty="0"/>
              <a:t>The gradient in the integer-valued case delocalizes also in the critical dimension d=2, even at zero temperature.</a:t>
            </a:r>
          </a:p>
          <a:p>
            <a:r>
              <a:rPr lang="en-US" baseline="0" dirty="0"/>
              <a:t>No corresponding for the integer-valued random-field Gaussian free field in dimensions d&gt;=3.</a:t>
            </a:r>
          </a:p>
        </p:txBody>
      </p:sp>
      <p:sp>
        <p:nvSpPr>
          <p:cNvPr id="4" name="Slide Number Placeholder 3"/>
          <p:cNvSpPr>
            <a:spLocks noGrp="1"/>
          </p:cNvSpPr>
          <p:nvPr>
            <p:ph type="sldNum" sz="quarter" idx="10"/>
          </p:nvPr>
        </p:nvSpPr>
        <p:spPr/>
        <p:txBody>
          <a:bodyPr/>
          <a:lstStyle/>
          <a:p>
            <a:fld id="{EC90795D-C7ED-414B-B32E-493F3B94BEA0}" type="slidenum">
              <a:rPr lang="en-US" smtClean="0"/>
              <a:t>16</a:t>
            </a:fld>
            <a:endParaRPr lang="en-US"/>
          </a:p>
        </p:txBody>
      </p:sp>
    </p:spTree>
    <p:extLst>
      <p:ext uri="{BB962C8B-B14F-4D97-AF65-F5344CB8AC3E}">
        <p14:creationId xmlns:p14="http://schemas.microsoft.com/office/powerpoint/2010/main" val="41932820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EC90795D-C7ED-414B-B32E-493F3B94BEA0}" type="slidenum">
              <a:rPr lang="en-US" smtClean="0"/>
              <a:t>17</a:t>
            </a:fld>
            <a:endParaRPr lang="en-US"/>
          </a:p>
        </p:txBody>
      </p:sp>
    </p:spTree>
    <p:extLst>
      <p:ext uri="{BB962C8B-B14F-4D97-AF65-F5344CB8AC3E}">
        <p14:creationId xmlns:p14="http://schemas.microsoft.com/office/powerpoint/2010/main" val="35850585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Interest is in low temperatures and all lambda.</a:t>
            </a:r>
          </a:p>
          <a:p>
            <a:r>
              <a:rPr lang="en-US" baseline="0" dirty="0"/>
              <a:t>Open questions: Better quantitative bounds for the compact state space cases. Is there a uniqueness Gibbs measure in two dimensions. Is there exponential decay of correlations there? Is there a </a:t>
            </a:r>
            <a:r>
              <a:rPr lang="en-US" baseline="0" dirty="0" err="1"/>
              <a:t>Berezinskii-Kosterlitz-Thouless</a:t>
            </a:r>
            <a:r>
              <a:rPr lang="en-US" baseline="0" dirty="0"/>
              <a:t> type transition as the disorder intensity lambda changes in the random-field spin O(n) model in dimensions d=3 or 4? (physics literature inconclusive on this)</a:t>
            </a:r>
          </a:p>
          <a:p>
            <a:r>
              <a:rPr lang="en-US" baseline="0" dirty="0"/>
              <a:t>Behavior of the integer-valued Gaussian free field in dimensions d&gt;=3? Conjecture it localizes in dimensions d&gt;=5. Does it delocalize in dimensions d=3,4? Is there a roughening transition in the disorder intensity in dimension d=4?</a:t>
            </a:r>
          </a:p>
          <a:p>
            <a:r>
              <a:rPr lang="en-US" sz="1200" dirty="0"/>
              <a:t>Is there a </a:t>
            </a:r>
            <a:r>
              <a:rPr lang="en-US" sz="1200" dirty="0">
                <a:solidFill>
                  <a:srgbClr val="0070C0"/>
                </a:solidFill>
              </a:rPr>
              <a:t>roughening transition </a:t>
            </a:r>
            <a:r>
              <a:rPr lang="en-US" sz="1200" dirty="0"/>
              <a:t>as the temperature or disorder strength changes? The question bears some relationship with the </a:t>
            </a:r>
            <a:r>
              <a:rPr lang="en-US" sz="1200" dirty="0">
                <a:solidFill>
                  <a:srgbClr val="00B050"/>
                </a:solidFill>
              </a:rPr>
              <a:t>random-phase sine-Gordon model</a:t>
            </a:r>
            <a:r>
              <a:rPr lang="en-US" sz="1200" dirty="0"/>
              <a:t>.</a:t>
            </a:r>
            <a:endParaRPr lang="en-US" baseline="0" dirty="0"/>
          </a:p>
        </p:txBody>
      </p:sp>
      <p:sp>
        <p:nvSpPr>
          <p:cNvPr id="4" name="Slide Number Placeholder 3"/>
          <p:cNvSpPr>
            <a:spLocks noGrp="1"/>
          </p:cNvSpPr>
          <p:nvPr>
            <p:ph type="sldNum" sz="quarter" idx="10"/>
          </p:nvPr>
        </p:nvSpPr>
        <p:spPr/>
        <p:txBody>
          <a:bodyPr/>
          <a:lstStyle/>
          <a:p>
            <a:fld id="{EC90795D-C7ED-414B-B32E-493F3B94BEA0}" type="slidenum">
              <a:rPr lang="en-US" smtClean="0"/>
              <a:t>18</a:t>
            </a:fld>
            <a:endParaRPr lang="en-US"/>
          </a:p>
        </p:txBody>
      </p:sp>
    </p:spTree>
    <p:extLst>
      <p:ext uri="{BB962C8B-B14F-4D97-AF65-F5344CB8AC3E}">
        <p14:creationId xmlns:p14="http://schemas.microsoft.com/office/powerpoint/2010/main" val="37370901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baseline="0" dirty="0"/>
                  <a:t>Consider writing everything already at positive temperature with free energy. Should we fix lambda=1 for notational simplicity?</a:t>
                </a:r>
              </a:p>
              <a:p>
                <a:r>
                  <a:rPr lang="en-US" baseline="0" dirty="0"/>
                  <a:t>At positive temperature, use free energy instead of ground energy.</a:t>
                </a:r>
              </a:p>
              <a:p>
                <a:r>
                  <a:rPr lang="en-US" baseline="0" dirty="0"/>
                  <a:t>What happens at those points where the ground state is not unique? We are glossing over the issue of the ground energy not being differentiable.</a:t>
                </a:r>
              </a:p>
              <a:p>
                <a:r>
                  <a:rPr lang="en-US" baseline="0" dirty="0"/>
                  <a:t>The derivative is the “magnetization of the ground state”. The sum in </a:t>
                </a:r>
                <a14:m>
                  <m:oMath xmlns:m="http://schemas.openxmlformats.org/officeDocument/2006/math">
                    <m:f>
                      <m:fPr>
                        <m:ctrlPr>
                          <a:rPr lang="x-none" sz="1200" i="1" smtClean="0">
                            <a:latin typeface="Cambria Math" panose="02040503050406030204" pitchFamily="18" charset="0"/>
                          </a:rPr>
                        </m:ctrlPr>
                      </m:fPr>
                      <m:num>
                        <m:r>
                          <a:rPr lang="en-US" sz="1200" i="1">
                            <a:latin typeface="Cambria Math" panose="02040503050406030204" pitchFamily="18" charset="0"/>
                          </a:rPr>
                          <m:t>𝜕</m:t>
                        </m:r>
                      </m:num>
                      <m:den>
                        <m:r>
                          <a:rPr lang="en-US" sz="1200" i="1">
                            <a:latin typeface="Cambria Math" panose="02040503050406030204" pitchFamily="18" charset="0"/>
                          </a:rPr>
                          <m:t>𝜕</m:t>
                        </m:r>
                        <m:acc>
                          <m:accPr>
                            <m:chr m:val="̂"/>
                            <m:ctrlPr>
                              <a:rPr lang="en-US" sz="1200" i="1">
                                <a:latin typeface="Cambria Math" panose="02040503050406030204" pitchFamily="18" charset="0"/>
                              </a:rPr>
                            </m:ctrlPr>
                          </m:accPr>
                          <m:e>
                            <m:r>
                              <a:rPr lang="en-US" sz="1200" i="1">
                                <a:latin typeface="Cambria Math" panose="02040503050406030204" pitchFamily="18" charset="0"/>
                              </a:rPr>
                              <m:t>𝜂</m:t>
                            </m:r>
                          </m:e>
                        </m:acc>
                      </m:den>
                    </m:f>
                    <m:sSubSup>
                      <m:sSubSupPr>
                        <m:ctrlPr>
                          <a:rPr lang="en-US" sz="1200" i="1">
                            <a:latin typeface="Cambria Math" panose="02040503050406030204" pitchFamily="18" charset="0"/>
                          </a:rPr>
                        </m:ctrlPr>
                      </m:sSubSupPr>
                      <m:e>
                        <m:r>
                          <a:rPr lang="en-US" sz="1200" i="1">
                            <a:latin typeface="Cambria Math" panose="02040503050406030204" pitchFamily="18" charset="0"/>
                          </a:rPr>
                          <m:t>𝜖</m:t>
                        </m:r>
                      </m:e>
                      <m:sub>
                        <m:r>
                          <m:rPr>
                            <m:sty m:val="p"/>
                          </m:rPr>
                          <a:rPr lang="en-US" sz="1200">
                            <a:latin typeface="Cambria Math" panose="02040503050406030204" pitchFamily="18" charset="0"/>
                          </a:rPr>
                          <m:t>Λ</m:t>
                        </m:r>
                      </m:sub>
                      <m:sup>
                        <m:r>
                          <a:rPr lang="en-US" sz="1200" i="1">
                            <a:latin typeface="Cambria Math" panose="02040503050406030204" pitchFamily="18" charset="0"/>
                          </a:rPr>
                          <m:t>𝜂</m:t>
                        </m:r>
                      </m:sup>
                    </m:sSubSup>
                    <m:d>
                      <m:dPr>
                        <m:ctrlPr>
                          <a:rPr lang="en-US" sz="1200" i="1">
                            <a:latin typeface="Cambria Math" panose="02040503050406030204" pitchFamily="18" charset="0"/>
                          </a:rPr>
                        </m:ctrlPr>
                      </m:dPr>
                      <m:e>
                        <m:r>
                          <a:rPr lang="en-US" sz="1200" i="1">
                            <a:latin typeface="Cambria Math" panose="02040503050406030204" pitchFamily="18" charset="0"/>
                          </a:rPr>
                          <m:t>𝜏</m:t>
                        </m:r>
                      </m:e>
                    </m:d>
                  </m:oMath>
                </a14:m>
                <a:r>
                  <a:rPr lang="en-US" baseline="0" dirty="0"/>
                  <a:t> is over terms involving the spins in </a:t>
                </a:r>
                <a14:m>
                  <m:oMath xmlns:m="http://schemas.openxmlformats.org/officeDocument/2006/math">
                    <m:r>
                      <m:rPr>
                        <m:sty m:val="p"/>
                      </m:rPr>
                      <a:rPr lang="en-US" b="0" i="0" baseline="0" smtClean="0">
                        <a:latin typeface="Cambria Math" panose="02040503050406030204" pitchFamily="18" charset="0"/>
                      </a:rPr>
                      <m:t>Λ</m:t>
                    </m:r>
                  </m:oMath>
                </a14:m>
                <a:r>
                  <a:rPr lang="en-US" baseline="0" dirty="0"/>
                  <a:t>. Note that</a:t>
                </a:r>
                <a:r>
                  <a:rPr lang="en-US" sz="1200" dirty="0"/>
                  <a:t> </a:t>
                </a:r>
                <a14:m>
                  <m:oMath xmlns:m="http://schemas.openxmlformats.org/officeDocument/2006/math">
                    <m:f>
                      <m:fPr>
                        <m:ctrlPr>
                          <a:rPr lang="x-none" sz="1200" i="1">
                            <a:latin typeface="Cambria Math" panose="02040503050406030204" pitchFamily="18" charset="0"/>
                          </a:rPr>
                        </m:ctrlPr>
                      </m:fPr>
                      <m:num>
                        <m:r>
                          <a:rPr lang="en-US" sz="1200" i="1">
                            <a:latin typeface="Cambria Math" panose="02040503050406030204" pitchFamily="18" charset="0"/>
                          </a:rPr>
                          <m:t>𝜕</m:t>
                        </m:r>
                      </m:num>
                      <m:den>
                        <m:r>
                          <a:rPr lang="en-US" sz="1200" i="1">
                            <a:latin typeface="Cambria Math" panose="02040503050406030204" pitchFamily="18" charset="0"/>
                          </a:rPr>
                          <m:t>𝜕</m:t>
                        </m:r>
                        <m:acc>
                          <m:accPr>
                            <m:chr m:val="̂"/>
                            <m:ctrlPr>
                              <a:rPr lang="en-US" sz="1200" i="1">
                                <a:latin typeface="Cambria Math" panose="02040503050406030204" pitchFamily="18" charset="0"/>
                              </a:rPr>
                            </m:ctrlPr>
                          </m:accPr>
                          <m:e>
                            <m:r>
                              <a:rPr lang="en-US" sz="1200" i="1">
                                <a:latin typeface="Cambria Math" panose="02040503050406030204" pitchFamily="18" charset="0"/>
                              </a:rPr>
                              <m:t>𝜂</m:t>
                            </m:r>
                          </m:e>
                        </m:acc>
                      </m:den>
                    </m:f>
                    <m:sSubSup>
                      <m:sSubSupPr>
                        <m:ctrlPr>
                          <a:rPr lang="en-US" sz="1200" i="1">
                            <a:latin typeface="Cambria Math" panose="02040503050406030204" pitchFamily="18" charset="0"/>
                          </a:rPr>
                        </m:ctrlPr>
                      </m:sSubSupPr>
                      <m:e>
                        <m:r>
                          <a:rPr lang="en-US" sz="1200" i="1">
                            <a:latin typeface="Cambria Math" panose="02040503050406030204" pitchFamily="18" charset="0"/>
                          </a:rPr>
                          <m:t>𝜖</m:t>
                        </m:r>
                      </m:e>
                      <m:sub>
                        <m:r>
                          <m:rPr>
                            <m:sty m:val="p"/>
                          </m:rPr>
                          <a:rPr lang="en-US" sz="1200">
                            <a:latin typeface="Cambria Math" panose="02040503050406030204" pitchFamily="18" charset="0"/>
                          </a:rPr>
                          <m:t>Λ</m:t>
                        </m:r>
                      </m:sub>
                      <m:sup>
                        <m:r>
                          <a:rPr lang="en-US" sz="1200" i="1">
                            <a:latin typeface="Cambria Math" panose="02040503050406030204" pitchFamily="18" charset="0"/>
                          </a:rPr>
                          <m:t>𝜂</m:t>
                        </m:r>
                      </m:sup>
                    </m:sSubSup>
                    <m:d>
                      <m:dPr>
                        <m:ctrlPr>
                          <a:rPr lang="en-US" sz="1200" i="1">
                            <a:latin typeface="Cambria Math" panose="02040503050406030204" pitchFamily="18" charset="0"/>
                          </a:rPr>
                        </m:ctrlPr>
                      </m:dPr>
                      <m:e>
                        <m:r>
                          <a:rPr lang="en-US" sz="1200" i="1">
                            <a:latin typeface="Cambria Math" panose="02040503050406030204" pitchFamily="18" charset="0"/>
                          </a:rPr>
                          <m:t>𝜏</m:t>
                        </m:r>
                      </m:e>
                    </m:d>
                  </m:oMath>
                </a14:m>
                <a:r>
                  <a:rPr lang="en-US" sz="1200" dirty="0"/>
                  <a:t> is bounded uniformly in </a:t>
                </a:r>
                <a14:m>
                  <m:oMath xmlns:m="http://schemas.openxmlformats.org/officeDocument/2006/math">
                    <m:r>
                      <m:rPr>
                        <m:sty m:val="p"/>
                      </m:rPr>
                      <a:rPr lang="en-US" sz="1200" b="0" i="0" smtClean="0">
                        <a:latin typeface="Cambria Math" panose="02040503050406030204" pitchFamily="18" charset="0"/>
                      </a:rPr>
                      <m:t>Λ</m:t>
                    </m:r>
                    <m:r>
                      <a:rPr lang="en-US" sz="1200" b="0" i="1" smtClean="0">
                        <a:latin typeface="Cambria Math" panose="02040503050406030204" pitchFamily="18" charset="0"/>
                      </a:rPr>
                      <m:t>, </m:t>
                    </m:r>
                    <m:r>
                      <a:rPr lang="en-US" sz="1200" b="0" i="1" smtClean="0">
                        <a:latin typeface="Cambria Math" panose="02040503050406030204" pitchFamily="18" charset="0"/>
                      </a:rPr>
                      <m:t>𝜂</m:t>
                    </m:r>
                    <m:r>
                      <a:rPr lang="en-US" sz="1200" b="0" i="1" smtClean="0">
                        <a:latin typeface="Cambria Math" panose="02040503050406030204" pitchFamily="18" charset="0"/>
                      </a:rPr>
                      <m:t>,</m:t>
                    </m:r>
                    <m:r>
                      <a:rPr lang="en-US" sz="1200" b="0" i="1" smtClean="0">
                        <a:latin typeface="Cambria Math" panose="02040503050406030204" pitchFamily="18" charset="0"/>
                      </a:rPr>
                      <m:t>𝜏</m:t>
                    </m:r>
                  </m:oMath>
                </a14:m>
                <a:r>
                  <a:rPr lang="en-US" baseline="0" dirty="0"/>
                  <a:t>.</a:t>
                </a:r>
              </a:p>
            </p:txBody>
          </p:sp>
        </mc:Choice>
        <mc:Fallback xmlns="">
          <p:sp>
            <p:nvSpPr>
              <p:cNvPr id="3" name="Notes Placeholder 2"/>
              <p:cNvSpPr>
                <a:spLocks noGrp="1"/>
              </p:cNvSpPr>
              <p:nvPr>
                <p:ph type="body" idx="1"/>
              </p:nvPr>
            </p:nvSpPr>
            <p:spPr/>
            <p:txBody>
              <a:bodyPr/>
              <a:lstStyle/>
              <a:p>
                <a:r>
                  <a:rPr lang="en-US" baseline="0" dirty="0" smtClean="0"/>
                  <a:t>Consider writing everything already at positive temperature with free energy. Should we fix lambda=1 for notational simplicity?</a:t>
                </a:r>
              </a:p>
              <a:p>
                <a:r>
                  <a:rPr lang="en-US" baseline="0" dirty="0" smtClean="0"/>
                  <a:t>At positive temperature, use free energy instead of ground energy.</a:t>
                </a:r>
              </a:p>
              <a:p>
                <a:r>
                  <a:rPr lang="en-US" baseline="0" dirty="0" smtClean="0"/>
                  <a:t>What happens at those points where the ground state is not unique? We are glossing over the issue of the ground energy not being differentiable.</a:t>
                </a:r>
              </a:p>
              <a:p>
                <a:r>
                  <a:rPr lang="en-US" baseline="0" dirty="0" smtClean="0"/>
                  <a:t>The derivative is the “magnetization of the ground state”. The sum in </a:t>
                </a:r>
                <a:r>
                  <a:rPr lang="en-US" sz="1200" i="0">
                    <a:latin typeface="Cambria Math" panose="02040503050406030204" pitchFamily="18" charset="0"/>
                  </a:rPr>
                  <a:t>𝜕</a:t>
                </a:r>
                <a:r>
                  <a:rPr lang="en-IL" sz="1200" i="0" smtClean="0">
                    <a:latin typeface="Cambria Math" panose="02040503050406030204" pitchFamily="18" charset="0"/>
                  </a:rPr>
                  <a:t>/(</a:t>
                </a:r>
                <a:r>
                  <a:rPr lang="en-US" sz="1200" i="0">
                    <a:latin typeface="Cambria Math" panose="02040503050406030204" pitchFamily="18" charset="0"/>
                  </a:rPr>
                  <a:t>𝜕𝜂 ̂ </a:t>
                </a:r>
                <a:r>
                  <a:rPr lang="en-IL" sz="1200" i="0" smtClean="0">
                    <a:latin typeface="Cambria Math" panose="02040503050406030204" pitchFamily="18" charset="0"/>
                  </a:rPr>
                  <a:t>)</a:t>
                </a:r>
                <a:r>
                  <a:rPr lang="en-US" sz="1200" i="0">
                    <a:latin typeface="Cambria Math" panose="02040503050406030204" pitchFamily="18" charset="0"/>
                  </a:rPr>
                  <a:t> </a:t>
                </a:r>
                <a:r>
                  <a:rPr lang="en-US" sz="1200" i="0">
                    <a:latin typeface="Cambria Math" panose="02040503050406030204" pitchFamily="18" charset="0"/>
                  </a:rPr>
                  <a:t>𝜖_Λ^𝜂 (𝜏)</a:t>
                </a:r>
                <a:r>
                  <a:rPr lang="en-US" baseline="0" dirty="0" smtClean="0"/>
                  <a:t> is over terms involving the spins in </a:t>
                </a:r>
                <a:r>
                  <a:rPr lang="en-US" b="0" i="0" baseline="0" smtClean="0">
                    <a:latin typeface="Cambria Math" panose="02040503050406030204" pitchFamily="18" charset="0"/>
                  </a:rPr>
                  <a:t>Λ</a:t>
                </a:r>
                <a:r>
                  <a:rPr lang="en-US" baseline="0" dirty="0" smtClean="0"/>
                  <a:t>. Note that</a:t>
                </a:r>
                <a:r>
                  <a:rPr lang="en-US" sz="1200" dirty="0" smtClean="0"/>
                  <a:t> </a:t>
                </a:r>
                <a:r>
                  <a:rPr lang="en-US" sz="1200" i="0">
                    <a:latin typeface="Cambria Math" panose="02040503050406030204" pitchFamily="18" charset="0"/>
                  </a:rPr>
                  <a:t>𝜕</a:t>
                </a:r>
                <a:r>
                  <a:rPr lang="en-IL" sz="1200" i="0">
                    <a:latin typeface="Cambria Math" panose="02040503050406030204" pitchFamily="18" charset="0"/>
                  </a:rPr>
                  <a:t>/(</a:t>
                </a:r>
                <a:r>
                  <a:rPr lang="en-US" sz="1200" i="0">
                    <a:latin typeface="Cambria Math" panose="02040503050406030204" pitchFamily="18" charset="0"/>
                  </a:rPr>
                  <a:t>𝜕𝜂 ̂ </a:t>
                </a:r>
                <a:r>
                  <a:rPr lang="en-IL" sz="1200" i="0">
                    <a:latin typeface="Cambria Math" panose="02040503050406030204" pitchFamily="18" charset="0"/>
                  </a:rPr>
                  <a:t>)</a:t>
                </a:r>
                <a:r>
                  <a:rPr lang="en-US" sz="1200" i="0">
                    <a:latin typeface="Cambria Math" panose="02040503050406030204" pitchFamily="18" charset="0"/>
                  </a:rPr>
                  <a:t> 𝜖_Λ^𝜂 (𝜏)</a:t>
                </a:r>
                <a:r>
                  <a:rPr lang="en-US" sz="1200" dirty="0" smtClean="0"/>
                  <a:t> is bounded uniformly in </a:t>
                </a:r>
                <a:r>
                  <a:rPr lang="en-US" sz="1200" b="0" i="0" smtClean="0">
                    <a:latin typeface="Cambria Math" panose="02040503050406030204" pitchFamily="18" charset="0"/>
                  </a:rPr>
                  <a:t>Λ, 𝜂,𝜏</a:t>
                </a:r>
                <a:r>
                  <a:rPr lang="en-US" baseline="0" dirty="0" smtClean="0"/>
                  <a:t>.</a:t>
                </a:r>
                <a:endParaRPr lang="en-US" baseline="0" dirty="0" smtClean="0"/>
              </a:p>
            </p:txBody>
          </p:sp>
        </mc:Fallback>
      </mc:AlternateContent>
      <p:sp>
        <p:nvSpPr>
          <p:cNvPr id="4" name="Slide Number Placeholder 3"/>
          <p:cNvSpPr>
            <a:spLocks noGrp="1"/>
          </p:cNvSpPr>
          <p:nvPr>
            <p:ph type="sldNum" sz="quarter" idx="10"/>
          </p:nvPr>
        </p:nvSpPr>
        <p:spPr/>
        <p:txBody>
          <a:bodyPr/>
          <a:lstStyle/>
          <a:p>
            <a:fld id="{EC90795D-C7ED-414B-B32E-493F3B94BEA0}" type="slidenum">
              <a:rPr lang="en-US" smtClean="0"/>
              <a:t>19</a:t>
            </a:fld>
            <a:endParaRPr lang="en-US"/>
          </a:p>
        </p:txBody>
      </p:sp>
    </p:spTree>
    <p:extLst>
      <p:ext uri="{BB962C8B-B14F-4D97-AF65-F5344CB8AC3E}">
        <p14:creationId xmlns:p14="http://schemas.microsoft.com/office/powerpoint/2010/main" val="1769951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Later in the talk discuss also the non-compact case</a:t>
            </a:r>
            <a:r>
              <a:rPr lang="en-US" baseline="0" dirty="0"/>
              <a:t>.</a:t>
            </a:r>
          </a:p>
          <a:p>
            <a:r>
              <a:rPr lang="en-US" dirty="0"/>
              <a:t>Translation invariance of the Hamiltonian</a:t>
            </a:r>
            <a:r>
              <a:rPr lang="en-US" baseline="0" dirty="0"/>
              <a:t> is in fact not needed.</a:t>
            </a:r>
          </a:p>
          <a:p>
            <a:r>
              <a:rPr lang="en-US" dirty="0"/>
              <a:t>Antiferromagnetic models are also allowed.</a:t>
            </a:r>
          </a:p>
          <a:p>
            <a:r>
              <a:rPr lang="en-US" dirty="0"/>
              <a:t>For disordered</a:t>
            </a:r>
            <a:r>
              <a:rPr lang="en-US" baseline="0" dirty="0"/>
              <a:t> systems it makes sense and is often productive to study the zero-temperature case first.</a:t>
            </a:r>
            <a:endParaRPr lang="en-US" dirty="0"/>
          </a:p>
        </p:txBody>
      </p:sp>
      <p:sp>
        <p:nvSpPr>
          <p:cNvPr id="4" name="Slide Number Placeholder 3"/>
          <p:cNvSpPr>
            <a:spLocks noGrp="1"/>
          </p:cNvSpPr>
          <p:nvPr>
            <p:ph type="sldNum" sz="quarter" idx="10"/>
          </p:nvPr>
        </p:nvSpPr>
        <p:spPr/>
        <p:txBody>
          <a:bodyPr/>
          <a:lstStyle/>
          <a:p>
            <a:fld id="{EC90795D-C7ED-414B-B32E-493F3B94BEA0}" type="slidenum">
              <a:rPr lang="en-US" smtClean="0"/>
              <a:t>2</a:t>
            </a:fld>
            <a:endParaRPr lang="en-US"/>
          </a:p>
        </p:txBody>
      </p:sp>
    </p:spTree>
    <p:extLst>
      <p:ext uri="{BB962C8B-B14F-4D97-AF65-F5344CB8AC3E}">
        <p14:creationId xmlns:p14="http://schemas.microsoft.com/office/powerpoint/2010/main" val="15497820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Check the calculations</a:t>
            </a:r>
          </a:p>
        </p:txBody>
      </p:sp>
      <p:sp>
        <p:nvSpPr>
          <p:cNvPr id="4" name="Slide Number Placeholder 3"/>
          <p:cNvSpPr>
            <a:spLocks noGrp="1"/>
          </p:cNvSpPr>
          <p:nvPr>
            <p:ph type="sldNum" sz="quarter" idx="10"/>
          </p:nvPr>
        </p:nvSpPr>
        <p:spPr/>
        <p:txBody>
          <a:bodyPr/>
          <a:lstStyle/>
          <a:p>
            <a:fld id="{EC90795D-C7ED-414B-B32E-493F3B94BEA0}" type="slidenum">
              <a:rPr lang="en-US" smtClean="0"/>
              <a:t>20</a:t>
            </a:fld>
            <a:endParaRPr lang="en-US"/>
          </a:p>
        </p:txBody>
      </p:sp>
    </p:spTree>
    <p:extLst>
      <p:ext uri="{BB962C8B-B14F-4D97-AF65-F5344CB8AC3E}">
        <p14:creationId xmlns:p14="http://schemas.microsoft.com/office/powerpoint/2010/main" val="1932843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90795D-C7ED-414B-B32E-493F3B94BEA0}" type="slidenum">
              <a:rPr lang="en-US" smtClean="0"/>
              <a:t>3</a:t>
            </a:fld>
            <a:endParaRPr lang="en-US"/>
          </a:p>
        </p:txBody>
      </p:sp>
    </p:spTree>
    <p:extLst>
      <p:ext uri="{BB962C8B-B14F-4D97-AF65-F5344CB8AC3E}">
        <p14:creationId xmlns:p14="http://schemas.microsoft.com/office/powerpoint/2010/main" val="4285773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srgbClr val="FF0000"/>
                </a:solidFill>
              </a:rPr>
              <a:t>Fröhlich–Simon–Spencer  is from 1976.</a:t>
            </a:r>
            <a:endParaRPr lang="en-US" dirty="0"/>
          </a:p>
        </p:txBody>
      </p:sp>
      <p:sp>
        <p:nvSpPr>
          <p:cNvPr id="4" name="Slide Number Placeholder 3"/>
          <p:cNvSpPr>
            <a:spLocks noGrp="1"/>
          </p:cNvSpPr>
          <p:nvPr>
            <p:ph type="sldNum" sz="quarter" idx="10"/>
          </p:nvPr>
        </p:nvSpPr>
        <p:spPr/>
        <p:txBody>
          <a:bodyPr/>
          <a:lstStyle/>
          <a:p>
            <a:fld id="{EC90795D-C7ED-414B-B32E-493F3B94BEA0}" type="slidenum">
              <a:rPr lang="en-US" smtClean="0"/>
              <a:t>4</a:t>
            </a:fld>
            <a:endParaRPr lang="en-US"/>
          </a:p>
        </p:txBody>
      </p:sp>
    </p:spTree>
    <p:extLst>
      <p:ext uri="{BB962C8B-B14F-4D97-AF65-F5344CB8AC3E}">
        <p14:creationId xmlns:p14="http://schemas.microsoft.com/office/powerpoint/2010/main" val="1950544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spin</a:t>
            </a:r>
            <a:r>
              <a:rPr lang="en-US" baseline="0" dirty="0"/>
              <a:t> </a:t>
            </a:r>
            <a:r>
              <a:rPr lang="en-US" dirty="0"/>
              <a:t>glass</a:t>
            </a:r>
            <a:r>
              <a:rPr lang="en-US" baseline="0" dirty="0"/>
              <a:t> model the lambda parameter can be absorbed in the temperature.</a:t>
            </a:r>
          </a:p>
          <a:p>
            <a:r>
              <a:rPr lang="en-US" baseline="0" dirty="0"/>
              <a:t>Should we change the notation for the translation operator </a:t>
            </a:r>
            <a:r>
              <a:rPr lang="en-US" baseline="0" dirty="0" err="1"/>
              <a:t>T_v</a:t>
            </a:r>
            <a:r>
              <a:rPr lang="en-US" baseline="0" dirty="0"/>
              <a:t> since T is the temperature?</a:t>
            </a:r>
            <a:endParaRPr lang="en-US" dirty="0"/>
          </a:p>
        </p:txBody>
      </p:sp>
      <p:sp>
        <p:nvSpPr>
          <p:cNvPr id="4" name="Slide Number Placeholder 3"/>
          <p:cNvSpPr>
            <a:spLocks noGrp="1"/>
          </p:cNvSpPr>
          <p:nvPr>
            <p:ph type="sldNum" sz="quarter" idx="10"/>
          </p:nvPr>
        </p:nvSpPr>
        <p:spPr/>
        <p:txBody>
          <a:bodyPr/>
          <a:lstStyle/>
          <a:p>
            <a:fld id="{EC90795D-C7ED-414B-B32E-493F3B94BEA0}" type="slidenum">
              <a:rPr lang="en-US" smtClean="0"/>
              <a:t>5</a:t>
            </a:fld>
            <a:endParaRPr lang="en-US"/>
          </a:p>
        </p:txBody>
      </p:sp>
    </p:spTree>
    <p:extLst>
      <p:ext uri="{BB962C8B-B14F-4D97-AF65-F5344CB8AC3E}">
        <p14:creationId xmlns:p14="http://schemas.microsoft.com/office/powerpoint/2010/main" val="863194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One-dimensional case is clear so we focus on higher dimensions.</a:t>
            </a:r>
          </a:p>
          <a:p>
            <a:r>
              <a:rPr lang="en-US" dirty="0"/>
              <a:t>Both </a:t>
            </a:r>
            <a:r>
              <a:rPr lang="en-US" dirty="0" err="1"/>
              <a:t>Imry</a:t>
            </a:r>
            <a:r>
              <a:rPr lang="en-US" dirty="0"/>
              <a:t>-Ma and </a:t>
            </a:r>
            <a:r>
              <a:rPr lang="en-US" dirty="0" err="1"/>
              <a:t>Aizenman-Wehr</a:t>
            </a:r>
            <a:r>
              <a:rPr lang="en-US" dirty="0"/>
              <a:t> allow a much more general distribution of the disorder variables. Statement of </a:t>
            </a:r>
            <a:r>
              <a:rPr lang="en-US" dirty="0" err="1"/>
              <a:t>Aizenman-Wehr</a:t>
            </a:r>
            <a:r>
              <a:rPr lang="en-US" dirty="0"/>
              <a:t> is stronger:</a:t>
            </a:r>
            <a:r>
              <a:rPr lang="en-US" baseline="0" dirty="0"/>
              <a:t> allows certain long-range interactions, almost surely is for all temperatures and non-random magnetic fields simultaneously and c</a:t>
            </a:r>
            <a:r>
              <a:rPr lang="en-US" dirty="0"/>
              <a:t>ontinuous-symmetry</a:t>
            </a:r>
            <a:r>
              <a:rPr lang="en-US" baseline="0" dirty="0"/>
              <a:t> results allow more general rotationally-invariant distributions for the disorder variables and hold for a somewhat wider class of models.</a:t>
            </a:r>
          </a:p>
          <a:p>
            <a:r>
              <a:rPr lang="en-US" baseline="0" dirty="0"/>
              <a:t>Zero-temperature is explicitly allowed.</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Explain theorem in examples: For the random-field </a:t>
            </a:r>
            <a:r>
              <a:rPr lang="en-US" baseline="0" dirty="0" err="1"/>
              <a:t>Ising</a:t>
            </a:r>
            <a:r>
              <a:rPr lang="en-US" baseline="0" dirty="0"/>
              <a:t> model the density of +1 is </a:t>
            </a:r>
            <a:r>
              <a:rPr lang="x-none" baseline="0" dirty="0"/>
              <a:t>½</a:t>
            </a:r>
            <a:r>
              <a:rPr lang="en-US" baseline="0" dirty="0"/>
              <a:t> (by symmetry) for all Gibbs states! For the random-field Potts models it shows that the density of each state is 1/q by symmetry. For spin glass models it shows that the density of satisfied edges is </a:t>
            </a:r>
            <a:r>
              <a:rPr lang="x-none" baseline="0" dirty="0"/>
              <a:t>½</a:t>
            </a:r>
            <a:r>
              <a:rPr lang="en-US" baseline="0" dirty="0"/>
              <a:t> by a gauge symmetry (flipping the spins on all the even sites and switching the sign of all eta’s at the same time makes satisfied edges becomes dissatisfied and vice versa).</a:t>
            </a:r>
          </a:p>
          <a:p>
            <a:r>
              <a:rPr lang="en-US" baseline="0" dirty="0"/>
              <a:t>For the spin O(n) models, the limit is zero by symmetry.</a:t>
            </a:r>
          </a:p>
          <a:p>
            <a:r>
              <a:rPr lang="en-US" baseline="0" dirty="0"/>
              <a:t>Analogous results for quantum spin systems were proved by Greenblatt-</a:t>
            </a:r>
            <a:r>
              <a:rPr lang="en-US" baseline="0" dirty="0" err="1"/>
              <a:t>Aizenman</a:t>
            </a:r>
            <a:r>
              <a:rPr lang="en-US" baseline="0" dirty="0"/>
              <a:t>-</a:t>
            </a:r>
            <a:r>
              <a:rPr lang="en-US" baseline="0" dirty="0" err="1"/>
              <a:t>Lebowitz</a:t>
            </a:r>
            <a:r>
              <a:rPr lang="en-US" baseline="0" dirty="0"/>
              <a:t> 2009.</a:t>
            </a:r>
          </a:p>
        </p:txBody>
      </p:sp>
      <p:sp>
        <p:nvSpPr>
          <p:cNvPr id="4" name="Slide Number Placeholder 3"/>
          <p:cNvSpPr>
            <a:spLocks noGrp="1"/>
          </p:cNvSpPr>
          <p:nvPr>
            <p:ph type="sldNum" sz="quarter" idx="10"/>
          </p:nvPr>
        </p:nvSpPr>
        <p:spPr/>
        <p:txBody>
          <a:bodyPr/>
          <a:lstStyle/>
          <a:p>
            <a:fld id="{EC90795D-C7ED-414B-B32E-493F3B94BEA0}" type="slidenum">
              <a:rPr lang="en-US" smtClean="0"/>
              <a:t>6</a:t>
            </a:fld>
            <a:endParaRPr lang="en-US"/>
          </a:p>
        </p:txBody>
      </p:sp>
    </p:spTree>
    <p:extLst>
      <p:ext uri="{BB962C8B-B14F-4D97-AF65-F5344CB8AC3E}">
        <p14:creationId xmlns:p14="http://schemas.microsoft.com/office/powerpoint/2010/main" val="39174928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Mention that the model behaves</a:t>
            </a:r>
            <a:r>
              <a:rPr lang="en-US" baseline="0" dirty="0"/>
              <a:t> like the model without disorder in dimensions d&gt;=3, at low temperature and small disorder strength (</a:t>
            </a:r>
            <a:r>
              <a:rPr lang="en-US" baseline="0" dirty="0" err="1"/>
              <a:t>Imbrie</a:t>
            </a:r>
            <a:r>
              <a:rPr lang="en-US" baseline="0" dirty="0"/>
              <a:t> at T=0, </a:t>
            </a:r>
            <a:r>
              <a:rPr lang="en-US" baseline="0" dirty="0" err="1"/>
              <a:t>Bricmont-Kupiainen</a:t>
            </a:r>
            <a:r>
              <a:rPr lang="en-US" baseline="0" dirty="0"/>
              <a:t> at small T).</a:t>
            </a:r>
            <a:endParaRPr lang="en-US" dirty="0"/>
          </a:p>
          <a:p>
            <a:r>
              <a:rPr lang="en-US" dirty="0"/>
              <a:t>In any case correlation length is</a:t>
            </a:r>
            <a:r>
              <a:rPr lang="en-US" baseline="0" dirty="0"/>
              <a:t> predicted to be quite large for small lambda (at low temperature).</a:t>
            </a:r>
          </a:p>
          <a:p>
            <a:r>
              <a:rPr lang="en-US" baseline="0" dirty="0"/>
              <a:t>Recall the </a:t>
            </a:r>
            <a:r>
              <a:rPr lang="en-US" baseline="0" dirty="0" err="1"/>
              <a:t>Imry</a:t>
            </a:r>
            <a:r>
              <a:rPr lang="en-US" baseline="0" dirty="0"/>
              <a:t>-Ma idea of proof?</a:t>
            </a:r>
          </a:p>
        </p:txBody>
      </p:sp>
      <p:sp>
        <p:nvSpPr>
          <p:cNvPr id="4" name="Slide Number Placeholder 3"/>
          <p:cNvSpPr>
            <a:spLocks noGrp="1"/>
          </p:cNvSpPr>
          <p:nvPr>
            <p:ph type="sldNum" sz="quarter" idx="10"/>
          </p:nvPr>
        </p:nvSpPr>
        <p:spPr/>
        <p:txBody>
          <a:bodyPr/>
          <a:lstStyle/>
          <a:p>
            <a:fld id="{EC90795D-C7ED-414B-B32E-493F3B94BEA0}" type="slidenum">
              <a:rPr lang="en-US" smtClean="0"/>
              <a:t>7</a:t>
            </a:fld>
            <a:endParaRPr lang="en-US"/>
          </a:p>
        </p:txBody>
      </p:sp>
    </p:spTree>
    <p:extLst>
      <p:ext uri="{BB962C8B-B14F-4D97-AF65-F5344CB8AC3E}">
        <p14:creationId xmlns:p14="http://schemas.microsoft.com/office/powerpoint/2010/main" val="15497820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Mention that the model behaves</a:t>
            </a:r>
            <a:r>
              <a:rPr lang="en-US" baseline="0" dirty="0"/>
              <a:t> like the model without disorder in dimensions d&gt;=3, at low temperature and small disorder strength (</a:t>
            </a:r>
            <a:r>
              <a:rPr lang="en-US" baseline="0" dirty="0" err="1"/>
              <a:t>Imbrie</a:t>
            </a:r>
            <a:r>
              <a:rPr lang="en-US" baseline="0" dirty="0"/>
              <a:t> at T=0, </a:t>
            </a:r>
            <a:r>
              <a:rPr lang="en-US" baseline="0" dirty="0" err="1"/>
              <a:t>Bricmont-Kupiainen</a:t>
            </a:r>
            <a:r>
              <a:rPr lang="en-US" baseline="0" dirty="0"/>
              <a:t> at small T).</a:t>
            </a:r>
            <a:endParaRPr lang="en-US" dirty="0"/>
          </a:p>
          <a:p>
            <a:r>
              <a:rPr lang="en-US" dirty="0"/>
              <a:t>In any case correlation length is</a:t>
            </a:r>
            <a:r>
              <a:rPr lang="en-US" baseline="0" dirty="0"/>
              <a:t> predicted to be quite large for small lambda (at low temperature).</a:t>
            </a:r>
          </a:p>
          <a:p>
            <a:r>
              <a:rPr lang="en-US" baseline="0" dirty="0"/>
              <a:t>Recall the </a:t>
            </a:r>
            <a:r>
              <a:rPr lang="en-US" baseline="0" dirty="0" err="1"/>
              <a:t>Imry</a:t>
            </a:r>
            <a:r>
              <a:rPr lang="en-US" baseline="0" dirty="0"/>
              <a:t>-Ma idea of proof?</a:t>
            </a:r>
          </a:p>
        </p:txBody>
      </p:sp>
      <p:sp>
        <p:nvSpPr>
          <p:cNvPr id="4" name="Slide Number Placeholder 3"/>
          <p:cNvSpPr>
            <a:spLocks noGrp="1"/>
          </p:cNvSpPr>
          <p:nvPr>
            <p:ph type="sldNum" sz="quarter" idx="10"/>
          </p:nvPr>
        </p:nvSpPr>
        <p:spPr/>
        <p:txBody>
          <a:bodyPr/>
          <a:lstStyle/>
          <a:p>
            <a:fld id="{EC90795D-C7ED-414B-B32E-493F3B94BEA0}" type="slidenum">
              <a:rPr lang="en-US" smtClean="0"/>
              <a:t>8</a:t>
            </a:fld>
            <a:endParaRPr lang="en-US"/>
          </a:p>
        </p:txBody>
      </p:sp>
    </p:spTree>
    <p:extLst>
      <p:ext uri="{BB962C8B-B14F-4D97-AF65-F5344CB8AC3E}">
        <p14:creationId xmlns:p14="http://schemas.microsoft.com/office/powerpoint/2010/main" val="36214745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Explain theorem in examples.</a:t>
            </a:r>
          </a:p>
          <a:p>
            <a:r>
              <a:rPr lang="en-US" baseline="0" dirty="0"/>
              <a:t>For the spin O(n) models a better exponent L^{-1} in two dimensions and L^{-1/2} in three dimensions is obtained for deterministic boundary conditions (when averaging over a box of half the volume).</a:t>
            </a:r>
          </a:p>
          <a:p>
            <a:r>
              <a:rPr lang="en-US" baseline="0" dirty="0"/>
              <a:t>The fluctuations in the general two-dimensional case is around a number which is independent of eta.</a:t>
            </a:r>
          </a:p>
        </p:txBody>
      </p:sp>
      <p:sp>
        <p:nvSpPr>
          <p:cNvPr id="4" name="Slide Number Placeholder 3"/>
          <p:cNvSpPr>
            <a:spLocks noGrp="1"/>
          </p:cNvSpPr>
          <p:nvPr>
            <p:ph type="sldNum" sz="quarter" idx="10"/>
          </p:nvPr>
        </p:nvSpPr>
        <p:spPr/>
        <p:txBody>
          <a:bodyPr/>
          <a:lstStyle/>
          <a:p>
            <a:fld id="{EC90795D-C7ED-414B-B32E-493F3B94BEA0}" type="slidenum">
              <a:rPr lang="en-US" smtClean="0"/>
              <a:t>9</a:t>
            </a:fld>
            <a:endParaRPr lang="en-US"/>
          </a:p>
        </p:txBody>
      </p:sp>
    </p:spTree>
    <p:extLst>
      <p:ext uri="{BB962C8B-B14F-4D97-AF65-F5344CB8AC3E}">
        <p14:creationId xmlns:p14="http://schemas.microsoft.com/office/powerpoint/2010/main" val="26807356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BB702CE-ABFA-46F1-BEB8-5E54B2A148F9}" type="datetimeFigureOut">
              <a:rPr lang="en-US" smtClean="0"/>
              <a:t>3/19/2025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53EBAD-0DEC-4A42-8EAE-CEF9B3D9D7C6}" type="slidenum">
              <a:rPr lang="en-US" smtClean="0"/>
              <a:t>‹#›</a:t>
            </a:fld>
            <a:endParaRPr lang="en-US"/>
          </a:p>
        </p:txBody>
      </p:sp>
      <p:sp>
        <p:nvSpPr>
          <p:cNvPr id="7" name="Rectangle 6"/>
          <p:cNvSpPr/>
          <p:nvPr userDrawn="1"/>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228600" y="246077"/>
            <a:ext cx="8720356" cy="6409188"/>
          </a:xfrm>
          <a:prstGeom prst="rect">
            <a:avLst/>
          </a:prstGeom>
          <a:solidFill>
            <a:srgbClr val="E9EFF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524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B702CE-ABFA-46F1-BEB8-5E54B2A148F9}" type="datetimeFigureOut">
              <a:rPr lang="en-US" smtClean="0"/>
              <a:t>3/19/2025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53EBAD-0DEC-4A42-8EAE-CEF9B3D9D7C6}" type="slidenum">
              <a:rPr lang="en-US" smtClean="0"/>
              <a:t>‹#›</a:t>
            </a:fld>
            <a:endParaRPr lang="en-US"/>
          </a:p>
        </p:txBody>
      </p:sp>
    </p:spTree>
    <p:extLst>
      <p:ext uri="{BB962C8B-B14F-4D97-AF65-F5344CB8AC3E}">
        <p14:creationId xmlns:p14="http://schemas.microsoft.com/office/powerpoint/2010/main" val="281932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B702CE-ABFA-46F1-BEB8-5E54B2A148F9}" type="datetimeFigureOut">
              <a:rPr lang="en-US" smtClean="0"/>
              <a:t>3/19/2025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53EBAD-0DEC-4A42-8EAE-CEF9B3D9D7C6}" type="slidenum">
              <a:rPr lang="en-US" smtClean="0"/>
              <a:t>‹#›</a:t>
            </a:fld>
            <a:endParaRPr lang="en-US"/>
          </a:p>
        </p:txBody>
      </p:sp>
    </p:spTree>
    <p:extLst>
      <p:ext uri="{BB962C8B-B14F-4D97-AF65-F5344CB8AC3E}">
        <p14:creationId xmlns:p14="http://schemas.microsoft.com/office/powerpoint/2010/main" val="7714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B702CE-ABFA-46F1-BEB8-5E54B2A148F9}" type="datetimeFigureOut">
              <a:rPr lang="en-US" smtClean="0"/>
              <a:t>3/19/2025</a:t>
            </a:fld>
            <a:endParaRPr lang="en-US"/>
          </a:p>
        </p:txBody>
      </p:sp>
      <p:sp>
        <p:nvSpPr>
          <p:cNvPr id="5" name="Footer Placeholder 4"/>
          <p:cNvSpPr>
            <a:spLocks noGrp="1"/>
          </p:cNvSpPr>
          <p:nvPr>
            <p:ph type="ftr" sz="quarter" idx="11"/>
          </p:nvPr>
        </p:nvSpPr>
        <p:spPr/>
        <p:txBody>
          <a:bodyPr/>
          <a:lstStyle/>
          <a:p>
            <a:endParaRPr lang="en-US"/>
          </a:p>
        </p:txBody>
      </p:sp>
      <p:sp>
        <p:nvSpPr>
          <p:cNvPr id="7" name="Rectangle 6"/>
          <p:cNvSpPr/>
          <p:nvPr userDrawn="1"/>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76200" y="76200"/>
            <a:ext cx="8991600" cy="6705600"/>
          </a:xfrm>
          <a:prstGeom prst="rect">
            <a:avLst/>
          </a:prstGeom>
          <a:solidFill>
            <a:srgbClr val="E9EFF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3"/>
          <p:cNvSpPr>
            <a:spLocks noGrp="1"/>
          </p:cNvSpPr>
          <p:nvPr>
            <p:ph type="sldNum" sz="quarter" idx="4294967295"/>
          </p:nvPr>
        </p:nvSpPr>
        <p:spPr>
          <a:xfrm>
            <a:off x="6553200" y="6356350"/>
            <a:ext cx="2133600" cy="365125"/>
          </a:xfrm>
        </p:spPr>
        <p:txBody>
          <a:bodyPr/>
          <a:lstStyle/>
          <a:p>
            <a:fld id="{6653EBAD-0DEC-4A42-8EAE-CEF9B3D9D7C6}" type="slidenum">
              <a:rPr lang="en-US" smtClean="0"/>
              <a:t>‹#›</a:t>
            </a:fld>
            <a:endParaRPr lang="en-US" dirty="0"/>
          </a:p>
        </p:txBody>
      </p:sp>
    </p:spTree>
    <p:extLst>
      <p:ext uri="{BB962C8B-B14F-4D97-AF65-F5344CB8AC3E}">
        <p14:creationId xmlns:p14="http://schemas.microsoft.com/office/powerpoint/2010/main" val="2097137439"/>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B702CE-ABFA-46F1-BEB8-5E54B2A148F9}" type="datetimeFigureOut">
              <a:rPr lang="en-US" smtClean="0"/>
              <a:t>3/19/2025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53EBAD-0DEC-4A42-8EAE-CEF9B3D9D7C6}" type="slidenum">
              <a:rPr lang="en-US" smtClean="0"/>
              <a:t>‹#›</a:t>
            </a:fld>
            <a:endParaRPr lang="en-US"/>
          </a:p>
        </p:txBody>
      </p:sp>
    </p:spTree>
    <p:extLst>
      <p:ext uri="{BB962C8B-B14F-4D97-AF65-F5344CB8AC3E}">
        <p14:creationId xmlns:p14="http://schemas.microsoft.com/office/powerpoint/2010/main" val="405593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BB702CE-ABFA-46F1-BEB8-5E54B2A148F9}" type="datetimeFigureOut">
              <a:rPr lang="en-US" smtClean="0"/>
              <a:t>3/19/2025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53EBAD-0DEC-4A42-8EAE-CEF9B3D9D7C6}" type="slidenum">
              <a:rPr lang="en-US" smtClean="0"/>
              <a:t>‹#›</a:t>
            </a:fld>
            <a:endParaRPr lang="en-US"/>
          </a:p>
        </p:txBody>
      </p:sp>
    </p:spTree>
    <p:extLst>
      <p:ext uri="{BB962C8B-B14F-4D97-AF65-F5344CB8AC3E}">
        <p14:creationId xmlns:p14="http://schemas.microsoft.com/office/powerpoint/2010/main" val="625309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BB702CE-ABFA-46F1-BEB8-5E54B2A148F9}" type="datetimeFigureOut">
              <a:rPr lang="en-US" smtClean="0"/>
              <a:t>3/19/2025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53EBAD-0DEC-4A42-8EAE-CEF9B3D9D7C6}" type="slidenum">
              <a:rPr lang="en-US" smtClean="0"/>
              <a:t>‹#›</a:t>
            </a:fld>
            <a:endParaRPr lang="en-US"/>
          </a:p>
        </p:txBody>
      </p:sp>
    </p:spTree>
    <p:extLst>
      <p:ext uri="{BB962C8B-B14F-4D97-AF65-F5344CB8AC3E}">
        <p14:creationId xmlns:p14="http://schemas.microsoft.com/office/powerpoint/2010/main" val="1243133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BB702CE-ABFA-46F1-BEB8-5E54B2A148F9}" type="datetimeFigureOut">
              <a:rPr lang="en-US" smtClean="0"/>
              <a:t>3/19/2025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53EBAD-0DEC-4A42-8EAE-CEF9B3D9D7C6}" type="slidenum">
              <a:rPr lang="en-US" smtClean="0"/>
              <a:t>‹#›</a:t>
            </a:fld>
            <a:endParaRPr lang="en-US"/>
          </a:p>
        </p:txBody>
      </p:sp>
    </p:spTree>
    <p:extLst>
      <p:ext uri="{BB962C8B-B14F-4D97-AF65-F5344CB8AC3E}">
        <p14:creationId xmlns:p14="http://schemas.microsoft.com/office/powerpoint/2010/main" val="3476186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B702CE-ABFA-46F1-BEB8-5E54B2A148F9}" type="datetimeFigureOut">
              <a:rPr lang="en-US" smtClean="0"/>
              <a:t>3/19/2025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53EBAD-0DEC-4A42-8EAE-CEF9B3D9D7C6}" type="slidenum">
              <a:rPr lang="en-US" smtClean="0"/>
              <a:t>‹#›</a:t>
            </a:fld>
            <a:endParaRPr lang="en-US"/>
          </a:p>
        </p:txBody>
      </p:sp>
    </p:spTree>
    <p:extLst>
      <p:ext uri="{BB962C8B-B14F-4D97-AF65-F5344CB8AC3E}">
        <p14:creationId xmlns:p14="http://schemas.microsoft.com/office/powerpoint/2010/main" val="3332088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BB702CE-ABFA-46F1-BEB8-5E54B2A148F9}" type="datetimeFigureOut">
              <a:rPr lang="en-US" smtClean="0"/>
              <a:t>3/19/2025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53EBAD-0DEC-4A42-8EAE-CEF9B3D9D7C6}" type="slidenum">
              <a:rPr lang="en-US" smtClean="0"/>
              <a:t>‹#›</a:t>
            </a:fld>
            <a:endParaRPr lang="en-US"/>
          </a:p>
        </p:txBody>
      </p:sp>
    </p:spTree>
    <p:extLst>
      <p:ext uri="{BB962C8B-B14F-4D97-AF65-F5344CB8AC3E}">
        <p14:creationId xmlns:p14="http://schemas.microsoft.com/office/powerpoint/2010/main" val="81882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BB702CE-ABFA-46F1-BEB8-5E54B2A148F9}" type="datetimeFigureOut">
              <a:rPr lang="en-US" smtClean="0"/>
              <a:t>3/19/2025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53EBAD-0DEC-4A42-8EAE-CEF9B3D9D7C6}" type="slidenum">
              <a:rPr lang="en-US" smtClean="0"/>
              <a:t>‹#›</a:t>
            </a:fld>
            <a:endParaRPr lang="en-US"/>
          </a:p>
        </p:txBody>
      </p:sp>
    </p:spTree>
    <p:extLst>
      <p:ext uri="{BB962C8B-B14F-4D97-AF65-F5344CB8AC3E}">
        <p14:creationId xmlns:p14="http://schemas.microsoft.com/office/powerpoint/2010/main" val="4222484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702CE-ABFA-46F1-BEB8-5E54B2A148F9}" type="datetimeFigureOut">
              <a:rPr lang="en-US" smtClean="0"/>
              <a:t>3/19/2025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53EBAD-0DEC-4A42-8EAE-CEF9B3D9D7C6}" type="slidenum">
              <a:rPr lang="en-US" smtClean="0"/>
              <a:t>‹#›</a:t>
            </a:fld>
            <a:endParaRPr lang="en-US"/>
          </a:p>
        </p:txBody>
      </p:sp>
    </p:spTree>
    <p:extLst>
      <p:ext uri="{BB962C8B-B14F-4D97-AF65-F5344CB8AC3E}">
        <p14:creationId xmlns:p14="http://schemas.microsoft.com/office/powerpoint/2010/main" val="8899808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0"/>
            <a:ext cx="7772400" cy="1470025"/>
          </a:xfrm>
        </p:spPr>
        <p:txBody>
          <a:bodyPr>
            <a:noAutofit/>
          </a:bodyPr>
          <a:lstStyle/>
          <a:p>
            <a:r>
              <a:rPr lang="en-US" sz="4000" dirty="0"/>
              <a:t>Quantitative estimates for the effect of disorder on low-dimensional lattice systems</a:t>
            </a:r>
            <a:endParaRPr lang="en-US" sz="4000" b="1" dirty="0"/>
          </a:p>
        </p:txBody>
      </p:sp>
      <p:sp>
        <p:nvSpPr>
          <p:cNvPr id="3" name="Subtitle 2"/>
          <p:cNvSpPr>
            <a:spLocks noGrp="1"/>
          </p:cNvSpPr>
          <p:nvPr>
            <p:ph type="subTitle" idx="1"/>
          </p:nvPr>
        </p:nvSpPr>
        <p:spPr>
          <a:xfrm>
            <a:off x="533400" y="2743200"/>
            <a:ext cx="8229600" cy="3581400"/>
          </a:xfrm>
        </p:spPr>
        <p:txBody>
          <a:bodyPr>
            <a:normAutofit/>
          </a:bodyPr>
          <a:lstStyle/>
          <a:p>
            <a:r>
              <a:rPr lang="en-US" dirty="0"/>
              <a:t>Ron Peled, Tel Aviv University</a:t>
            </a:r>
          </a:p>
          <a:p>
            <a:r>
              <a:rPr lang="en-US" dirty="0"/>
              <a:t>Based on joint works with</a:t>
            </a:r>
            <a:br>
              <a:rPr lang="en-US" dirty="0"/>
            </a:br>
            <a:r>
              <a:rPr lang="en-US" dirty="0"/>
              <a:t>Paul Dario and </a:t>
            </a:r>
            <a:r>
              <a:rPr lang="en-US" dirty="0" err="1"/>
              <a:t>Matan</a:t>
            </a:r>
            <a:r>
              <a:rPr lang="en-US" dirty="0"/>
              <a:t> </a:t>
            </a:r>
            <a:r>
              <a:rPr lang="en-US" dirty="0" err="1"/>
              <a:t>Harel</a:t>
            </a:r>
            <a:br>
              <a:rPr lang="en-US" dirty="0"/>
            </a:br>
            <a:endParaRPr lang="en-US" dirty="0"/>
          </a:p>
          <a:p>
            <a:r>
              <a:rPr lang="en-US" sz="2800" dirty="0"/>
              <a:t>Beijing International Center for Mathematical Research, mini-course Lecture 1, December 4, 2023</a:t>
            </a:r>
          </a:p>
        </p:txBody>
      </p:sp>
    </p:spTree>
    <p:extLst>
      <p:ext uri="{BB962C8B-B14F-4D97-AF65-F5344CB8AC3E}">
        <p14:creationId xmlns:p14="http://schemas.microsoft.com/office/powerpoint/2010/main" val="2860583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a:t>Uniqueness problem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143000"/>
                <a:ext cx="8229600" cy="4906963"/>
              </a:xfrm>
            </p:spPr>
            <p:txBody>
              <a:bodyPr>
                <a:noAutofit/>
              </a:bodyPr>
              <a:lstStyle/>
              <a:p>
                <a:pPr>
                  <a:spcAft>
                    <a:spcPts val="600"/>
                  </a:spcAft>
                </a:pPr>
                <a:r>
                  <a:rPr lang="en-US" sz="1800" dirty="0">
                    <a:solidFill>
                      <a:srgbClr val="FF0000"/>
                    </a:solidFill>
                  </a:rPr>
                  <a:t>Conjecture</a:t>
                </a:r>
                <a:r>
                  <a:rPr lang="en-US" sz="1800" dirty="0"/>
                  <a:t>: For a disordered lattice system with compact state space (as discussed above) in </a:t>
                </a:r>
                <a:r>
                  <a:rPr lang="en-US" sz="1800" dirty="0">
                    <a:solidFill>
                      <a:srgbClr val="0070C0"/>
                    </a:solidFill>
                  </a:rPr>
                  <a:t>dimension </a:t>
                </a:r>
                <a14:m>
                  <m:oMath xmlns:m="http://schemas.openxmlformats.org/officeDocument/2006/math">
                    <m:r>
                      <a:rPr lang="en-US" sz="1800">
                        <a:solidFill>
                          <a:srgbClr val="0070C0"/>
                        </a:solidFill>
                        <a:latin typeface="Cambria Math" panose="02040503050406030204" pitchFamily="18" charset="0"/>
                      </a:rPr>
                      <m:t>𝑑</m:t>
                    </m:r>
                    <m:r>
                      <a:rPr lang="en-US" sz="1800">
                        <a:solidFill>
                          <a:srgbClr val="0070C0"/>
                        </a:solidFill>
                        <a:latin typeface="Cambria Math" panose="02040503050406030204" pitchFamily="18" charset="0"/>
                      </a:rPr>
                      <m:t>=2</m:t>
                    </m:r>
                  </m:oMath>
                </a14:m>
                <a:r>
                  <a:rPr lang="en-US" sz="1800" dirty="0"/>
                  <a:t>, at temperature </a:t>
                </a:r>
                <a14:m>
                  <m:oMath xmlns:m="http://schemas.openxmlformats.org/officeDocument/2006/math">
                    <m:r>
                      <a:rPr lang="en-US" sz="1800" b="0" i="1" smtClean="0">
                        <a:latin typeface="Cambria Math" panose="02040503050406030204" pitchFamily="18" charset="0"/>
                      </a:rPr>
                      <m:t>0≤</m:t>
                    </m:r>
                    <m:r>
                      <a:rPr lang="en-US" sz="1800" b="0" i="1" smtClean="0">
                        <a:latin typeface="Cambria Math" panose="02040503050406030204" pitchFamily="18" charset="0"/>
                      </a:rPr>
                      <m:t>𝑇</m:t>
                    </m:r>
                    <m:r>
                      <a:rPr lang="en-US" sz="1800" b="0" i="1" smtClean="0">
                        <a:latin typeface="Cambria Math" panose="02040503050406030204" pitchFamily="18" charset="0"/>
                      </a:rPr>
                      <m:t>&lt;∞</m:t>
                    </m:r>
                  </m:oMath>
                </a14:m>
                <a:r>
                  <a:rPr lang="en-US" sz="1800" dirty="0"/>
                  <a:t> and disorder strength</a:t>
                </a:r>
                <a:br>
                  <a:rPr lang="en-US" sz="1800" dirty="0"/>
                </a:br>
                <a14:m>
                  <m:oMath xmlns:m="http://schemas.openxmlformats.org/officeDocument/2006/math">
                    <m:r>
                      <a:rPr lang="en-US" sz="1800" b="0" i="1" smtClean="0">
                        <a:latin typeface="Cambria Math" panose="02040503050406030204" pitchFamily="18" charset="0"/>
                      </a:rPr>
                      <m:t>𝜆</m:t>
                    </m:r>
                    <m:r>
                      <a:rPr lang="en-US" sz="1800" i="1">
                        <a:latin typeface="Cambria Math"/>
                      </a:rPr>
                      <m:t>&gt;0</m:t>
                    </m:r>
                  </m:oMath>
                </a14:m>
                <a:r>
                  <a:rPr lang="en-US" sz="1800" dirty="0"/>
                  <a:t>, it holds that </a:t>
                </a:r>
                <a14:m>
                  <m:oMath xmlns:m="http://schemas.openxmlformats.org/officeDocument/2006/math">
                    <m:r>
                      <a:rPr lang="en-US" sz="1800" b="0" i="1" smtClean="0">
                        <a:latin typeface="Cambria Math" panose="02040503050406030204" pitchFamily="18" charset="0"/>
                      </a:rPr>
                      <m:t>𝜂</m:t>
                    </m:r>
                  </m:oMath>
                </a14:m>
                <a:r>
                  <a:rPr lang="en-US" sz="1800" dirty="0"/>
                  <a:t>-almost surely, for all vertices </a:t>
                </a:r>
                <a14:m>
                  <m:oMath xmlns:m="http://schemas.openxmlformats.org/officeDocument/2006/math">
                    <m:r>
                      <a:rPr lang="en-US" sz="1800" b="0" i="1" smtClean="0">
                        <a:latin typeface="Cambria Math" panose="02040503050406030204" pitchFamily="18" charset="0"/>
                      </a:rPr>
                      <m:t>𝑣</m:t>
                    </m:r>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ℤ</m:t>
                        </m:r>
                      </m:e>
                      <m:sup>
                        <m:r>
                          <a:rPr lang="en-US" sz="1800" b="0" i="1" smtClean="0">
                            <a:latin typeface="Cambria Math" panose="02040503050406030204" pitchFamily="18" charset="0"/>
                          </a:rPr>
                          <m:t>2</m:t>
                        </m:r>
                      </m:sup>
                    </m:sSup>
                  </m:oMath>
                </a14:m>
                <a:r>
                  <a:rPr lang="en-US" sz="1800" dirty="0"/>
                  <a:t>, the value of</a:t>
                </a:r>
              </a:p>
              <a:p>
                <a:pPr marL="0" indent="0">
                  <a:spcAft>
                    <a:spcPts val="600"/>
                  </a:spcAft>
                  <a:buNone/>
                </a:pPr>
                <a14:m>
                  <m:oMathPara xmlns:m="http://schemas.openxmlformats.org/officeDocument/2006/math">
                    <m:oMathParaPr>
                      <m:jc m:val="centerGroup"/>
                    </m:oMathParaPr>
                    <m:oMath xmlns:m="http://schemas.openxmlformats.org/officeDocument/2006/math">
                      <m:sSub>
                        <m:sSubPr>
                          <m:ctrlPr>
                            <a:rPr lang="en-US" sz="1800" b="0" i="1" smtClean="0">
                              <a:latin typeface="Cambria Math" panose="02040503050406030204" pitchFamily="18" charset="0"/>
                            </a:rPr>
                          </m:ctrlPr>
                        </m:sSubPr>
                        <m:e>
                          <m:d>
                            <m:dPr>
                              <m:begChr m:val="〈"/>
                              <m:endChr m:val="〉"/>
                              <m:ctrlPr>
                                <a:rPr lang="en-US" sz="1800" b="0" i="1" smtClean="0">
                                  <a:latin typeface="Cambria Math" panose="02040503050406030204" pitchFamily="18" charset="0"/>
                                </a:rPr>
                              </m:ctrlPr>
                            </m:dPr>
                            <m:e>
                              <m:r>
                                <a:rPr lang="en-US" sz="1800" b="0" i="1" smtClean="0">
                                  <a:latin typeface="Cambria Math" panose="02040503050406030204" pitchFamily="18" charset="0"/>
                                </a:rPr>
                                <m:t>𝑓</m:t>
                              </m:r>
                              <m:d>
                                <m:dPr>
                                  <m:ctrlPr>
                                    <a:rPr lang="en-US" sz="1800" b="0" i="1" smtClean="0">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𝒯</m:t>
                                      </m:r>
                                    </m:e>
                                    <m:sub>
                                      <m:r>
                                        <a:rPr lang="en-US" sz="1800" i="1">
                                          <a:latin typeface="Cambria Math"/>
                                        </a:rPr>
                                        <m:t>𝑣</m:t>
                                      </m:r>
                                    </m:sub>
                                  </m:sSub>
                                  <m:d>
                                    <m:dPr>
                                      <m:ctrlPr>
                                        <a:rPr lang="en-US" sz="1800" b="0" i="1" smtClean="0">
                                          <a:latin typeface="Cambria Math" panose="02040503050406030204" pitchFamily="18" charset="0"/>
                                        </a:rPr>
                                      </m:ctrlPr>
                                    </m:dPr>
                                    <m:e>
                                      <m:r>
                                        <a:rPr lang="en-US" sz="1800" b="0" i="1" smtClean="0">
                                          <a:latin typeface="Cambria Math" panose="02040503050406030204" pitchFamily="18" charset="0"/>
                                        </a:rPr>
                                        <m:t>𝜎</m:t>
                                      </m:r>
                                    </m:e>
                                  </m:d>
                                </m:e>
                              </m:d>
                            </m:e>
                          </m:d>
                        </m:e>
                        <m:sub>
                          <m:r>
                            <a:rPr lang="en-US" sz="1800" b="0" i="1" smtClean="0">
                              <a:latin typeface="Cambria Math" panose="02040503050406030204" pitchFamily="18" charset="0"/>
                            </a:rPr>
                            <m:t>𝜇</m:t>
                          </m:r>
                        </m:sub>
                      </m:sSub>
                    </m:oMath>
                  </m:oMathPara>
                </a14:m>
                <a:endParaRPr lang="en-US" sz="1800" dirty="0"/>
              </a:p>
              <a:p>
                <a:pPr marL="0" indent="0">
                  <a:spcAft>
                    <a:spcPts val="1000"/>
                  </a:spcAft>
                  <a:buNone/>
                </a:pPr>
                <a:r>
                  <a:rPr lang="en-US" sz="1800" dirty="0"/>
                  <a:t>      is </a:t>
                </a:r>
                <a:r>
                  <a:rPr lang="en-US" sz="1800" dirty="0">
                    <a:solidFill>
                      <a:srgbClr val="0070C0"/>
                    </a:solidFill>
                  </a:rPr>
                  <a:t>the same for all Gibbs measures </a:t>
                </a:r>
                <a14:m>
                  <m:oMath xmlns:m="http://schemas.openxmlformats.org/officeDocument/2006/math">
                    <m:r>
                      <a:rPr lang="en-US" sz="1800">
                        <a:solidFill>
                          <a:srgbClr val="0070C0"/>
                        </a:solidFill>
                        <a:latin typeface="Cambria Math"/>
                      </a:rPr>
                      <m:t>𝜇</m:t>
                    </m:r>
                  </m:oMath>
                </a14:m>
                <a:r>
                  <a:rPr lang="en-US" sz="1800" dirty="0">
                    <a:solidFill>
                      <a:srgbClr val="0070C0"/>
                    </a:solidFill>
                  </a:rPr>
                  <a:t> </a:t>
                </a:r>
                <a:r>
                  <a:rPr lang="en-US" sz="1800" dirty="0"/>
                  <a:t>of the </a:t>
                </a:r>
                <a14:m>
                  <m:oMath xmlns:m="http://schemas.openxmlformats.org/officeDocument/2006/math">
                    <m:r>
                      <a:rPr lang="en-US" sz="1800" b="0" i="1" smtClean="0">
                        <a:latin typeface="Cambria Math" panose="02040503050406030204" pitchFamily="18" charset="0"/>
                      </a:rPr>
                      <m:t>𝜂</m:t>
                    </m:r>
                  </m:oMath>
                </a14:m>
                <a:r>
                  <a:rPr lang="en-US" sz="1800" dirty="0"/>
                  <a:t>-disordered system.</a:t>
                </a:r>
              </a:p>
              <a:p>
                <a:pPr>
                  <a:spcAft>
                    <a:spcPts val="1000"/>
                  </a:spcAft>
                </a:pPr>
                <a:r>
                  <a:rPr lang="en-US" sz="1800" dirty="0"/>
                  <a:t>The conjecture is equivalent to the following </a:t>
                </a:r>
                <a:r>
                  <a:rPr lang="en-US" sz="1800" dirty="0">
                    <a:solidFill>
                      <a:srgbClr val="0070C0"/>
                    </a:solidFill>
                  </a:rPr>
                  <a:t>finite-volume statement</a:t>
                </a:r>
                <a:r>
                  <a:rPr lang="en-US" sz="1800" dirty="0"/>
                  <a:t>:</a:t>
                </a:r>
              </a:p>
              <a:p>
                <a:pPr marL="0" indent="0">
                  <a:spcAft>
                    <a:spcPts val="1000"/>
                  </a:spcAft>
                  <a:buNone/>
                </a:pPr>
                <a14:m>
                  <m:oMathPara xmlns:m="http://schemas.openxmlformats.org/officeDocument/2006/math">
                    <m:oMathParaPr>
                      <m:jc m:val="centerGroup"/>
                    </m:oMathParaPr>
                    <m:oMath xmlns:m="http://schemas.openxmlformats.org/officeDocument/2006/math">
                      <m:func>
                        <m:funcPr>
                          <m:ctrlPr>
                            <a:rPr lang="en-US" sz="1800" b="0" i="1" smtClean="0">
                              <a:latin typeface="Cambria Math" panose="02040503050406030204" pitchFamily="18" charset="0"/>
                            </a:rPr>
                          </m:ctrlPr>
                        </m:funcPr>
                        <m:fName>
                          <m:limLow>
                            <m:limLowPr>
                              <m:ctrlPr>
                                <a:rPr lang="en-US" sz="1800" b="0" i="1" smtClean="0">
                                  <a:latin typeface="Cambria Math" panose="02040503050406030204" pitchFamily="18" charset="0"/>
                                </a:rPr>
                              </m:ctrlPr>
                            </m:limLowPr>
                            <m:e>
                              <m:r>
                                <m:rPr>
                                  <m:sty m:val="p"/>
                                </m:rPr>
                                <a:rPr lang="en-US" sz="1800" b="0" i="0" smtClean="0">
                                  <a:latin typeface="Cambria Math"/>
                                </a:rPr>
                                <m:t>lim</m:t>
                              </m:r>
                            </m:e>
                            <m:lim>
                              <m:r>
                                <a:rPr lang="en-US" sz="1800" b="0" i="1" smtClean="0">
                                  <a:latin typeface="Cambria Math"/>
                                </a:rPr>
                                <m:t>𝐿</m:t>
                              </m:r>
                              <m:r>
                                <a:rPr lang="en-US" sz="1800" b="0" i="1" smtClean="0">
                                  <a:latin typeface="Cambria Math"/>
                                </a:rPr>
                                <m:t>→∞</m:t>
                              </m:r>
                            </m:lim>
                          </m:limLow>
                        </m:fName>
                        <m:e>
                          <m:limLow>
                            <m:limLowPr>
                              <m:ctrlPr>
                                <a:rPr lang="en-US" sz="1800" i="1">
                                  <a:latin typeface="Cambria Math" panose="02040503050406030204" pitchFamily="18" charset="0"/>
                                </a:rPr>
                              </m:ctrlPr>
                            </m:limLowPr>
                            <m:e>
                              <m:r>
                                <m:rPr>
                                  <m:sty m:val="p"/>
                                </m:rPr>
                                <a:rPr lang="en-US" sz="1800">
                                  <a:latin typeface="Cambria Math" panose="02040503050406030204" pitchFamily="18" charset="0"/>
                                </a:rPr>
                                <m:t>sup</m:t>
                              </m:r>
                            </m:e>
                            <m:lim>
                              <m:sSub>
                                <m:sSubPr>
                                  <m:ctrlPr>
                                    <a:rPr lang="en-US" sz="1800" i="1">
                                      <a:latin typeface="Cambria Math" panose="02040503050406030204" pitchFamily="18" charset="0"/>
                                    </a:rPr>
                                  </m:ctrlPr>
                                </m:sSubPr>
                                <m:e>
                                  <m:r>
                                    <a:rPr lang="en-US" sz="1800" i="1">
                                      <a:latin typeface="Cambria Math" panose="02040503050406030204" pitchFamily="18" charset="0"/>
                                    </a:rPr>
                                    <m:t>𝜏</m:t>
                                  </m:r>
                                </m:e>
                                <m:sub>
                                  <m:r>
                                    <a:rPr lang="en-US" sz="1800" i="1">
                                      <a:latin typeface="Cambria Math" panose="02040503050406030204" pitchFamily="18" charset="0"/>
                                    </a:rPr>
                                    <m:t>1</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𝜏</m:t>
                                  </m:r>
                                </m:e>
                                <m:sub>
                                  <m:r>
                                    <a:rPr lang="en-US" sz="1800" i="1">
                                      <a:latin typeface="Cambria Math" panose="02040503050406030204" pitchFamily="18" charset="0"/>
                                    </a:rPr>
                                    <m:t>2</m:t>
                                  </m:r>
                                </m:sub>
                              </m:sSub>
                              <m:r>
                                <a:rPr lang="en-US" sz="1800" i="1">
                                  <a:latin typeface="Cambria Math" panose="02040503050406030204" pitchFamily="18" charset="0"/>
                                </a:rPr>
                                <m:t>:</m:t>
                              </m:r>
                              <m:sSup>
                                <m:sSupPr>
                                  <m:ctrlPr>
                                    <a:rPr lang="en-US" sz="1800" i="1">
                                      <a:latin typeface="Cambria Math" panose="02040503050406030204" pitchFamily="18" charset="0"/>
                                    </a:rPr>
                                  </m:ctrlPr>
                                </m:sSupPr>
                                <m:e>
                                  <m:r>
                                    <a:rPr lang="en-US" sz="1800" i="1">
                                      <a:latin typeface="Cambria Math" panose="02040503050406030204" pitchFamily="18" charset="0"/>
                                    </a:rPr>
                                    <m:t>ℤ</m:t>
                                  </m:r>
                                </m:e>
                                <m:sup>
                                  <m:r>
                                    <a:rPr lang="en-US" sz="1800" i="1">
                                      <a:latin typeface="Cambria Math" panose="02040503050406030204" pitchFamily="18" charset="0"/>
                                    </a:rPr>
                                    <m:t>2</m:t>
                                  </m:r>
                                </m:sup>
                              </m:sSup>
                              <m:r>
                                <a:rPr lang="en-US" sz="1800" i="1">
                                  <a:latin typeface="Cambria Math" panose="02040503050406030204" pitchFamily="18" charset="0"/>
                                </a:rPr>
                                <m:t>→</m:t>
                              </m:r>
                              <m:r>
                                <a:rPr lang="en-US" sz="1800" i="1">
                                  <a:latin typeface="Cambria Math" panose="02040503050406030204" pitchFamily="18" charset="0"/>
                                </a:rPr>
                                <m:t>𝑆</m:t>
                              </m:r>
                            </m:lim>
                          </m:limLow>
                          <m:d>
                            <m:dPr>
                              <m:begChr m:val="‖"/>
                              <m:endChr m:val="‖"/>
                              <m:ctrlPr>
                                <a:rPr lang="x-none" sz="1800" i="1">
                                  <a:latin typeface="Cambria Math" panose="02040503050406030204" pitchFamily="18" charset="0"/>
                                </a:rPr>
                              </m:ctrlPr>
                            </m:dPr>
                            <m:e>
                              <m:sSubSup>
                                <m:sSubSupPr>
                                  <m:ctrlPr>
                                    <a:rPr lang="en-US" sz="1800" i="1">
                                      <a:latin typeface="Cambria Math" panose="02040503050406030204" pitchFamily="18" charset="0"/>
                                    </a:rPr>
                                  </m:ctrlPr>
                                </m:sSubSupPr>
                                <m:e>
                                  <m:d>
                                    <m:dPr>
                                      <m:begChr m:val="〈"/>
                                      <m:endChr m:val="〉"/>
                                      <m:ctrlPr>
                                        <a:rPr lang="en-US" sz="1800" i="1">
                                          <a:latin typeface="Cambria Math" panose="02040503050406030204" pitchFamily="18" charset="0"/>
                                        </a:rPr>
                                      </m:ctrlPr>
                                    </m:dPr>
                                    <m:e>
                                      <m:r>
                                        <a:rPr lang="en-US" sz="1800" i="1">
                                          <a:latin typeface="Cambria Math" panose="02040503050406030204" pitchFamily="18" charset="0"/>
                                        </a:rPr>
                                        <m:t>𝑓</m:t>
                                      </m:r>
                                      <m:r>
                                        <a:rPr lang="en-US" sz="1800" i="1">
                                          <a:latin typeface="Cambria Math"/>
                                        </a:rPr>
                                        <m:t>(</m:t>
                                      </m:r>
                                      <m:r>
                                        <a:rPr lang="en-US" sz="1800" i="1">
                                          <a:latin typeface="Cambria Math"/>
                                        </a:rPr>
                                        <m:t>𝜎</m:t>
                                      </m:r>
                                      <m:r>
                                        <a:rPr lang="en-US" sz="1800" i="1">
                                          <a:latin typeface="Cambria Math"/>
                                        </a:rPr>
                                        <m:t>)</m:t>
                                      </m:r>
                                    </m:e>
                                  </m:d>
                                </m:e>
                                <m:sub>
                                  <m:sSubSup>
                                    <m:sSubSupPr>
                                      <m:ctrlPr>
                                        <a:rPr lang="en-US" sz="1800" i="1">
                                          <a:latin typeface="Cambria Math" panose="02040503050406030204" pitchFamily="18" charset="0"/>
                                        </a:rPr>
                                      </m:ctrlPr>
                                    </m:sSubSupPr>
                                    <m:e>
                                      <m:r>
                                        <m:rPr>
                                          <m:sty m:val="p"/>
                                        </m:rPr>
                                        <a:rPr lang="en-US" sz="1800">
                                          <a:latin typeface="Cambria Math" panose="02040503050406030204" pitchFamily="18" charset="0"/>
                                        </a:rPr>
                                        <m:t>Λ</m:t>
                                      </m:r>
                                    </m:e>
                                    <m:sub>
                                      <m:r>
                                        <a:rPr lang="en-US" sz="1800" i="1">
                                          <a:latin typeface="Cambria Math" panose="02040503050406030204" pitchFamily="18" charset="0"/>
                                        </a:rPr>
                                        <m:t>𝐿</m:t>
                                      </m:r>
                                    </m:sub>
                                    <m:sup>
                                      <m:r>
                                        <a:rPr lang="en-US" sz="1800" i="1">
                                          <a:latin typeface="Cambria Math" panose="02040503050406030204" pitchFamily="18" charset="0"/>
                                        </a:rPr>
                                        <m:t>2</m:t>
                                      </m:r>
                                    </m:sup>
                                  </m:sSubSup>
                                </m:sub>
                                <m:sup>
                                  <m:sSub>
                                    <m:sSubPr>
                                      <m:ctrlPr>
                                        <a:rPr lang="en-US" sz="1800" i="1">
                                          <a:latin typeface="Cambria Math" panose="02040503050406030204" pitchFamily="18" charset="0"/>
                                        </a:rPr>
                                      </m:ctrlPr>
                                    </m:sSubPr>
                                    <m:e>
                                      <m:r>
                                        <a:rPr lang="en-US" sz="1800" i="1">
                                          <a:latin typeface="Cambria Math" panose="02040503050406030204" pitchFamily="18" charset="0"/>
                                        </a:rPr>
                                        <m:t>𝜏</m:t>
                                      </m:r>
                                    </m:e>
                                    <m:sub>
                                      <m:r>
                                        <a:rPr lang="en-US" sz="1800" i="1">
                                          <a:latin typeface="Cambria Math" panose="02040503050406030204" pitchFamily="18" charset="0"/>
                                        </a:rPr>
                                        <m:t>1</m:t>
                                      </m:r>
                                    </m:sub>
                                  </m:sSub>
                                </m:sup>
                              </m:sSubSup>
                              <m:r>
                                <a:rPr lang="en-US" sz="1800" i="1">
                                  <a:latin typeface="Cambria Math"/>
                                </a:rPr>
                                <m:t>−</m:t>
                              </m:r>
                              <m:sSubSup>
                                <m:sSubSupPr>
                                  <m:ctrlPr>
                                    <a:rPr lang="en-US" sz="1800" i="1">
                                      <a:latin typeface="Cambria Math" panose="02040503050406030204" pitchFamily="18" charset="0"/>
                                    </a:rPr>
                                  </m:ctrlPr>
                                </m:sSubSupPr>
                                <m:e>
                                  <m:d>
                                    <m:dPr>
                                      <m:begChr m:val="〈"/>
                                      <m:endChr m:val="〉"/>
                                      <m:ctrlPr>
                                        <a:rPr lang="en-US" sz="1800" i="1">
                                          <a:latin typeface="Cambria Math" panose="02040503050406030204" pitchFamily="18" charset="0"/>
                                        </a:rPr>
                                      </m:ctrlPr>
                                    </m:dPr>
                                    <m:e>
                                      <m:r>
                                        <a:rPr lang="en-US" sz="1800" i="1">
                                          <a:latin typeface="Cambria Math" panose="02040503050406030204" pitchFamily="18" charset="0"/>
                                        </a:rPr>
                                        <m:t>𝑓</m:t>
                                      </m:r>
                                      <m:d>
                                        <m:dPr>
                                          <m:ctrlPr>
                                            <a:rPr lang="en-US" sz="1800" i="1">
                                              <a:latin typeface="Cambria Math" panose="02040503050406030204" pitchFamily="18" charset="0"/>
                                            </a:rPr>
                                          </m:ctrlPr>
                                        </m:dPr>
                                        <m:e>
                                          <m:r>
                                            <a:rPr lang="en-US" sz="1800" i="1">
                                              <a:latin typeface="Cambria Math"/>
                                            </a:rPr>
                                            <m:t>𝜎</m:t>
                                          </m:r>
                                        </m:e>
                                      </m:d>
                                    </m:e>
                                  </m:d>
                                </m:e>
                                <m:sub>
                                  <m:sSubSup>
                                    <m:sSubSupPr>
                                      <m:ctrlPr>
                                        <a:rPr lang="en-US" sz="1800" i="1">
                                          <a:latin typeface="Cambria Math" panose="02040503050406030204" pitchFamily="18" charset="0"/>
                                        </a:rPr>
                                      </m:ctrlPr>
                                    </m:sSubSupPr>
                                    <m:e>
                                      <m:r>
                                        <m:rPr>
                                          <m:sty m:val="p"/>
                                        </m:rPr>
                                        <a:rPr lang="en-US" sz="1800">
                                          <a:latin typeface="Cambria Math" panose="02040503050406030204" pitchFamily="18" charset="0"/>
                                        </a:rPr>
                                        <m:t>Λ</m:t>
                                      </m:r>
                                    </m:e>
                                    <m:sub>
                                      <m:r>
                                        <a:rPr lang="en-US" sz="1800" i="1">
                                          <a:latin typeface="Cambria Math" panose="02040503050406030204" pitchFamily="18" charset="0"/>
                                        </a:rPr>
                                        <m:t>𝐿</m:t>
                                      </m:r>
                                    </m:sub>
                                    <m:sup>
                                      <m:r>
                                        <a:rPr lang="en-US" sz="1800" i="1">
                                          <a:latin typeface="Cambria Math" panose="02040503050406030204" pitchFamily="18" charset="0"/>
                                        </a:rPr>
                                        <m:t>2</m:t>
                                      </m:r>
                                    </m:sup>
                                  </m:sSubSup>
                                </m:sub>
                                <m:sup>
                                  <m:sSub>
                                    <m:sSubPr>
                                      <m:ctrlPr>
                                        <a:rPr lang="en-US" sz="1800" i="1">
                                          <a:latin typeface="Cambria Math" panose="02040503050406030204" pitchFamily="18" charset="0"/>
                                        </a:rPr>
                                      </m:ctrlPr>
                                    </m:sSubPr>
                                    <m:e>
                                      <m:r>
                                        <a:rPr lang="en-US" sz="1800" i="1">
                                          <a:latin typeface="Cambria Math" panose="02040503050406030204" pitchFamily="18" charset="0"/>
                                        </a:rPr>
                                        <m:t>𝜏</m:t>
                                      </m:r>
                                    </m:e>
                                    <m:sub>
                                      <m:r>
                                        <a:rPr lang="en-US" sz="1800" i="1">
                                          <a:latin typeface="Cambria Math"/>
                                        </a:rPr>
                                        <m:t>2</m:t>
                                      </m:r>
                                    </m:sub>
                                  </m:sSub>
                                </m:sup>
                              </m:sSubSup>
                            </m:e>
                          </m:d>
                        </m:e>
                      </m:func>
                      <m:r>
                        <a:rPr lang="en-US" sz="1800" b="0" i="1" smtClean="0">
                          <a:latin typeface="Cambria Math"/>
                        </a:rPr>
                        <m:t>=0,</m:t>
                      </m:r>
                      <m:r>
                        <a:rPr lang="en-US" sz="1800" b="0" i="0" smtClean="0">
                          <a:latin typeface="Cambria Math"/>
                        </a:rPr>
                        <m:t> </m:t>
                      </m:r>
                      <m:r>
                        <a:rPr lang="en-US" sz="1800" b="0" i="1" smtClean="0">
                          <a:latin typeface="Cambria Math"/>
                        </a:rPr>
                        <m:t> </m:t>
                      </m:r>
                      <m:r>
                        <a:rPr lang="en-US" sz="1800" b="0" i="1" smtClean="0">
                          <a:latin typeface="Cambria Math"/>
                        </a:rPr>
                        <m:t>𝜂</m:t>
                      </m:r>
                      <m:r>
                        <m:rPr>
                          <m:nor/>
                        </m:rPr>
                        <a:rPr lang="en-US" sz="1800" b="0" i="0" smtClean="0">
                          <a:latin typeface="Cambria Math"/>
                        </a:rPr>
                        <m:t>−</m:t>
                      </m:r>
                      <m:r>
                        <m:rPr>
                          <m:nor/>
                        </m:rPr>
                        <a:rPr lang="en-US" sz="1800" b="0" i="0" smtClean="0">
                          <a:latin typeface="Cambria Math"/>
                        </a:rPr>
                        <m:t>almost</m:t>
                      </m:r>
                      <m:r>
                        <m:rPr>
                          <m:nor/>
                        </m:rPr>
                        <a:rPr lang="en-US" sz="1800" b="0" i="0" smtClean="0">
                          <a:latin typeface="Cambria Math"/>
                        </a:rPr>
                        <m:t> </m:t>
                      </m:r>
                      <m:r>
                        <m:rPr>
                          <m:nor/>
                        </m:rPr>
                        <a:rPr lang="en-US" sz="1800" b="0" i="0" smtClean="0">
                          <a:latin typeface="Cambria Math"/>
                        </a:rPr>
                        <m:t>surely</m:t>
                      </m:r>
                    </m:oMath>
                  </m:oMathPara>
                </a14:m>
                <a:endParaRPr lang="en-US" sz="1800" dirty="0"/>
              </a:p>
              <a:p>
                <a:pPr>
                  <a:spcAft>
                    <a:spcPts val="1000"/>
                  </a:spcAft>
                </a:pPr>
                <a:r>
                  <a:rPr lang="en-US" sz="1800" dirty="0"/>
                  <a:t>The value of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𝒯</m:t>
                        </m:r>
                      </m:e>
                      <m:sub>
                        <m:r>
                          <a:rPr lang="en-US" sz="1800" i="1">
                            <a:latin typeface="Cambria Math"/>
                          </a:rPr>
                          <m:t>𝑣</m:t>
                        </m:r>
                      </m:sub>
                    </m:sSub>
                    <m:d>
                      <m:dPr>
                        <m:ctrlPr>
                          <a:rPr lang="en-US" sz="1800" b="0" i="1" smtClean="0">
                            <a:latin typeface="Cambria Math" panose="02040503050406030204" pitchFamily="18" charset="0"/>
                          </a:rPr>
                        </m:ctrlPr>
                      </m:dPr>
                      <m:e>
                        <m:r>
                          <a:rPr lang="en-US" sz="1800" b="0" i="1" smtClean="0">
                            <a:latin typeface="Cambria Math" panose="02040503050406030204" pitchFamily="18" charset="0"/>
                          </a:rPr>
                          <m:t>𝜎</m:t>
                        </m:r>
                      </m:e>
                    </m:d>
                  </m:oMath>
                </a14:m>
                <a:r>
                  <a:rPr lang="en-US" sz="1800" dirty="0"/>
                  <a:t> itself need not be unique in general systems.</a:t>
                </a:r>
                <a:br>
                  <a:rPr lang="en-US" sz="1800" dirty="0"/>
                </a:br>
                <a:r>
                  <a:rPr lang="en-US" sz="1800" dirty="0"/>
                  <a:t>For instance, a global sign flip applied to </a:t>
                </a:r>
                <a14:m>
                  <m:oMath xmlns:m="http://schemas.openxmlformats.org/officeDocument/2006/math">
                    <m:r>
                      <a:rPr lang="en-US" sz="1800" b="0" i="1" smtClean="0">
                        <a:latin typeface="Cambria Math" panose="02040503050406030204" pitchFamily="18" charset="0"/>
                      </a:rPr>
                      <m:t>𝜎</m:t>
                    </m:r>
                  </m:oMath>
                </a14:m>
                <a:r>
                  <a:rPr lang="en-US" sz="1800" dirty="0"/>
                  <a:t> in a spin glass system (with Hamiltonian </a:t>
                </a:r>
                <a14:m>
                  <m:oMath xmlns:m="http://schemas.openxmlformats.org/officeDocument/2006/math">
                    <m:sSup>
                      <m:sSupPr>
                        <m:ctrlPr>
                          <a:rPr lang="en-US" sz="1800" i="1">
                            <a:latin typeface="Cambria Math" panose="02040503050406030204" pitchFamily="18" charset="0"/>
                          </a:rPr>
                        </m:ctrlPr>
                      </m:sSupPr>
                      <m:e>
                        <m:r>
                          <a:rPr lang="en-US" sz="1800" i="1">
                            <a:latin typeface="Cambria Math"/>
                          </a:rPr>
                          <m:t>𝐻</m:t>
                        </m:r>
                      </m:e>
                      <m:sup>
                        <m:r>
                          <a:rPr lang="en-US" sz="1800" i="1">
                            <a:latin typeface="Cambria Math"/>
                          </a:rPr>
                          <m:t>𝜂</m:t>
                        </m:r>
                      </m:sup>
                    </m:sSup>
                    <m:d>
                      <m:dPr>
                        <m:ctrlPr>
                          <a:rPr lang="en-US" sz="1800" i="1">
                            <a:latin typeface="Cambria Math" panose="02040503050406030204" pitchFamily="18" charset="0"/>
                          </a:rPr>
                        </m:ctrlPr>
                      </m:dPr>
                      <m:e>
                        <m:r>
                          <a:rPr lang="en-US" sz="1800" i="1">
                            <a:latin typeface="Cambria Math"/>
                          </a:rPr>
                          <m:t>𝜎</m:t>
                        </m:r>
                      </m:e>
                    </m:d>
                    <m:r>
                      <a:rPr lang="en-US" sz="1800" i="1">
                        <a:latin typeface="Cambria Math"/>
                      </a:rPr>
                      <m:t>=−</m:t>
                    </m:r>
                    <m:r>
                      <a:rPr lang="en-US" sz="1800" b="0" i="1" smtClean="0">
                        <a:latin typeface="Cambria Math"/>
                      </a:rPr>
                      <m:t>𝜆</m:t>
                    </m:r>
                    <m:nary>
                      <m:naryPr>
                        <m:chr m:val="∑"/>
                        <m:supHide m:val="on"/>
                        <m:ctrlPr>
                          <a:rPr lang="en-US" sz="1800" i="1">
                            <a:latin typeface="Cambria Math" panose="02040503050406030204" pitchFamily="18" charset="0"/>
                          </a:rPr>
                        </m:ctrlPr>
                      </m:naryPr>
                      <m:sub>
                        <m:r>
                          <a:rPr lang="en-US" sz="1800" i="1">
                            <a:latin typeface="Cambria Math"/>
                          </a:rPr>
                          <m:t>𝑢</m:t>
                        </m:r>
                        <m:r>
                          <a:rPr lang="en-US" sz="1800" i="1">
                            <a:latin typeface="Cambria Math"/>
                          </a:rPr>
                          <m:t>~</m:t>
                        </m:r>
                        <m:r>
                          <a:rPr lang="en-US" sz="1800" i="1">
                            <a:latin typeface="Cambria Math"/>
                          </a:rPr>
                          <m:t>𝑣</m:t>
                        </m:r>
                      </m:sub>
                      <m:sup/>
                      <m:e>
                        <m:sSub>
                          <m:sSubPr>
                            <m:ctrlPr>
                              <a:rPr lang="en-US" sz="1800" i="1">
                                <a:latin typeface="Cambria Math" panose="02040503050406030204" pitchFamily="18" charset="0"/>
                              </a:rPr>
                            </m:ctrlPr>
                          </m:sSubPr>
                          <m:e>
                            <m:r>
                              <a:rPr lang="en-US" sz="1800" i="1">
                                <a:latin typeface="Cambria Math"/>
                              </a:rPr>
                              <m:t>𝜂</m:t>
                            </m:r>
                          </m:e>
                          <m:sub>
                            <m:r>
                              <a:rPr lang="en-US" sz="1800" i="1">
                                <a:latin typeface="Cambria Math"/>
                              </a:rPr>
                              <m:t>𝑢</m:t>
                            </m:r>
                            <m:r>
                              <a:rPr lang="en-US" sz="1800" i="1">
                                <a:latin typeface="Cambria Math"/>
                              </a:rPr>
                              <m:t>,</m:t>
                            </m:r>
                            <m:r>
                              <a:rPr lang="en-US" sz="1800" i="1">
                                <a:latin typeface="Cambria Math"/>
                              </a:rPr>
                              <m:t>𝑣</m:t>
                            </m:r>
                          </m:sub>
                        </m:sSub>
                        <m:sSub>
                          <m:sSubPr>
                            <m:ctrlPr>
                              <a:rPr lang="en-US" sz="1800" i="1">
                                <a:latin typeface="Cambria Math" panose="02040503050406030204" pitchFamily="18" charset="0"/>
                              </a:rPr>
                            </m:ctrlPr>
                          </m:sSubPr>
                          <m:e>
                            <m:r>
                              <a:rPr lang="en-US" sz="1800" i="1">
                                <a:latin typeface="Cambria Math"/>
                              </a:rPr>
                              <m:t>𝜎</m:t>
                            </m:r>
                          </m:e>
                          <m:sub>
                            <m:r>
                              <a:rPr lang="en-US" sz="1800" i="1">
                                <a:latin typeface="Cambria Math"/>
                              </a:rPr>
                              <m:t>𝑢</m:t>
                            </m:r>
                          </m:sub>
                        </m:sSub>
                        <m:sSub>
                          <m:sSubPr>
                            <m:ctrlPr>
                              <a:rPr lang="en-US" sz="1800" i="1">
                                <a:latin typeface="Cambria Math" panose="02040503050406030204" pitchFamily="18" charset="0"/>
                              </a:rPr>
                            </m:ctrlPr>
                          </m:sSubPr>
                          <m:e>
                            <m:r>
                              <a:rPr lang="en-US" sz="1800" i="1">
                                <a:latin typeface="Cambria Math"/>
                              </a:rPr>
                              <m:t>𝜎</m:t>
                            </m:r>
                          </m:e>
                          <m:sub>
                            <m:r>
                              <a:rPr lang="en-US" sz="1800" i="1">
                                <a:latin typeface="Cambria Math"/>
                              </a:rPr>
                              <m:t>𝑣</m:t>
                            </m:r>
                          </m:sub>
                        </m:sSub>
                      </m:e>
                    </m:nary>
                  </m:oMath>
                </a14:m>
                <a:r>
                  <a:rPr lang="en-US" sz="1800" dirty="0"/>
                  <a:t>) takes one Gibbs measure to another.</a:t>
                </a:r>
              </a:p>
              <a:p>
                <a:pPr>
                  <a:spcAft>
                    <a:spcPts val="1000"/>
                  </a:spcAft>
                </a:pPr>
                <a:r>
                  <a:rPr lang="en-US" sz="1800" dirty="0"/>
                  <a:t>Applied to two-dimensional spin glasses at zero temperature, the conjecture implies the </a:t>
                </a:r>
                <a:r>
                  <a:rPr lang="en-US" sz="1800" dirty="0">
                    <a:solidFill>
                      <a:srgbClr val="0070C0"/>
                    </a:solidFill>
                  </a:rPr>
                  <a:t>conjecture that the spin glass system has a unique ground-state pair</a:t>
                </a:r>
                <a:r>
                  <a:rPr lang="en-US" sz="1800"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143000"/>
                <a:ext cx="8229600" cy="4906963"/>
              </a:xfrm>
              <a:blipFill rotWithShape="1">
                <a:blip r:embed="rId3"/>
                <a:stretch>
                  <a:fillRect l="-444" t="-622" r="-667"/>
                </a:stretch>
              </a:blipFill>
            </p:spPr>
            <p:txBody>
              <a:bodyPr/>
              <a:lstStyle/>
              <a:p>
                <a:r>
                  <a:rPr lang="en-US">
                    <a:noFill/>
                  </a:rPr>
                  <a:t> </a:t>
                </a:r>
              </a:p>
            </p:txBody>
          </p:sp>
        </mc:Fallback>
      </mc:AlternateContent>
      <p:sp>
        <p:nvSpPr>
          <p:cNvPr id="4" name="Slide Number Placeholder 3"/>
          <p:cNvSpPr>
            <a:spLocks noGrp="1"/>
          </p:cNvSpPr>
          <p:nvPr>
            <p:ph type="sldNum" sz="quarter" idx="4294967295"/>
          </p:nvPr>
        </p:nvSpPr>
        <p:spPr/>
        <p:txBody>
          <a:bodyPr/>
          <a:lstStyle/>
          <a:p>
            <a:fld id="{6653EBAD-0DEC-4A42-8EAE-CEF9B3D9D7C6}" type="slidenum">
              <a:rPr lang="en-US" smtClean="0"/>
              <a:t>10</a:t>
            </a:fld>
            <a:endParaRPr lang="en-US" dirty="0"/>
          </a:p>
        </p:txBody>
      </p:sp>
    </p:spTree>
    <p:extLst>
      <p:ext uri="{BB962C8B-B14F-4D97-AF65-F5344CB8AC3E}">
        <p14:creationId xmlns:p14="http://schemas.microsoft.com/office/powerpoint/2010/main" val="244144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a:t>Partial uniqueness result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143000"/>
                <a:ext cx="8229600" cy="4906963"/>
              </a:xfrm>
            </p:spPr>
            <p:txBody>
              <a:bodyPr>
                <a:noAutofit/>
              </a:bodyPr>
              <a:lstStyle/>
              <a:p>
                <a:r>
                  <a:rPr lang="en-US" sz="1800" dirty="0"/>
                  <a:t>Due to the disorder in the systems considered, it does not make sense to consider </a:t>
                </a:r>
                <a:r>
                  <a:rPr lang="en-US" sz="1800" dirty="0">
                    <a:solidFill>
                      <a:srgbClr val="00B050"/>
                    </a:solidFill>
                  </a:rPr>
                  <a:t>translation-invariant Gibbs measures</a:t>
                </a:r>
                <a:r>
                  <a:rPr lang="en-US" sz="1800" dirty="0"/>
                  <a:t>. Instead, the following notion of translation-covariant Gibbs measures has been proposed.</a:t>
                </a:r>
              </a:p>
              <a:p>
                <a:r>
                  <a:rPr lang="en-US" sz="1800" dirty="0"/>
                  <a:t>A measurable map </a:t>
                </a:r>
                <a14:m>
                  <m:oMath xmlns:m="http://schemas.openxmlformats.org/officeDocument/2006/math">
                    <m:r>
                      <a:rPr lang="en-US" sz="1800" b="0" i="1" smtClean="0">
                        <a:latin typeface="Cambria Math" panose="02040503050406030204" pitchFamily="18" charset="0"/>
                      </a:rPr>
                      <m:t>𝜌</m:t>
                    </m:r>
                  </m:oMath>
                </a14:m>
                <a:r>
                  <a:rPr lang="en-US" sz="1800" dirty="0"/>
                  <a:t> from the disorder variables </a:t>
                </a:r>
                <a14:m>
                  <m:oMath xmlns:m="http://schemas.openxmlformats.org/officeDocument/2006/math">
                    <m:r>
                      <a:rPr lang="en-US" sz="1800" b="0" i="1" smtClean="0">
                        <a:latin typeface="Cambria Math" panose="02040503050406030204" pitchFamily="18" charset="0"/>
                      </a:rPr>
                      <m:t>𝜂</m:t>
                    </m:r>
                  </m:oMath>
                </a14:m>
                <a:r>
                  <a:rPr lang="en-US" sz="1800" dirty="0"/>
                  <a:t> to the Gibbs measures of the </a:t>
                </a:r>
                <a14:m>
                  <m:oMath xmlns:m="http://schemas.openxmlformats.org/officeDocument/2006/math">
                    <m:r>
                      <a:rPr lang="en-US" sz="1800" b="0" i="1" smtClean="0">
                        <a:latin typeface="Cambria Math" panose="02040503050406030204" pitchFamily="18" charset="0"/>
                      </a:rPr>
                      <m:t>𝜂</m:t>
                    </m:r>
                  </m:oMath>
                </a14:m>
                <a:r>
                  <a:rPr lang="en-US" sz="1800" dirty="0"/>
                  <a:t>-disordered system is called a </a:t>
                </a:r>
                <a:r>
                  <a:rPr lang="en-US" sz="1800" dirty="0">
                    <a:solidFill>
                      <a:srgbClr val="00B050"/>
                    </a:solidFill>
                  </a:rPr>
                  <a:t>translation-covariant Gibbs measure</a:t>
                </a:r>
                <a:r>
                  <a:rPr lang="en-US" sz="1800" dirty="0"/>
                  <a:t> if</a:t>
                </a:r>
              </a:p>
              <a:p>
                <a:pPr marL="0" indent="0">
                  <a:buNone/>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𝜌</m:t>
                      </m:r>
                      <m:d>
                        <m:dPr>
                          <m:ctrlPr>
                            <a:rPr lang="en-US" sz="1800" b="0" i="1" smtClean="0">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𝒯</m:t>
                              </m:r>
                            </m:e>
                            <m:sub>
                              <m:r>
                                <a:rPr lang="en-US" sz="1800" i="1">
                                  <a:latin typeface="Cambria Math"/>
                                </a:rPr>
                                <m:t>𝑣</m:t>
                              </m:r>
                            </m:sub>
                          </m:sSub>
                          <m:d>
                            <m:dPr>
                              <m:ctrlPr>
                                <a:rPr lang="en-US" sz="1800" b="0" i="1" smtClean="0">
                                  <a:latin typeface="Cambria Math" panose="02040503050406030204" pitchFamily="18" charset="0"/>
                                </a:rPr>
                              </m:ctrlPr>
                            </m:dPr>
                            <m:e>
                              <m:r>
                                <a:rPr lang="en-US" sz="1800" b="0" i="1" smtClean="0">
                                  <a:latin typeface="Cambria Math" panose="02040503050406030204" pitchFamily="18" charset="0"/>
                                </a:rPr>
                                <m:t>𝜂</m:t>
                              </m:r>
                            </m:e>
                          </m:d>
                        </m:e>
                      </m:d>
                      <m:r>
                        <a:rPr lang="en-US" sz="1800" b="0" i="1" smtClean="0">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𝒯</m:t>
                          </m:r>
                        </m:e>
                        <m:sub>
                          <m:r>
                            <a:rPr lang="en-US" sz="1800" i="1">
                              <a:latin typeface="Cambria Math"/>
                            </a:rPr>
                            <m:t>𝑣</m:t>
                          </m:r>
                        </m:sub>
                      </m:sSub>
                      <m:d>
                        <m:dPr>
                          <m:ctrlPr>
                            <a:rPr lang="en-US" sz="1800" b="0" i="1" smtClean="0">
                              <a:latin typeface="Cambria Math" panose="02040503050406030204" pitchFamily="18" charset="0"/>
                            </a:rPr>
                          </m:ctrlPr>
                        </m:dPr>
                        <m:e>
                          <m:r>
                            <a:rPr lang="en-US" sz="1800" b="0" i="1" smtClean="0">
                              <a:latin typeface="Cambria Math" panose="02040503050406030204" pitchFamily="18" charset="0"/>
                            </a:rPr>
                            <m:t>𝜌</m:t>
                          </m:r>
                          <m:d>
                            <m:dPr>
                              <m:ctrlPr>
                                <a:rPr lang="en-US" sz="1800" b="0" i="1" smtClean="0">
                                  <a:latin typeface="Cambria Math" panose="02040503050406030204" pitchFamily="18" charset="0"/>
                                </a:rPr>
                              </m:ctrlPr>
                            </m:dPr>
                            <m:e>
                              <m:r>
                                <a:rPr lang="en-US" sz="1800" b="0" i="1" smtClean="0">
                                  <a:latin typeface="Cambria Math" panose="02040503050406030204" pitchFamily="18" charset="0"/>
                                </a:rPr>
                                <m:t>𝜂</m:t>
                              </m:r>
                            </m:e>
                          </m:d>
                        </m:e>
                      </m:d>
                    </m:oMath>
                  </m:oMathPara>
                </a14:m>
                <a:endParaRPr lang="en-US" sz="1800" b="0" dirty="0"/>
              </a:p>
              <a:p>
                <a:pPr marL="342000" indent="0">
                  <a:buNone/>
                </a:pPr>
                <a:r>
                  <a:rPr lang="en-US" sz="1800" dirty="0"/>
                  <a:t>for all vertices </a:t>
                </a:r>
                <a14:m>
                  <m:oMath xmlns:m="http://schemas.openxmlformats.org/officeDocument/2006/math">
                    <m:r>
                      <a:rPr lang="en-US" sz="1800" b="0" i="1" smtClean="0">
                        <a:latin typeface="Cambria Math" panose="02040503050406030204" pitchFamily="18" charset="0"/>
                      </a:rPr>
                      <m:t>𝑣</m:t>
                    </m:r>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ℤ</m:t>
                        </m:r>
                      </m:e>
                      <m:sup>
                        <m:r>
                          <a:rPr lang="en-US" sz="1800" b="0" i="1" smtClean="0">
                            <a:latin typeface="Cambria Math" panose="02040503050406030204" pitchFamily="18" charset="0"/>
                          </a:rPr>
                          <m:t>𝑑</m:t>
                        </m:r>
                      </m:sup>
                    </m:sSup>
                  </m:oMath>
                </a14:m>
                <a:r>
                  <a:rPr lang="en-US" sz="1800" dirty="0"/>
                  <a:t> (the translation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𝒯</m:t>
                        </m:r>
                      </m:e>
                      <m:sub>
                        <m:r>
                          <a:rPr lang="en-US" sz="1800" i="1">
                            <a:latin typeface="Cambria Math"/>
                          </a:rPr>
                          <m:t>𝑣</m:t>
                        </m:r>
                      </m:sub>
                    </m:sSub>
                  </m:oMath>
                </a14:m>
                <a:r>
                  <a:rPr lang="en-US" sz="1800" dirty="0"/>
                  <a:t> naturally extends to Gibbs measures).</a:t>
                </a:r>
              </a:p>
              <a:p>
                <a:r>
                  <a:rPr lang="en-US" sz="1800" dirty="0">
                    <a:solidFill>
                      <a:srgbClr val="0070C0"/>
                    </a:solidFill>
                  </a:rPr>
                  <a:t>Compactness arguments </a:t>
                </a:r>
                <a:r>
                  <a:rPr lang="en-US" sz="1800" dirty="0"/>
                  <a:t>(</a:t>
                </a:r>
                <a:r>
                  <a:rPr lang="en-US" sz="1800" dirty="0" err="1">
                    <a:solidFill>
                      <a:srgbClr val="7030A0"/>
                    </a:solidFill>
                  </a:rPr>
                  <a:t>Aizenman-Wehr</a:t>
                </a:r>
                <a:r>
                  <a:rPr lang="en-US" sz="1800" dirty="0"/>
                  <a:t>, </a:t>
                </a:r>
                <a:r>
                  <a:rPr lang="en-US" sz="1800" dirty="0">
                    <a:solidFill>
                      <a:srgbClr val="7030A0"/>
                    </a:solidFill>
                  </a:rPr>
                  <a:t>Newman-Stein</a:t>
                </a:r>
                <a:r>
                  <a:rPr lang="en-US" sz="1800" dirty="0"/>
                  <a:t>) show that translation-covariant Gibbs measures always exist for the disordered systems considered above (as </a:t>
                </a:r>
                <a:r>
                  <a:rPr lang="en-US" sz="1800" dirty="0" err="1"/>
                  <a:t>barycenters</a:t>
                </a:r>
                <a:r>
                  <a:rPr lang="en-US" sz="1800" dirty="0"/>
                  <a:t> of </a:t>
                </a:r>
                <a:r>
                  <a:rPr lang="en-US" sz="1800" dirty="0">
                    <a:solidFill>
                      <a:srgbClr val="00B050"/>
                    </a:solidFill>
                  </a:rPr>
                  <a:t>translation-covariant </a:t>
                </a:r>
                <a:r>
                  <a:rPr lang="en-US" sz="1800" dirty="0" err="1">
                    <a:solidFill>
                      <a:srgbClr val="00B050"/>
                    </a:solidFill>
                  </a:rPr>
                  <a:t>metastates</a:t>
                </a:r>
                <a:r>
                  <a:rPr lang="en-US" sz="1800" dirty="0"/>
                  <a:t>).</a:t>
                </a:r>
              </a:p>
              <a:p>
                <a:r>
                  <a:rPr lang="en-US" sz="1800" dirty="0">
                    <a:solidFill>
                      <a:srgbClr val="FF0000"/>
                    </a:solidFill>
                  </a:rPr>
                  <a:t>Theorem</a:t>
                </a:r>
                <a:r>
                  <a:rPr lang="en-US" sz="1800" dirty="0"/>
                  <a:t>: For a disordered lattice system with compact state space (as discussed above) in </a:t>
                </a:r>
                <a:r>
                  <a:rPr lang="en-US" sz="1800" dirty="0">
                    <a:solidFill>
                      <a:srgbClr val="0070C0"/>
                    </a:solidFill>
                  </a:rPr>
                  <a:t>dimension </a:t>
                </a:r>
                <a14:m>
                  <m:oMath xmlns:m="http://schemas.openxmlformats.org/officeDocument/2006/math">
                    <m:r>
                      <a:rPr lang="en-US" sz="1800">
                        <a:solidFill>
                          <a:srgbClr val="0070C0"/>
                        </a:solidFill>
                        <a:latin typeface="Cambria Math" panose="02040503050406030204" pitchFamily="18" charset="0"/>
                      </a:rPr>
                      <m:t>𝑑</m:t>
                    </m:r>
                    <m:r>
                      <a:rPr lang="en-US" sz="1800">
                        <a:solidFill>
                          <a:srgbClr val="0070C0"/>
                        </a:solidFill>
                        <a:latin typeface="Cambria Math" panose="02040503050406030204" pitchFamily="18" charset="0"/>
                      </a:rPr>
                      <m:t>=2</m:t>
                    </m:r>
                  </m:oMath>
                </a14:m>
                <a:r>
                  <a:rPr lang="en-US" sz="1800" dirty="0"/>
                  <a:t>, at temperature </a:t>
                </a:r>
                <a14:m>
                  <m:oMath xmlns:m="http://schemas.openxmlformats.org/officeDocument/2006/math">
                    <m:r>
                      <a:rPr lang="en-US" sz="1800" i="1">
                        <a:latin typeface="Cambria Math" panose="02040503050406030204" pitchFamily="18" charset="0"/>
                      </a:rPr>
                      <m:t>0≤</m:t>
                    </m:r>
                    <m:r>
                      <a:rPr lang="en-US" sz="1800" i="1">
                        <a:latin typeface="Cambria Math" panose="02040503050406030204" pitchFamily="18" charset="0"/>
                      </a:rPr>
                      <m:t>𝑇</m:t>
                    </m:r>
                    <m:r>
                      <a:rPr lang="en-US" sz="1800" i="1">
                        <a:latin typeface="Cambria Math" panose="02040503050406030204" pitchFamily="18" charset="0"/>
                      </a:rPr>
                      <m:t>&lt;∞</m:t>
                    </m:r>
                  </m:oMath>
                </a14:m>
                <a:r>
                  <a:rPr lang="en-US" sz="1800" dirty="0"/>
                  <a:t> and disorder strength </a:t>
                </a:r>
                <a:br>
                  <a:rPr lang="en-US" sz="1800" dirty="0"/>
                </a:br>
                <a14:m>
                  <m:oMath xmlns:m="http://schemas.openxmlformats.org/officeDocument/2006/math">
                    <m:r>
                      <a:rPr lang="en-US" sz="1800" b="0" i="1" smtClean="0">
                        <a:latin typeface="Cambria Math" panose="02040503050406030204" pitchFamily="18" charset="0"/>
                      </a:rPr>
                      <m:t>𝜆</m:t>
                    </m:r>
                    <m:r>
                      <a:rPr lang="en-US" sz="1800" i="1">
                        <a:latin typeface="Cambria Math"/>
                      </a:rPr>
                      <m:t>&gt;0</m:t>
                    </m:r>
                  </m:oMath>
                </a14:m>
                <a:r>
                  <a:rPr lang="en-US" sz="1800" dirty="0"/>
                  <a:t>, it holds that </a:t>
                </a:r>
                <a14:m>
                  <m:oMath xmlns:m="http://schemas.openxmlformats.org/officeDocument/2006/math">
                    <m:r>
                      <a:rPr lang="en-US" sz="1800" i="1">
                        <a:latin typeface="Cambria Math" panose="02040503050406030204" pitchFamily="18" charset="0"/>
                      </a:rPr>
                      <m:t>𝜂</m:t>
                    </m:r>
                  </m:oMath>
                </a14:m>
                <a:r>
                  <a:rPr lang="en-US" sz="1800" dirty="0"/>
                  <a:t>-almost surely, for all vertices </a:t>
                </a:r>
                <a14:m>
                  <m:oMath xmlns:m="http://schemas.openxmlformats.org/officeDocument/2006/math">
                    <m:r>
                      <a:rPr lang="en-US" sz="1800" i="1">
                        <a:latin typeface="Cambria Math" panose="02040503050406030204" pitchFamily="18" charset="0"/>
                      </a:rPr>
                      <m:t>𝑣</m:t>
                    </m:r>
                    <m:r>
                      <a:rPr lang="en-US" sz="1800" i="1">
                        <a:latin typeface="Cambria Math" panose="02040503050406030204" pitchFamily="18" charset="0"/>
                      </a:rPr>
                      <m:t>∈</m:t>
                    </m:r>
                    <m:sSup>
                      <m:sSupPr>
                        <m:ctrlPr>
                          <a:rPr lang="en-US" sz="1800" i="1">
                            <a:latin typeface="Cambria Math" panose="02040503050406030204" pitchFamily="18" charset="0"/>
                          </a:rPr>
                        </m:ctrlPr>
                      </m:sSupPr>
                      <m:e>
                        <m:r>
                          <a:rPr lang="en-US" sz="1800" i="1">
                            <a:latin typeface="Cambria Math" panose="02040503050406030204" pitchFamily="18" charset="0"/>
                          </a:rPr>
                          <m:t>ℤ</m:t>
                        </m:r>
                      </m:e>
                      <m:sup>
                        <m:r>
                          <a:rPr lang="en-US" sz="1800" b="0" i="1" smtClean="0">
                            <a:latin typeface="Cambria Math" panose="02040503050406030204" pitchFamily="18" charset="0"/>
                          </a:rPr>
                          <m:t>2</m:t>
                        </m:r>
                      </m:sup>
                    </m:sSup>
                  </m:oMath>
                </a14:m>
                <a:r>
                  <a:rPr lang="en-US" sz="1800" dirty="0"/>
                  <a:t>, the value of</a:t>
                </a:r>
              </a:p>
              <a:p>
                <a:pPr marL="0" indent="0">
                  <a:buNone/>
                </a:pPr>
                <a14:m>
                  <m:oMathPara xmlns:m="http://schemas.openxmlformats.org/officeDocument/2006/math">
                    <m:oMathParaPr>
                      <m:jc m:val="centerGroup"/>
                    </m:oMathParaPr>
                    <m:oMath xmlns:m="http://schemas.openxmlformats.org/officeDocument/2006/math">
                      <m:sSub>
                        <m:sSubPr>
                          <m:ctrlPr>
                            <a:rPr lang="en-US" sz="1800" i="1">
                              <a:latin typeface="Cambria Math" panose="02040503050406030204" pitchFamily="18" charset="0"/>
                            </a:rPr>
                          </m:ctrlPr>
                        </m:sSubPr>
                        <m:e>
                          <m:d>
                            <m:dPr>
                              <m:begChr m:val="〈"/>
                              <m:endChr m:val="〉"/>
                              <m:ctrlPr>
                                <a:rPr lang="en-US" sz="1800" i="1">
                                  <a:latin typeface="Cambria Math" panose="02040503050406030204" pitchFamily="18" charset="0"/>
                                </a:rPr>
                              </m:ctrlPr>
                            </m:dPr>
                            <m:e>
                              <m:r>
                                <a:rPr lang="en-US" sz="1800" i="1">
                                  <a:latin typeface="Cambria Math" panose="02040503050406030204" pitchFamily="18" charset="0"/>
                                </a:rPr>
                                <m:t>𝑓</m:t>
                              </m:r>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𝒯</m:t>
                                      </m:r>
                                    </m:e>
                                    <m:sub>
                                      <m:r>
                                        <a:rPr lang="en-US" sz="1800" i="1">
                                          <a:latin typeface="Cambria Math"/>
                                        </a:rPr>
                                        <m:t>𝑣</m:t>
                                      </m:r>
                                    </m:sub>
                                  </m:sSub>
                                  <m:d>
                                    <m:dPr>
                                      <m:ctrlPr>
                                        <a:rPr lang="en-US" sz="1800" i="1">
                                          <a:latin typeface="Cambria Math" panose="02040503050406030204" pitchFamily="18" charset="0"/>
                                        </a:rPr>
                                      </m:ctrlPr>
                                    </m:dPr>
                                    <m:e>
                                      <m:r>
                                        <a:rPr lang="en-US" sz="1800" i="1">
                                          <a:latin typeface="Cambria Math" panose="02040503050406030204" pitchFamily="18" charset="0"/>
                                        </a:rPr>
                                        <m:t>𝜎</m:t>
                                      </m:r>
                                    </m:e>
                                  </m:d>
                                </m:e>
                              </m:d>
                            </m:e>
                          </m:d>
                        </m:e>
                        <m:sub>
                          <m:r>
                            <a:rPr lang="en-US" sz="1800" b="0" i="1" smtClean="0">
                              <a:latin typeface="Cambria Math" panose="02040503050406030204" pitchFamily="18" charset="0"/>
                            </a:rPr>
                            <m:t>𝜌</m:t>
                          </m:r>
                          <m:r>
                            <a:rPr lang="en-US" sz="1800" b="0" i="1" smtClean="0">
                              <a:latin typeface="Cambria Math" panose="02040503050406030204" pitchFamily="18" charset="0"/>
                            </a:rPr>
                            <m:t>(</m:t>
                          </m:r>
                          <m:r>
                            <a:rPr lang="en-US" sz="1800" b="0" i="1" smtClean="0">
                              <a:latin typeface="Cambria Math" panose="02040503050406030204" pitchFamily="18" charset="0"/>
                            </a:rPr>
                            <m:t>𝜂</m:t>
                          </m:r>
                          <m:r>
                            <a:rPr lang="en-US" sz="1800" b="0" i="1" smtClean="0">
                              <a:latin typeface="Cambria Math" panose="02040503050406030204" pitchFamily="18" charset="0"/>
                            </a:rPr>
                            <m:t>)</m:t>
                          </m:r>
                        </m:sub>
                      </m:sSub>
                    </m:oMath>
                  </m:oMathPara>
                </a14:m>
                <a:endParaRPr lang="en-US" sz="1800" dirty="0"/>
              </a:p>
              <a:p>
                <a:pPr marL="0" indent="0">
                  <a:buNone/>
                </a:pPr>
                <a:r>
                  <a:rPr lang="en-US" sz="1800" dirty="0"/>
                  <a:t>      is the same for all </a:t>
                </a:r>
                <a:r>
                  <a:rPr lang="en-US" sz="1800" dirty="0">
                    <a:solidFill>
                      <a:srgbClr val="0070C0"/>
                    </a:solidFill>
                  </a:rPr>
                  <a:t>translation-covariant Gibbs measures </a:t>
                </a:r>
                <a14:m>
                  <m:oMath xmlns:m="http://schemas.openxmlformats.org/officeDocument/2006/math">
                    <m:r>
                      <a:rPr lang="en-US" sz="1800">
                        <a:solidFill>
                          <a:srgbClr val="0070C0"/>
                        </a:solidFill>
                        <a:latin typeface="Cambria Math"/>
                      </a:rPr>
                      <m:t>𝜌</m:t>
                    </m:r>
                  </m:oMath>
                </a14:m>
                <a:r>
                  <a:rPr lang="en-US" sz="1800" dirty="0"/>
                  <a:t>.</a:t>
                </a:r>
              </a:p>
              <a:p>
                <a:r>
                  <a:rPr lang="en-US" sz="1800" dirty="0">
                    <a:solidFill>
                      <a:srgbClr val="FF0000"/>
                    </a:solidFill>
                  </a:rPr>
                  <a:t>Corollary</a:t>
                </a:r>
                <a:r>
                  <a:rPr lang="en-US" sz="1800" dirty="0"/>
                  <a:t>: For the two-dimensional spin glass model at </a:t>
                </a:r>
                <a:r>
                  <a:rPr lang="en-US" sz="1800" dirty="0">
                    <a:solidFill>
                      <a:srgbClr val="0070C0"/>
                    </a:solidFill>
                  </a:rPr>
                  <a:t>zero temperature</a:t>
                </a:r>
                <a:r>
                  <a:rPr lang="en-US" sz="1800" dirty="0"/>
                  <a:t>, if there </a:t>
                </a:r>
                <a:r>
                  <a:rPr lang="en-US" sz="1800" dirty="0">
                    <a:solidFill>
                      <a:srgbClr val="0070C0"/>
                    </a:solidFill>
                  </a:rPr>
                  <a:t>exists</a:t>
                </a:r>
                <a:r>
                  <a:rPr lang="en-US" sz="1800" dirty="0"/>
                  <a:t> a translation-covariant </a:t>
                </a:r>
                <a:r>
                  <a:rPr lang="en-US" sz="1800" dirty="0">
                    <a:solidFill>
                      <a:srgbClr val="0070C0"/>
                    </a:solidFill>
                  </a:rPr>
                  <a:t>extremal</a:t>
                </a:r>
                <a:r>
                  <a:rPr lang="en-US" sz="1800" dirty="0"/>
                  <a:t> Gibbs measure then there is a </a:t>
                </a:r>
                <a:r>
                  <a:rPr lang="en-US" sz="1800" dirty="0">
                    <a:solidFill>
                      <a:srgbClr val="0070C0"/>
                    </a:solidFill>
                  </a:rPr>
                  <a:t>unique</a:t>
                </a:r>
                <a:r>
                  <a:rPr lang="en-US" sz="1800" dirty="0"/>
                  <a:t> </a:t>
                </a:r>
                <a:r>
                  <a:rPr lang="en-US" sz="1800" dirty="0">
                    <a:solidFill>
                      <a:srgbClr val="0070C0"/>
                    </a:solidFill>
                  </a:rPr>
                  <a:t>translation-covariant Gibbs measure </a:t>
                </a:r>
                <a:r>
                  <a:rPr lang="en-US" sz="1800" dirty="0"/>
                  <a:t>up to a global sign flip.</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143000"/>
                <a:ext cx="8229600" cy="4906963"/>
              </a:xfrm>
              <a:blipFill>
                <a:blip r:embed="rId3"/>
                <a:stretch>
                  <a:fillRect l="-444" t="-746" r="-148" b="-12935"/>
                </a:stretch>
              </a:blipFill>
            </p:spPr>
            <p:txBody>
              <a:bodyPr/>
              <a:lstStyle/>
              <a:p>
                <a:r>
                  <a:rPr lang="en-US">
                    <a:noFill/>
                  </a:rPr>
                  <a:t> </a:t>
                </a:r>
              </a:p>
            </p:txBody>
          </p:sp>
        </mc:Fallback>
      </mc:AlternateContent>
      <p:sp>
        <p:nvSpPr>
          <p:cNvPr id="4" name="Slide Number Placeholder 3"/>
          <p:cNvSpPr>
            <a:spLocks noGrp="1"/>
          </p:cNvSpPr>
          <p:nvPr>
            <p:ph type="sldNum" sz="quarter" idx="4294967295"/>
          </p:nvPr>
        </p:nvSpPr>
        <p:spPr/>
        <p:txBody>
          <a:bodyPr/>
          <a:lstStyle/>
          <a:p>
            <a:fld id="{6653EBAD-0DEC-4A42-8EAE-CEF9B3D9D7C6}" type="slidenum">
              <a:rPr lang="en-US" smtClean="0"/>
              <a:t>11</a:t>
            </a:fld>
            <a:endParaRPr lang="en-US" dirty="0"/>
          </a:p>
        </p:txBody>
      </p:sp>
    </p:spTree>
    <p:extLst>
      <p:ext uri="{BB962C8B-B14F-4D97-AF65-F5344CB8AC3E}">
        <p14:creationId xmlns:p14="http://schemas.microsoft.com/office/powerpoint/2010/main" val="4231363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a:t>Proof sketch for compact state space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066800"/>
                <a:ext cx="8229600" cy="4906963"/>
              </a:xfrm>
            </p:spPr>
            <p:txBody>
              <a:bodyPr>
                <a:noAutofit/>
              </a:bodyPr>
              <a:lstStyle/>
              <a:p>
                <a:r>
                  <a:rPr lang="en-US" sz="1800" dirty="0">
                    <a:solidFill>
                      <a:srgbClr val="FF0000"/>
                    </a:solidFill>
                  </a:rPr>
                  <a:t>Theorem recalled</a:t>
                </a:r>
                <a:r>
                  <a:rPr lang="en-US" sz="1800" dirty="0"/>
                  <a:t>: For the above disordered systems with compact state space in two dimensions, at </a:t>
                </a:r>
                <a14:m>
                  <m:oMath xmlns:m="http://schemas.openxmlformats.org/officeDocument/2006/math">
                    <m:r>
                      <a:rPr lang="en-US" sz="1800" i="1">
                        <a:latin typeface="Cambria Math" panose="02040503050406030204" pitchFamily="18" charset="0"/>
                      </a:rPr>
                      <m:t>0≤</m:t>
                    </m:r>
                    <m:r>
                      <a:rPr lang="en-US" sz="1800" i="1">
                        <a:latin typeface="Cambria Math" panose="02040503050406030204" pitchFamily="18" charset="0"/>
                      </a:rPr>
                      <m:t>𝑇</m:t>
                    </m:r>
                    <m:r>
                      <a:rPr lang="en-US" sz="1800" i="1">
                        <a:latin typeface="Cambria Math" panose="02040503050406030204" pitchFamily="18" charset="0"/>
                      </a:rPr>
                      <m:t>&lt;∞</m:t>
                    </m:r>
                  </m:oMath>
                </a14:m>
                <a:r>
                  <a:rPr lang="en-US" sz="1800" dirty="0"/>
                  <a:t> and </a:t>
                </a:r>
                <a14:m>
                  <m:oMath xmlns:m="http://schemas.openxmlformats.org/officeDocument/2006/math">
                    <m:r>
                      <a:rPr lang="en-US" sz="1800" b="0" i="1" smtClean="0">
                        <a:latin typeface="Cambria Math" panose="02040503050406030204" pitchFamily="18" charset="0"/>
                      </a:rPr>
                      <m:t>𝜆</m:t>
                    </m:r>
                    <m:r>
                      <a:rPr lang="en-US" sz="1800" i="1">
                        <a:latin typeface="Cambria Math"/>
                      </a:rPr>
                      <m:t>&gt;0</m:t>
                    </m:r>
                  </m:oMath>
                </a14:m>
                <a:r>
                  <a:rPr lang="en-US" sz="1800" dirty="0"/>
                  <a:t>, there exists </a:t>
                </a:r>
                <a14:m>
                  <m:oMath xmlns:m="http://schemas.openxmlformats.org/officeDocument/2006/math">
                    <m:r>
                      <a:rPr lang="en-US" sz="1800" i="1">
                        <a:latin typeface="Cambria Math" panose="02040503050406030204" pitchFamily="18" charset="0"/>
                      </a:rPr>
                      <m:t>𝐶</m:t>
                    </m:r>
                    <m:r>
                      <a:rPr lang="en-US" sz="1800" i="1">
                        <a:latin typeface="Cambria Math" panose="02040503050406030204" pitchFamily="18" charset="0"/>
                      </a:rPr>
                      <m:t>&gt;0</m:t>
                    </m:r>
                  </m:oMath>
                </a14:m>
                <a:r>
                  <a:rPr lang="en-US" sz="1800" dirty="0"/>
                  <a:t> so that for all </a:t>
                </a:r>
                <a14:m>
                  <m:oMath xmlns:m="http://schemas.openxmlformats.org/officeDocument/2006/math">
                    <m:r>
                      <a:rPr lang="en-US" sz="1800" i="1">
                        <a:latin typeface="Cambria Math" panose="02040503050406030204" pitchFamily="18" charset="0"/>
                      </a:rPr>
                      <m:t>𝐿</m:t>
                    </m:r>
                    <m:r>
                      <a:rPr lang="en-US" sz="1800" i="1">
                        <a:latin typeface="Cambria Math" panose="02040503050406030204" pitchFamily="18" charset="0"/>
                      </a:rPr>
                      <m:t>≥2</m:t>
                    </m:r>
                  </m:oMath>
                </a14:m>
                <a:r>
                  <a:rPr lang="en-US" sz="1800" dirty="0"/>
                  <a:t>,</a:t>
                </a:r>
              </a:p>
              <a:p>
                <a:pPr marL="0" indent="0">
                  <a:buNone/>
                </a:pPr>
                <a14:m>
                  <m:oMathPara xmlns:m="http://schemas.openxmlformats.org/officeDocument/2006/math">
                    <m:oMathParaPr>
                      <m:jc m:val="centerGroup"/>
                    </m:oMathParaPr>
                    <m:oMath xmlns:m="http://schemas.openxmlformats.org/officeDocument/2006/math">
                      <m:r>
                        <a:rPr lang="en-US" sz="1800" i="1">
                          <a:latin typeface="Cambria Math" panose="02040503050406030204" pitchFamily="18" charset="0"/>
                        </a:rPr>
                        <m:t>𝔼</m:t>
                      </m:r>
                      <m:d>
                        <m:dPr>
                          <m:ctrlPr>
                            <a:rPr lang="en-US" sz="1800" i="1">
                              <a:latin typeface="Cambria Math" panose="02040503050406030204" pitchFamily="18" charset="0"/>
                            </a:rPr>
                          </m:ctrlPr>
                        </m:dPr>
                        <m:e>
                          <m:limLow>
                            <m:limLowPr>
                              <m:ctrlPr>
                                <a:rPr lang="en-US" sz="1800" i="1">
                                  <a:latin typeface="Cambria Math" panose="02040503050406030204" pitchFamily="18" charset="0"/>
                                </a:rPr>
                              </m:ctrlPr>
                            </m:limLowPr>
                            <m:e>
                              <m:r>
                                <m:rPr>
                                  <m:sty m:val="p"/>
                                </m:rPr>
                                <a:rPr lang="en-US" sz="1800">
                                  <a:latin typeface="Cambria Math" panose="02040503050406030204" pitchFamily="18" charset="0"/>
                                </a:rPr>
                                <m:t>sup</m:t>
                              </m:r>
                            </m:e>
                            <m:lim>
                              <m:sSub>
                                <m:sSubPr>
                                  <m:ctrlPr>
                                    <a:rPr lang="en-US" sz="1800" i="1">
                                      <a:latin typeface="Cambria Math" panose="02040503050406030204" pitchFamily="18" charset="0"/>
                                    </a:rPr>
                                  </m:ctrlPr>
                                </m:sSubPr>
                                <m:e>
                                  <m:r>
                                    <a:rPr lang="en-US" sz="1800" i="1">
                                      <a:latin typeface="Cambria Math" panose="02040503050406030204" pitchFamily="18" charset="0"/>
                                    </a:rPr>
                                    <m:t>𝜏</m:t>
                                  </m:r>
                                </m:e>
                                <m:sub>
                                  <m:r>
                                    <a:rPr lang="en-US" sz="1800" i="1">
                                      <a:latin typeface="Cambria Math" panose="02040503050406030204" pitchFamily="18" charset="0"/>
                                    </a:rPr>
                                    <m:t>1</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𝜏</m:t>
                                  </m:r>
                                </m:e>
                                <m:sub>
                                  <m:r>
                                    <a:rPr lang="en-US" sz="1800" i="1">
                                      <a:latin typeface="Cambria Math" panose="02040503050406030204" pitchFamily="18" charset="0"/>
                                    </a:rPr>
                                    <m:t>2</m:t>
                                  </m:r>
                                </m:sub>
                              </m:sSub>
                              <m:r>
                                <a:rPr lang="en-US" sz="1800" i="1">
                                  <a:latin typeface="Cambria Math" panose="02040503050406030204" pitchFamily="18" charset="0"/>
                                </a:rPr>
                                <m:t>:</m:t>
                              </m:r>
                              <m:sSup>
                                <m:sSupPr>
                                  <m:ctrlPr>
                                    <a:rPr lang="en-US" sz="1800" i="1">
                                      <a:latin typeface="Cambria Math" panose="02040503050406030204" pitchFamily="18" charset="0"/>
                                    </a:rPr>
                                  </m:ctrlPr>
                                </m:sSupPr>
                                <m:e>
                                  <m:r>
                                    <a:rPr lang="en-US" sz="1800" i="1">
                                      <a:latin typeface="Cambria Math" panose="02040503050406030204" pitchFamily="18" charset="0"/>
                                    </a:rPr>
                                    <m:t>ℤ</m:t>
                                  </m:r>
                                </m:e>
                                <m:sup>
                                  <m:r>
                                    <a:rPr lang="en-US" sz="1800" b="0" i="1" smtClean="0">
                                      <a:latin typeface="Cambria Math" panose="02040503050406030204" pitchFamily="18" charset="0"/>
                                    </a:rPr>
                                    <m:t>2</m:t>
                                  </m:r>
                                </m:sup>
                              </m:sSup>
                              <m:r>
                                <a:rPr lang="en-US" sz="1800" i="1">
                                  <a:latin typeface="Cambria Math" panose="02040503050406030204" pitchFamily="18" charset="0"/>
                                </a:rPr>
                                <m:t>→</m:t>
                              </m:r>
                              <m:r>
                                <a:rPr lang="en-US" sz="1800" i="1">
                                  <a:latin typeface="Cambria Math" panose="02040503050406030204" pitchFamily="18" charset="0"/>
                                </a:rPr>
                                <m:t>𝑆</m:t>
                              </m:r>
                            </m:lim>
                          </m:limLow>
                          <m:d>
                            <m:dPr>
                              <m:begChr m:val="‖"/>
                              <m:endChr m:val="‖"/>
                              <m:ctrlPr>
                                <a:rPr lang="x-none" sz="1800" i="1" smtClean="0">
                                  <a:latin typeface="Cambria Math" panose="02040503050406030204" pitchFamily="18" charset="0"/>
                                </a:rPr>
                              </m:ctrlPr>
                            </m:dPr>
                            <m:e>
                              <m:f>
                                <m:fPr>
                                  <m:ctrlPr>
                                    <a:rPr lang="en-US" sz="1800" i="1">
                                      <a:latin typeface="Cambria Math" panose="02040503050406030204" pitchFamily="18" charset="0"/>
                                    </a:rPr>
                                  </m:ctrlPr>
                                </m:fPr>
                                <m:num>
                                  <m:r>
                                    <a:rPr lang="en-US" sz="1800" i="1">
                                      <a:latin typeface="Cambria Math" panose="02040503050406030204" pitchFamily="18" charset="0"/>
                                    </a:rPr>
                                    <m:t>1</m:t>
                                  </m:r>
                                </m:num>
                                <m:den>
                                  <m:sSup>
                                    <m:sSupPr>
                                      <m:ctrlPr>
                                        <a:rPr lang="en-US" sz="1800" i="1">
                                          <a:latin typeface="Cambria Math" panose="02040503050406030204" pitchFamily="18" charset="0"/>
                                        </a:rPr>
                                      </m:ctrlPr>
                                    </m:sSupPr>
                                    <m:e>
                                      <m:r>
                                        <a:rPr lang="en-US" sz="1800" i="1">
                                          <a:latin typeface="Cambria Math" panose="02040503050406030204" pitchFamily="18" charset="0"/>
                                        </a:rPr>
                                        <m:t>𝐿</m:t>
                                      </m:r>
                                    </m:e>
                                    <m:sup>
                                      <m:r>
                                        <a:rPr lang="en-US" sz="1800" b="0" i="1" smtClean="0">
                                          <a:latin typeface="Cambria Math" panose="02040503050406030204" pitchFamily="18" charset="0"/>
                                        </a:rPr>
                                        <m:t>2</m:t>
                                      </m:r>
                                    </m:sup>
                                  </m:sSup>
                                </m:den>
                              </m:f>
                              <m:nary>
                                <m:naryPr>
                                  <m:chr m:val="∑"/>
                                  <m:supHide m:val="on"/>
                                  <m:ctrlPr>
                                    <a:rPr lang="en-US" sz="1800" i="1">
                                      <a:latin typeface="Cambria Math" panose="02040503050406030204" pitchFamily="18" charset="0"/>
                                    </a:rPr>
                                  </m:ctrlPr>
                                </m:naryPr>
                                <m:sub>
                                  <m:r>
                                    <a:rPr lang="en-US" sz="1800" i="1">
                                      <a:latin typeface="Cambria Math" panose="02040503050406030204" pitchFamily="18" charset="0"/>
                                    </a:rPr>
                                    <m:t>𝑣</m:t>
                                  </m:r>
                                  <m:r>
                                    <a:rPr lang="en-US" sz="1800" i="1">
                                      <a:latin typeface="Cambria Math" panose="02040503050406030204" pitchFamily="18" charset="0"/>
                                    </a:rPr>
                                    <m:t>∈</m:t>
                                  </m:r>
                                  <m:sSubSup>
                                    <m:sSubSupPr>
                                      <m:ctrlPr>
                                        <a:rPr lang="en-US" sz="1800" b="0" i="1" smtClean="0">
                                          <a:latin typeface="Cambria Math" panose="02040503050406030204" pitchFamily="18" charset="0"/>
                                        </a:rPr>
                                      </m:ctrlPr>
                                    </m:sSubSupPr>
                                    <m:e>
                                      <m:r>
                                        <m:rPr>
                                          <m:sty m:val="p"/>
                                        </m:rPr>
                                        <a:rPr lang="en-US" sz="1800">
                                          <a:latin typeface="Cambria Math" panose="02040503050406030204" pitchFamily="18" charset="0"/>
                                        </a:rPr>
                                        <m:t>Λ</m:t>
                                      </m:r>
                                    </m:e>
                                    <m:sub>
                                      <m:r>
                                        <a:rPr lang="en-US" sz="1800" i="1">
                                          <a:latin typeface="Cambria Math" panose="02040503050406030204" pitchFamily="18" charset="0"/>
                                        </a:rPr>
                                        <m:t>𝐿</m:t>
                                      </m:r>
                                    </m:sub>
                                    <m:sup>
                                      <m:r>
                                        <a:rPr lang="en-US" sz="1800" b="0" i="1" smtClean="0">
                                          <a:latin typeface="Cambria Math" panose="02040503050406030204" pitchFamily="18" charset="0"/>
                                        </a:rPr>
                                        <m:t>2</m:t>
                                      </m:r>
                                    </m:sup>
                                  </m:sSubSup>
                                </m:sub>
                                <m:sup/>
                                <m:e>
                                  <m:sSubSup>
                                    <m:sSubSupPr>
                                      <m:ctrlPr>
                                        <a:rPr lang="en-US" sz="1800" i="1">
                                          <a:latin typeface="Cambria Math" panose="02040503050406030204" pitchFamily="18" charset="0"/>
                                        </a:rPr>
                                      </m:ctrlPr>
                                    </m:sSubSupPr>
                                    <m:e>
                                      <m:d>
                                        <m:dPr>
                                          <m:begChr m:val="〈"/>
                                          <m:endChr m:val="〉"/>
                                          <m:ctrlPr>
                                            <a:rPr lang="en-US" sz="1800" i="1">
                                              <a:latin typeface="Cambria Math" panose="02040503050406030204" pitchFamily="18" charset="0"/>
                                            </a:rPr>
                                          </m:ctrlPr>
                                        </m:dPr>
                                        <m:e>
                                          <m:r>
                                            <a:rPr lang="en-US" sz="1800" i="1">
                                              <a:latin typeface="Cambria Math" panose="02040503050406030204" pitchFamily="18" charset="0"/>
                                            </a:rPr>
                                            <m:t>𝑓</m:t>
                                          </m:r>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𝒯</m:t>
                                                  </m:r>
                                                </m:e>
                                                <m:sub>
                                                  <m:r>
                                                    <a:rPr lang="en-US" sz="1800" i="1">
                                                      <a:latin typeface="Cambria Math"/>
                                                    </a:rPr>
                                                    <m:t>𝑣</m:t>
                                                  </m:r>
                                                </m:sub>
                                              </m:sSub>
                                              <m:d>
                                                <m:dPr>
                                                  <m:ctrlPr>
                                                    <a:rPr lang="en-US" sz="1800" i="1">
                                                      <a:latin typeface="Cambria Math" panose="02040503050406030204" pitchFamily="18" charset="0"/>
                                                    </a:rPr>
                                                  </m:ctrlPr>
                                                </m:dPr>
                                                <m:e>
                                                  <m:r>
                                                    <a:rPr lang="en-US" sz="1800" i="1">
                                                      <a:latin typeface="Cambria Math" panose="02040503050406030204" pitchFamily="18" charset="0"/>
                                                    </a:rPr>
                                                    <m:t>𝜎</m:t>
                                                  </m:r>
                                                </m:e>
                                              </m:d>
                                            </m:e>
                                          </m:d>
                                        </m:e>
                                      </m:d>
                                    </m:e>
                                    <m:sub>
                                      <m:sSubSup>
                                        <m:sSubSupPr>
                                          <m:ctrlPr>
                                            <a:rPr lang="en-US" sz="1800" b="0" i="1" smtClean="0">
                                              <a:latin typeface="Cambria Math" panose="02040503050406030204" pitchFamily="18" charset="0"/>
                                            </a:rPr>
                                          </m:ctrlPr>
                                        </m:sSubSupPr>
                                        <m:e>
                                          <m:r>
                                            <m:rPr>
                                              <m:sty m:val="p"/>
                                            </m:rPr>
                                            <a:rPr lang="en-US" sz="1800">
                                              <a:latin typeface="Cambria Math" panose="02040503050406030204" pitchFamily="18" charset="0"/>
                                            </a:rPr>
                                            <m:t>Λ</m:t>
                                          </m:r>
                                        </m:e>
                                        <m:sub>
                                          <m:r>
                                            <a:rPr lang="en-US" sz="1800" i="1">
                                              <a:latin typeface="Cambria Math" panose="02040503050406030204" pitchFamily="18" charset="0"/>
                                            </a:rPr>
                                            <m:t>𝐿</m:t>
                                          </m:r>
                                        </m:sub>
                                        <m:sup>
                                          <m:r>
                                            <a:rPr lang="en-US" sz="1800" b="0" i="1" smtClean="0">
                                              <a:latin typeface="Cambria Math" panose="02040503050406030204" pitchFamily="18" charset="0"/>
                                            </a:rPr>
                                            <m:t>2</m:t>
                                          </m:r>
                                        </m:sup>
                                      </m:sSubSup>
                                    </m:sub>
                                    <m:sup>
                                      <m:sSub>
                                        <m:sSubPr>
                                          <m:ctrlPr>
                                            <a:rPr lang="en-US" sz="1800" i="1">
                                              <a:latin typeface="Cambria Math" panose="02040503050406030204" pitchFamily="18" charset="0"/>
                                            </a:rPr>
                                          </m:ctrlPr>
                                        </m:sSubPr>
                                        <m:e>
                                          <m:r>
                                            <a:rPr lang="en-US" sz="1800" i="1">
                                              <a:latin typeface="Cambria Math" panose="02040503050406030204" pitchFamily="18" charset="0"/>
                                            </a:rPr>
                                            <m:t>𝜏</m:t>
                                          </m:r>
                                        </m:e>
                                        <m:sub>
                                          <m:r>
                                            <a:rPr lang="en-US" sz="1800" i="1">
                                              <a:latin typeface="Cambria Math" panose="02040503050406030204" pitchFamily="18" charset="0"/>
                                            </a:rPr>
                                            <m:t>1</m:t>
                                          </m:r>
                                        </m:sub>
                                      </m:sSub>
                                    </m:sup>
                                  </m:sSubSup>
                                </m:e>
                              </m:nary>
                              <m:r>
                                <a:rPr lang="en-US" sz="1800" i="1">
                                  <a:latin typeface="Cambria Math" panose="02040503050406030204" pitchFamily="18" charset="0"/>
                                </a:rPr>
                                <m:t>−</m:t>
                              </m:r>
                              <m:sSubSup>
                                <m:sSubSupPr>
                                  <m:ctrlPr>
                                    <a:rPr lang="en-US" sz="1800" i="1">
                                      <a:latin typeface="Cambria Math" panose="02040503050406030204" pitchFamily="18" charset="0"/>
                                    </a:rPr>
                                  </m:ctrlPr>
                                </m:sSubSupPr>
                                <m:e>
                                  <m:d>
                                    <m:dPr>
                                      <m:begChr m:val="〈"/>
                                      <m:endChr m:val="〉"/>
                                      <m:ctrlPr>
                                        <a:rPr lang="en-US" sz="1800" i="1">
                                          <a:latin typeface="Cambria Math" panose="02040503050406030204" pitchFamily="18" charset="0"/>
                                        </a:rPr>
                                      </m:ctrlPr>
                                    </m:dPr>
                                    <m:e>
                                      <m:r>
                                        <a:rPr lang="en-US" sz="1800" i="1">
                                          <a:latin typeface="Cambria Math" panose="02040503050406030204" pitchFamily="18" charset="0"/>
                                        </a:rPr>
                                        <m:t>𝑓</m:t>
                                      </m:r>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𝒯</m:t>
                                              </m:r>
                                            </m:e>
                                            <m:sub>
                                              <m:r>
                                                <a:rPr lang="en-US" sz="1800" i="1">
                                                  <a:latin typeface="Cambria Math"/>
                                                </a:rPr>
                                                <m:t>𝑣</m:t>
                                              </m:r>
                                            </m:sub>
                                          </m:sSub>
                                          <m:d>
                                            <m:dPr>
                                              <m:ctrlPr>
                                                <a:rPr lang="en-US" sz="1800" i="1">
                                                  <a:latin typeface="Cambria Math" panose="02040503050406030204" pitchFamily="18" charset="0"/>
                                                </a:rPr>
                                              </m:ctrlPr>
                                            </m:dPr>
                                            <m:e>
                                              <m:r>
                                                <a:rPr lang="en-US" sz="1800" i="1">
                                                  <a:latin typeface="Cambria Math" panose="02040503050406030204" pitchFamily="18" charset="0"/>
                                                </a:rPr>
                                                <m:t>𝜎</m:t>
                                              </m:r>
                                            </m:e>
                                          </m:d>
                                        </m:e>
                                      </m:d>
                                    </m:e>
                                  </m:d>
                                </m:e>
                                <m:sub>
                                  <m:sSubSup>
                                    <m:sSubSupPr>
                                      <m:ctrlPr>
                                        <a:rPr lang="en-US" sz="1800" b="0" i="1" smtClean="0">
                                          <a:latin typeface="Cambria Math" panose="02040503050406030204" pitchFamily="18" charset="0"/>
                                        </a:rPr>
                                      </m:ctrlPr>
                                    </m:sSubSupPr>
                                    <m:e>
                                      <m:r>
                                        <m:rPr>
                                          <m:sty m:val="p"/>
                                        </m:rPr>
                                        <a:rPr lang="en-US" sz="1800">
                                          <a:latin typeface="Cambria Math" panose="02040503050406030204" pitchFamily="18" charset="0"/>
                                        </a:rPr>
                                        <m:t>Λ</m:t>
                                      </m:r>
                                    </m:e>
                                    <m:sub>
                                      <m:r>
                                        <a:rPr lang="en-US" sz="1800" i="1">
                                          <a:latin typeface="Cambria Math" panose="02040503050406030204" pitchFamily="18" charset="0"/>
                                        </a:rPr>
                                        <m:t>𝐿</m:t>
                                      </m:r>
                                    </m:sub>
                                    <m:sup>
                                      <m:r>
                                        <a:rPr lang="en-US" sz="1800" b="0" i="1" smtClean="0">
                                          <a:latin typeface="Cambria Math" panose="02040503050406030204" pitchFamily="18" charset="0"/>
                                        </a:rPr>
                                        <m:t>2</m:t>
                                      </m:r>
                                    </m:sup>
                                  </m:sSubSup>
                                </m:sub>
                                <m:sup>
                                  <m:sSub>
                                    <m:sSubPr>
                                      <m:ctrlPr>
                                        <a:rPr lang="en-US" sz="1800" i="1">
                                          <a:latin typeface="Cambria Math" panose="02040503050406030204" pitchFamily="18" charset="0"/>
                                        </a:rPr>
                                      </m:ctrlPr>
                                    </m:sSubPr>
                                    <m:e>
                                      <m:r>
                                        <a:rPr lang="en-US" sz="1800" i="1">
                                          <a:latin typeface="Cambria Math" panose="02040503050406030204" pitchFamily="18" charset="0"/>
                                        </a:rPr>
                                        <m:t>𝜏</m:t>
                                      </m:r>
                                    </m:e>
                                    <m:sub>
                                      <m:r>
                                        <a:rPr lang="en-US" sz="1800" i="1">
                                          <a:latin typeface="Cambria Math" panose="02040503050406030204" pitchFamily="18" charset="0"/>
                                        </a:rPr>
                                        <m:t>2</m:t>
                                      </m:r>
                                    </m:sub>
                                  </m:sSub>
                                </m:sup>
                              </m:sSubSup>
                            </m:e>
                          </m:d>
                        </m:e>
                      </m:d>
                      <m:r>
                        <a:rPr lang="en-US" sz="1800" i="1">
                          <a:latin typeface="Cambria Math" panose="02040503050406030204" pitchFamily="18" charset="0"/>
                        </a:rPr>
                        <m:t>≤</m:t>
                      </m:r>
                      <m:f>
                        <m:fPr>
                          <m:ctrlPr>
                            <a:rPr lang="en-US" sz="1800" i="1">
                              <a:latin typeface="Cambria Math" panose="02040503050406030204" pitchFamily="18" charset="0"/>
                            </a:rPr>
                          </m:ctrlPr>
                        </m:fPr>
                        <m:num>
                          <m:r>
                            <a:rPr lang="en-US" sz="1800" i="1">
                              <a:latin typeface="Cambria Math" panose="02040503050406030204" pitchFamily="18" charset="0"/>
                            </a:rPr>
                            <m:t>𝐶</m:t>
                          </m:r>
                        </m:num>
                        <m:den>
                          <m:sSup>
                            <m:sSupPr>
                              <m:ctrlPr>
                                <a:rPr lang="en-US" sz="1800" b="0" i="1" smtClean="0">
                                  <a:latin typeface="Cambria Math" panose="02040503050406030204" pitchFamily="18" charset="0"/>
                                </a:rPr>
                              </m:ctrlPr>
                            </m:sSupPr>
                            <m:e>
                              <m:d>
                                <m:dPr>
                                  <m:ctrlPr>
                                    <a:rPr lang="en-US" sz="1800" b="0" i="1" smtClean="0">
                                      <a:latin typeface="Cambria Math" panose="02040503050406030204" pitchFamily="18" charset="0"/>
                                    </a:rPr>
                                  </m:ctrlPr>
                                </m:dPr>
                                <m:e>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log</m:t>
                                      </m:r>
                                    </m:fName>
                                    <m:e>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log</m:t>
                                          </m:r>
                                        </m:fName>
                                        <m:e>
                                          <m:r>
                                            <a:rPr lang="en-US" sz="1800" b="0" i="1" smtClean="0">
                                              <a:latin typeface="Cambria Math" panose="02040503050406030204" pitchFamily="18" charset="0"/>
                                            </a:rPr>
                                            <m:t>𝐿</m:t>
                                          </m:r>
                                        </m:e>
                                      </m:func>
                                    </m:e>
                                  </m:func>
                                </m:e>
                              </m:d>
                            </m:e>
                            <m:sup>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1</m:t>
                                  </m:r>
                                </m:num>
                                <m:den>
                                  <m:r>
                                    <a:rPr lang="en-US" sz="1800" b="0" i="1" smtClean="0">
                                      <a:latin typeface="Cambria Math" panose="02040503050406030204" pitchFamily="18" charset="0"/>
                                    </a:rPr>
                                    <m:t>4</m:t>
                                  </m:r>
                                </m:den>
                              </m:f>
                            </m:sup>
                          </m:sSup>
                        </m:den>
                      </m:f>
                    </m:oMath>
                  </m:oMathPara>
                </a14:m>
                <a:endParaRPr lang="en-US" sz="1800" dirty="0"/>
              </a:p>
              <a:p>
                <a:r>
                  <a:rPr lang="en-US" sz="1800" dirty="0"/>
                  <a:t>To simplify, assume </a:t>
                </a:r>
                <a14:m>
                  <m:oMath xmlns:m="http://schemas.openxmlformats.org/officeDocument/2006/math">
                    <m:r>
                      <a:rPr lang="en-US" sz="1800" b="0" i="1" smtClean="0">
                        <a:latin typeface="Cambria Math" panose="02040503050406030204" pitchFamily="18" charset="0"/>
                      </a:rPr>
                      <m:t>𝑓</m:t>
                    </m:r>
                    <m:d>
                      <m:dPr>
                        <m:ctrlPr>
                          <a:rPr lang="en-US" sz="1800" b="0" i="1" smtClean="0">
                            <a:latin typeface="Cambria Math" panose="02040503050406030204" pitchFamily="18" charset="0"/>
                          </a:rPr>
                        </m:ctrlPr>
                      </m:dPr>
                      <m:e>
                        <m:r>
                          <a:rPr lang="en-US" sz="1800" b="0" i="1" smtClean="0">
                            <a:latin typeface="Cambria Math" panose="02040503050406030204" pitchFamily="18" charset="0"/>
                          </a:rPr>
                          <m:t>𝜎</m:t>
                        </m:r>
                      </m:e>
                    </m:d>
                    <m:r>
                      <a:rPr lang="en-US" sz="1800" b="0" i="1" smtClean="0">
                        <a:latin typeface="Cambria Math" panose="02040503050406030204" pitchFamily="18" charset="0"/>
                      </a:rPr>
                      <m:t>=</m:t>
                    </m:r>
                    <m:r>
                      <a:rPr lang="en-US" sz="1800" b="0" i="1" smtClean="0">
                        <a:latin typeface="Cambria Math" panose="02040503050406030204" pitchFamily="18" charset="0"/>
                      </a:rPr>
                      <m:t>𝑓</m:t>
                    </m:r>
                    <m:d>
                      <m:dPr>
                        <m:ctrlPr>
                          <a:rPr lang="en-US" sz="1800" b="0" i="1" smtClean="0">
                            <a:latin typeface="Cambria Math" panose="02040503050406030204" pitchFamily="18" charset="0"/>
                          </a:rPr>
                        </m:ctrlPr>
                      </m:dPr>
                      <m:e>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𝜎</m:t>
                            </m:r>
                          </m:e>
                          <m:sub>
                            <m:r>
                              <a:rPr lang="en-US" sz="1800" b="1" i="1" smtClean="0">
                                <a:latin typeface="Cambria Math" panose="02040503050406030204" pitchFamily="18" charset="0"/>
                              </a:rPr>
                              <m:t>𝟎</m:t>
                            </m:r>
                          </m:sub>
                        </m:sSub>
                      </m:e>
                    </m:d>
                    <m:r>
                      <a:rPr lang="en-US" sz="1800" b="0" i="1" smtClean="0">
                        <a:latin typeface="Cambria Math" panose="02040503050406030204" pitchFamily="18" charset="0"/>
                      </a:rPr>
                      <m:t>∈</m:t>
                    </m:r>
                    <m:r>
                      <a:rPr lang="en-US" sz="1800" b="0" i="1" smtClean="0">
                        <a:latin typeface="Cambria Math" panose="02040503050406030204" pitchFamily="18" charset="0"/>
                      </a:rPr>
                      <m:t>ℝ</m:t>
                    </m:r>
                  </m:oMath>
                </a14:m>
                <a:r>
                  <a:rPr lang="en-US" sz="1800" dirty="0"/>
                  <a:t> and fix </a:t>
                </a:r>
                <a14:m>
                  <m:oMath xmlns:m="http://schemas.openxmlformats.org/officeDocument/2006/math">
                    <m:r>
                      <a:rPr lang="en-US" sz="1800" b="0" i="1" smtClean="0">
                        <a:latin typeface="Cambria Math" panose="02040503050406030204" pitchFamily="18" charset="0"/>
                      </a:rPr>
                      <m:t>𝑇</m:t>
                    </m:r>
                    <m:r>
                      <a:rPr lang="en-US" sz="1800" b="0" i="1" smtClean="0">
                        <a:latin typeface="Cambria Math" panose="02040503050406030204" pitchFamily="18" charset="0"/>
                      </a:rPr>
                      <m:t>&gt;0</m:t>
                    </m:r>
                  </m:oMath>
                </a14:m>
                <a:r>
                  <a:rPr lang="en-US" sz="1800" dirty="0"/>
                  <a:t>. Write </a:t>
                </a:r>
                <a14:m>
                  <m:oMath xmlns:m="http://schemas.openxmlformats.org/officeDocument/2006/math">
                    <m:sSubSup>
                      <m:sSubSupPr>
                        <m:ctrlPr>
                          <a:rPr lang="en-US" sz="1800" i="1">
                            <a:latin typeface="Cambria Math" panose="02040503050406030204" pitchFamily="18" charset="0"/>
                          </a:rPr>
                        </m:ctrlPr>
                      </m:sSubSupPr>
                      <m:e>
                        <m:r>
                          <a:rPr lang="en-US" sz="1800" i="1">
                            <a:latin typeface="Cambria Math"/>
                          </a:rPr>
                          <m:t>𝑍</m:t>
                        </m:r>
                      </m:e>
                      <m:sub>
                        <m:r>
                          <a:rPr lang="en-US" sz="1800" i="1">
                            <a:latin typeface="Cambria Math" panose="02040503050406030204" pitchFamily="18" charset="0"/>
                          </a:rPr>
                          <m:t>𝑇</m:t>
                        </m:r>
                        <m:r>
                          <a:rPr lang="en-US" sz="1800" i="1">
                            <a:latin typeface="Cambria Math"/>
                          </a:rPr>
                          <m:t>,</m:t>
                        </m:r>
                        <m:r>
                          <m:rPr>
                            <m:sty m:val="p"/>
                          </m:rPr>
                          <a:rPr lang="en-US" sz="1800">
                            <a:latin typeface="Cambria Math"/>
                          </a:rPr>
                          <m:t>Λ</m:t>
                        </m:r>
                        <m:r>
                          <a:rPr lang="en-US" sz="1800" i="1">
                            <a:latin typeface="Cambria Math"/>
                          </a:rPr>
                          <m:t>,</m:t>
                        </m:r>
                        <m:r>
                          <a:rPr lang="en-US" sz="1800" i="1">
                            <a:latin typeface="Cambria Math"/>
                          </a:rPr>
                          <m:t>𝜏</m:t>
                        </m:r>
                      </m:sub>
                      <m:sup>
                        <m:r>
                          <a:rPr lang="en-US" sz="1800" i="1">
                            <a:latin typeface="Cambria Math" panose="02040503050406030204" pitchFamily="18" charset="0"/>
                          </a:rPr>
                          <m:t>𝜂</m:t>
                        </m:r>
                      </m:sup>
                    </m:sSubSup>
                  </m:oMath>
                </a14:m>
                <a:r>
                  <a:rPr lang="en-US" sz="1800" dirty="0"/>
                  <a:t> for the </a:t>
                </a:r>
                <a:r>
                  <a:rPr lang="en-US" sz="1800" dirty="0">
                    <a:solidFill>
                      <a:srgbClr val="00B050"/>
                    </a:solidFill>
                  </a:rPr>
                  <a:t>partition function </a:t>
                </a:r>
                <a:r>
                  <a:rPr lang="en-US" sz="1800" dirty="0"/>
                  <a:t>at temperature </a:t>
                </a:r>
                <a14:m>
                  <m:oMath xmlns:m="http://schemas.openxmlformats.org/officeDocument/2006/math">
                    <m:r>
                      <a:rPr lang="en-US" sz="1800" i="1">
                        <a:latin typeface="Cambria Math" panose="02040503050406030204" pitchFamily="18" charset="0"/>
                      </a:rPr>
                      <m:t>𝑇</m:t>
                    </m:r>
                  </m:oMath>
                </a14:m>
                <a:r>
                  <a:rPr lang="en-US" sz="1800" dirty="0"/>
                  <a:t>, in a finite </a:t>
                </a:r>
                <a14:m>
                  <m:oMath xmlns:m="http://schemas.openxmlformats.org/officeDocument/2006/math">
                    <m:r>
                      <m:rPr>
                        <m:sty m:val="p"/>
                      </m:rPr>
                      <a:rPr lang="en-US" sz="1800">
                        <a:latin typeface="Cambria Math" panose="02040503050406030204" pitchFamily="18" charset="0"/>
                      </a:rPr>
                      <m:t>Λ</m:t>
                    </m:r>
                    <m:r>
                      <a:rPr lang="en-US" sz="1800" i="1">
                        <a:latin typeface="Cambria Math" panose="02040503050406030204" pitchFamily="18" charset="0"/>
                      </a:rPr>
                      <m:t>⊂</m:t>
                    </m:r>
                    <m:sSup>
                      <m:sSupPr>
                        <m:ctrlPr>
                          <a:rPr lang="en-US" sz="1800" i="1">
                            <a:latin typeface="Cambria Math" panose="02040503050406030204" pitchFamily="18" charset="0"/>
                          </a:rPr>
                        </m:ctrlPr>
                      </m:sSupPr>
                      <m:e>
                        <m:r>
                          <a:rPr lang="en-US" sz="1800" i="1">
                            <a:latin typeface="Cambria Math" panose="02040503050406030204" pitchFamily="18" charset="0"/>
                          </a:rPr>
                          <m:t>ℤ</m:t>
                        </m:r>
                      </m:e>
                      <m:sup>
                        <m:r>
                          <a:rPr lang="en-US" sz="1800" b="0" i="1" smtClean="0">
                            <a:latin typeface="Cambria Math" panose="02040503050406030204" pitchFamily="18" charset="0"/>
                          </a:rPr>
                          <m:t>2</m:t>
                        </m:r>
                      </m:sup>
                    </m:sSup>
                  </m:oMath>
                </a14:m>
                <a:r>
                  <a:rPr lang="en-US" sz="1800" dirty="0"/>
                  <a:t> and with boundary conditions </a:t>
                </a:r>
                <a14:m>
                  <m:oMath xmlns:m="http://schemas.openxmlformats.org/officeDocument/2006/math">
                    <m:r>
                      <a:rPr lang="en-US" sz="1800" i="1">
                        <a:latin typeface="Cambria Math" panose="02040503050406030204" pitchFamily="18" charset="0"/>
                      </a:rPr>
                      <m:t>𝜏</m:t>
                    </m:r>
                  </m:oMath>
                </a14:m>
                <a:r>
                  <a:rPr lang="en-US" sz="1800" dirty="0"/>
                  <a:t>. Thus</a:t>
                </a:r>
              </a:p>
              <a:p>
                <a:pPr marL="0" indent="0">
                  <a:buNone/>
                </a:pPr>
                <a14:m>
                  <m:oMathPara xmlns:m="http://schemas.openxmlformats.org/officeDocument/2006/math">
                    <m:oMathParaPr>
                      <m:jc m:val="centerGroup"/>
                    </m:oMathParaPr>
                    <m:oMath xmlns:m="http://schemas.openxmlformats.org/officeDocument/2006/math">
                      <m:sSubSup>
                        <m:sSubSupPr>
                          <m:ctrlPr>
                            <a:rPr lang="en-US" sz="1800" i="1">
                              <a:latin typeface="Cambria Math" panose="02040503050406030204" pitchFamily="18" charset="0"/>
                            </a:rPr>
                          </m:ctrlPr>
                        </m:sSubSupPr>
                        <m:e>
                          <m:r>
                            <a:rPr lang="en-US" sz="1800" i="1">
                              <a:latin typeface="Cambria Math" panose="02040503050406030204" pitchFamily="18" charset="0"/>
                            </a:rPr>
                            <m:t>𝑍</m:t>
                          </m:r>
                        </m:e>
                        <m:sub>
                          <m:r>
                            <a:rPr lang="en-US" sz="1800" i="1">
                              <a:latin typeface="Cambria Math" panose="02040503050406030204" pitchFamily="18" charset="0"/>
                            </a:rPr>
                            <m:t>𝑇</m:t>
                          </m:r>
                          <m:r>
                            <a:rPr lang="en-US" sz="1800" i="1">
                              <a:latin typeface="Cambria Math" panose="02040503050406030204" pitchFamily="18" charset="0"/>
                            </a:rPr>
                            <m:t>,</m:t>
                          </m:r>
                          <m:r>
                            <m:rPr>
                              <m:sty m:val="p"/>
                            </m:rPr>
                            <a:rPr lang="en-US" sz="1800">
                              <a:latin typeface="Cambria Math" panose="02040503050406030204" pitchFamily="18" charset="0"/>
                            </a:rPr>
                            <m:t>Λ</m:t>
                          </m:r>
                          <m:r>
                            <a:rPr lang="en-US" sz="1800" i="1">
                              <a:latin typeface="Cambria Math" panose="02040503050406030204" pitchFamily="18" charset="0"/>
                            </a:rPr>
                            <m:t>,</m:t>
                          </m:r>
                          <m:r>
                            <a:rPr lang="en-US" sz="1800" i="1">
                              <a:latin typeface="Cambria Math" panose="02040503050406030204" pitchFamily="18" charset="0"/>
                            </a:rPr>
                            <m:t>𝜏</m:t>
                          </m:r>
                        </m:sub>
                        <m:sup>
                          <m:r>
                            <a:rPr lang="en-US" sz="1800" i="1">
                              <a:latin typeface="Cambria Math" panose="02040503050406030204" pitchFamily="18" charset="0"/>
                            </a:rPr>
                            <m:t>𝜂</m:t>
                          </m:r>
                        </m:sup>
                      </m:sSubSup>
                      <m:r>
                        <a:rPr lang="en-US" sz="1800" i="1">
                          <a:latin typeface="Cambria Math" panose="02040503050406030204" pitchFamily="18" charset="0"/>
                        </a:rPr>
                        <m:t>≔</m:t>
                      </m:r>
                      <m:nary>
                        <m:naryPr>
                          <m:limLoc m:val="undOvr"/>
                          <m:subHide m:val="on"/>
                          <m:supHide m:val="on"/>
                          <m:ctrlPr>
                            <a:rPr lang="x-none" sz="1800" i="1">
                              <a:latin typeface="Cambria Math" panose="02040503050406030204" pitchFamily="18" charset="0"/>
                            </a:rPr>
                          </m:ctrlPr>
                        </m:naryPr>
                        <m:sub/>
                        <m:sup/>
                        <m:e>
                          <m:sSup>
                            <m:sSupPr>
                              <m:ctrlPr>
                                <a:rPr lang="en-US" sz="1800" i="1">
                                  <a:latin typeface="Cambria Math" panose="02040503050406030204" pitchFamily="18" charset="0"/>
                                </a:rPr>
                              </m:ctrlPr>
                            </m:sSupPr>
                            <m:e>
                              <m:r>
                                <a:rPr lang="en-US" sz="1800" i="1">
                                  <a:latin typeface="Cambria Math" panose="02040503050406030204" pitchFamily="18" charset="0"/>
                                </a:rPr>
                                <m:t>𝑒</m:t>
                              </m:r>
                            </m:e>
                            <m:sup>
                              <m:r>
                                <a:rPr lang="en-US" sz="1800" i="1">
                                  <a:latin typeface="Cambria Math"/>
                                </a:rPr>
                                <m:t>−</m:t>
                              </m:r>
                              <m:f>
                                <m:fPr>
                                  <m:ctrlPr>
                                    <a:rPr lang="en-US" sz="1800" i="1">
                                      <a:latin typeface="Cambria Math" panose="02040503050406030204" pitchFamily="18" charset="0"/>
                                    </a:rPr>
                                  </m:ctrlPr>
                                </m:fPr>
                                <m:num>
                                  <m:r>
                                    <a:rPr lang="en-US" sz="1800" i="1">
                                      <a:latin typeface="Cambria Math" panose="02040503050406030204" pitchFamily="18" charset="0"/>
                                    </a:rPr>
                                    <m:t>1</m:t>
                                  </m:r>
                                </m:num>
                                <m:den>
                                  <m:r>
                                    <a:rPr lang="en-US" sz="1800" i="1">
                                      <a:latin typeface="Cambria Math" panose="02040503050406030204" pitchFamily="18" charset="0"/>
                                    </a:rPr>
                                    <m:t>𝑇</m:t>
                                  </m:r>
                                </m:den>
                              </m:f>
                              <m:sSubSup>
                                <m:sSubSupPr>
                                  <m:ctrlPr>
                                    <a:rPr lang="en-US" sz="1800" i="1">
                                      <a:latin typeface="Cambria Math" panose="02040503050406030204" pitchFamily="18" charset="0"/>
                                    </a:rPr>
                                  </m:ctrlPr>
                                </m:sSubSupPr>
                                <m:e>
                                  <m:r>
                                    <a:rPr lang="en-US" sz="1800" i="1">
                                      <a:latin typeface="Cambria Math"/>
                                    </a:rPr>
                                    <m:t>𝐻</m:t>
                                  </m:r>
                                </m:e>
                                <m:sub>
                                  <m:r>
                                    <m:rPr>
                                      <m:sty m:val="p"/>
                                    </m:rPr>
                                    <a:rPr lang="en-US" sz="1800">
                                      <a:latin typeface="Cambria Math"/>
                                    </a:rPr>
                                    <m:t>Λ</m:t>
                                  </m:r>
                                </m:sub>
                                <m:sup>
                                  <m:r>
                                    <a:rPr lang="en-US" sz="1800" i="1">
                                      <a:latin typeface="Cambria Math" panose="02040503050406030204" pitchFamily="18" charset="0"/>
                                    </a:rPr>
                                    <m:t>𝜂</m:t>
                                  </m:r>
                                </m:sup>
                              </m:sSubSup>
                              <m:d>
                                <m:dPr>
                                  <m:ctrlPr>
                                    <a:rPr lang="en-US" sz="1800" i="1">
                                      <a:latin typeface="Cambria Math" panose="02040503050406030204" pitchFamily="18" charset="0"/>
                                    </a:rPr>
                                  </m:ctrlPr>
                                </m:dPr>
                                <m:e>
                                  <m:r>
                                    <a:rPr lang="en-US" sz="1800" i="1">
                                      <a:latin typeface="Cambria Math"/>
                                    </a:rPr>
                                    <m:t>𝜎</m:t>
                                  </m:r>
                                </m:e>
                              </m:d>
                            </m:sup>
                          </m:sSup>
                          <m:nary>
                            <m:naryPr>
                              <m:chr m:val="∏"/>
                              <m:supHide m:val="on"/>
                              <m:ctrlPr>
                                <a:rPr lang="en-US" sz="1800" i="1">
                                  <a:latin typeface="Cambria Math" panose="02040503050406030204" pitchFamily="18" charset="0"/>
                                </a:rPr>
                              </m:ctrlPr>
                            </m:naryPr>
                            <m:sub>
                              <m:r>
                                <a:rPr lang="en-US" sz="1800" i="1">
                                  <a:latin typeface="Cambria Math" panose="02040503050406030204" pitchFamily="18" charset="0"/>
                                </a:rPr>
                                <m:t>𝑣</m:t>
                              </m:r>
                              <m:r>
                                <a:rPr lang="en-US" sz="1800" i="1">
                                  <a:latin typeface="Cambria Math" panose="02040503050406030204" pitchFamily="18" charset="0"/>
                                </a:rPr>
                                <m:t>∈</m:t>
                              </m:r>
                              <m:r>
                                <m:rPr>
                                  <m:sty m:val="p"/>
                                </m:rPr>
                                <a:rPr lang="en-US" sz="1800">
                                  <a:latin typeface="Cambria Math" panose="02040503050406030204" pitchFamily="18" charset="0"/>
                                </a:rPr>
                                <m:t>Λ</m:t>
                              </m:r>
                            </m:sub>
                            <m:sup/>
                            <m:e>
                              <m:r>
                                <a:rPr lang="en-US" sz="1800" i="1">
                                  <a:latin typeface="Cambria Math" panose="02040503050406030204" pitchFamily="18" charset="0"/>
                                </a:rPr>
                                <m:t>𝑑</m:t>
                              </m:r>
                              <m:r>
                                <a:rPr lang="en-US" sz="1800" i="1">
                                  <a:latin typeface="Cambria Math" panose="02040503050406030204" pitchFamily="18" charset="0"/>
                                </a:rPr>
                                <m:t>𝜅</m:t>
                              </m:r>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𝜎</m:t>
                                      </m:r>
                                    </m:e>
                                    <m:sub>
                                      <m:r>
                                        <a:rPr lang="en-US" sz="1800" i="1">
                                          <a:latin typeface="Cambria Math" panose="02040503050406030204" pitchFamily="18" charset="0"/>
                                        </a:rPr>
                                        <m:t>𝑣</m:t>
                                      </m:r>
                                    </m:sub>
                                  </m:sSub>
                                </m:e>
                              </m:d>
                            </m:e>
                          </m:nary>
                          <m:nary>
                            <m:naryPr>
                              <m:chr m:val="∏"/>
                              <m:supHide m:val="on"/>
                              <m:ctrlPr>
                                <a:rPr lang="en-US" sz="1800" i="1">
                                  <a:latin typeface="Cambria Math" panose="02040503050406030204" pitchFamily="18" charset="0"/>
                                </a:rPr>
                              </m:ctrlPr>
                            </m:naryPr>
                            <m:sub>
                              <m:r>
                                <a:rPr lang="en-US" sz="1800" i="1">
                                  <a:latin typeface="Cambria Math" panose="02040503050406030204" pitchFamily="18" charset="0"/>
                                </a:rPr>
                                <m:t>𝑣</m:t>
                              </m:r>
                              <m:r>
                                <a:rPr lang="en-US" sz="1800" i="1">
                                  <a:latin typeface="Cambria Math" panose="02040503050406030204" pitchFamily="18" charset="0"/>
                                </a:rPr>
                                <m:t>∈</m:t>
                              </m:r>
                              <m:sSup>
                                <m:sSupPr>
                                  <m:ctrlPr>
                                    <a:rPr lang="en-US" sz="1800" i="1">
                                      <a:latin typeface="Cambria Math" panose="02040503050406030204" pitchFamily="18" charset="0"/>
                                    </a:rPr>
                                  </m:ctrlPr>
                                </m:sSupPr>
                                <m:e>
                                  <m:r>
                                    <m:rPr>
                                      <m:sty m:val="p"/>
                                    </m:rPr>
                                    <a:rPr lang="en-US" sz="1800">
                                      <a:latin typeface="Cambria Math" panose="02040503050406030204" pitchFamily="18" charset="0"/>
                                    </a:rPr>
                                    <m:t>Λ</m:t>
                                  </m:r>
                                </m:e>
                                <m:sup>
                                  <m:r>
                                    <a:rPr lang="en-US" sz="1800" i="1">
                                      <a:latin typeface="Cambria Math" panose="02040503050406030204" pitchFamily="18" charset="0"/>
                                    </a:rPr>
                                    <m:t>𝑐</m:t>
                                  </m:r>
                                </m:sup>
                              </m:sSup>
                            </m:sub>
                            <m:sup/>
                            <m:e>
                              <m:sSub>
                                <m:sSubPr>
                                  <m:ctrlPr>
                                    <a:rPr lang="en-US" sz="1800" i="1">
                                      <a:latin typeface="Cambria Math" panose="02040503050406030204" pitchFamily="18" charset="0"/>
                                    </a:rPr>
                                  </m:ctrlPr>
                                </m:sSubPr>
                                <m:e>
                                  <m:r>
                                    <a:rPr lang="en-US" sz="1800" i="1">
                                      <a:latin typeface="Cambria Math" panose="02040503050406030204" pitchFamily="18" charset="0"/>
                                    </a:rPr>
                                    <m:t>𝛿</m:t>
                                  </m:r>
                                </m:e>
                                <m:sub>
                                  <m:sSub>
                                    <m:sSubPr>
                                      <m:ctrlPr>
                                        <a:rPr lang="en-US" sz="1800" i="1">
                                          <a:latin typeface="Cambria Math" panose="02040503050406030204" pitchFamily="18" charset="0"/>
                                        </a:rPr>
                                      </m:ctrlPr>
                                    </m:sSubPr>
                                    <m:e>
                                      <m:r>
                                        <a:rPr lang="en-US" sz="1800" i="1">
                                          <a:latin typeface="Cambria Math" panose="02040503050406030204" pitchFamily="18" charset="0"/>
                                        </a:rPr>
                                        <m:t>𝜏</m:t>
                                      </m:r>
                                    </m:e>
                                    <m:sub>
                                      <m:r>
                                        <a:rPr lang="en-US" sz="1800" i="1">
                                          <a:latin typeface="Cambria Math" panose="02040503050406030204" pitchFamily="18" charset="0"/>
                                        </a:rPr>
                                        <m:t>𝑣</m:t>
                                      </m:r>
                                    </m:sub>
                                  </m:sSub>
                                </m:sub>
                              </m:sSub>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𝜎</m:t>
                                      </m:r>
                                    </m:e>
                                    <m:sub>
                                      <m:r>
                                        <a:rPr lang="en-US" sz="1800" i="1">
                                          <a:latin typeface="Cambria Math" panose="02040503050406030204" pitchFamily="18" charset="0"/>
                                        </a:rPr>
                                        <m:t>𝑣</m:t>
                                      </m:r>
                                    </m:sub>
                                  </m:sSub>
                                </m:e>
                              </m:d>
                            </m:e>
                          </m:nary>
                        </m:e>
                      </m:nary>
                    </m:oMath>
                  </m:oMathPara>
                </a14:m>
                <a:endParaRPr lang="en-US" sz="1800" dirty="0"/>
              </a:p>
              <a:p>
                <a:pPr marL="361950" indent="0">
                  <a:buNone/>
                </a:pPr>
                <a:r>
                  <a:rPr lang="en-US" sz="1800" dirty="0"/>
                  <a:t>with </a:t>
                </a:r>
                <a14:m>
                  <m:oMath xmlns:m="http://schemas.openxmlformats.org/officeDocument/2006/math">
                    <m:sSubSup>
                      <m:sSubSupPr>
                        <m:ctrlPr>
                          <a:rPr lang="en-US" sz="1800" i="1">
                            <a:latin typeface="Cambria Math" panose="02040503050406030204" pitchFamily="18" charset="0"/>
                          </a:rPr>
                        </m:ctrlPr>
                      </m:sSubSupPr>
                      <m:e>
                        <m:r>
                          <a:rPr lang="en-US" sz="1800" i="1">
                            <a:latin typeface="Cambria Math"/>
                          </a:rPr>
                          <m:t>𝐻</m:t>
                        </m:r>
                      </m:e>
                      <m:sub>
                        <m:r>
                          <m:rPr>
                            <m:sty m:val="p"/>
                          </m:rPr>
                          <a:rPr lang="en-US" sz="1800">
                            <a:latin typeface="Cambria Math"/>
                          </a:rPr>
                          <m:t>Λ</m:t>
                        </m:r>
                      </m:sub>
                      <m:sup>
                        <m:r>
                          <a:rPr lang="en-US" sz="1800" i="1">
                            <a:latin typeface="Cambria Math" panose="02040503050406030204" pitchFamily="18" charset="0"/>
                          </a:rPr>
                          <m:t>𝜂</m:t>
                        </m:r>
                      </m:sup>
                    </m:sSubSup>
                    <m:d>
                      <m:dPr>
                        <m:ctrlPr>
                          <a:rPr lang="en-US" sz="1800" i="1">
                            <a:latin typeface="Cambria Math" panose="02040503050406030204" pitchFamily="18" charset="0"/>
                          </a:rPr>
                        </m:ctrlPr>
                      </m:dPr>
                      <m:e>
                        <m:r>
                          <a:rPr lang="en-US" sz="1800" i="1">
                            <a:latin typeface="Cambria Math"/>
                          </a:rPr>
                          <m:t>𝜎</m:t>
                        </m:r>
                      </m:e>
                    </m:d>
                  </m:oMath>
                </a14:m>
                <a:r>
                  <a:rPr lang="en-US" sz="1800" dirty="0"/>
                  <a:t> the terms in the Hamiltonian </a:t>
                </a:r>
                <a14:m>
                  <m:oMath xmlns:m="http://schemas.openxmlformats.org/officeDocument/2006/math">
                    <m:sSup>
                      <m:sSupPr>
                        <m:ctrlPr>
                          <a:rPr lang="en-US" sz="1800" i="1">
                            <a:latin typeface="Cambria Math" panose="02040503050406030204" pitchFamily="18" charset="0"/>
                          </a:rPr>
                        </m:ctrlPr>
                      </m:sSupPr>
                      <m:e>
                        <m:r>
                          <a:rPr lang="en-US" sz="1800" i="1">
                            <a:latin typeface="Cambria Math"/>
                          </a:rPr>
                          <m:t>𝐻</m:t>
                        </m:r>
                      </m:e>
                      <m:sup>
                        <m:r>
                          <a:rPr lang="en-US" sz="1800" i="1">
                            <a:latin typeface="Cambria Math"/>
                          </a:rPr>
                          <m:t>𝜂</m:t>
                        </m:r>
                      </m:sup>
                    </m:sSup>
                    <m:d>
                      <m:dPr>
                        <m:ctrlPr>
                          <a:rPr lang="en-US" sz="1800" i="1">
                            <a:latin typeface="Cambria Math" panose="02040503050406030204" pitchFamily="18" charset="0"/>
                          </a:rPr>
                        </m:ctrlPr>
                      </m:dPr>
                      <m:e>
                        <m:r>
                          <a:rPr lang="en-US" sz="1800" i="1">
                            <a:latin typeface="Cambria Math"/>
                          </a:rPr>
                          <m:t>𝜎</m:t>
                        </m:r>
                      </m:e>
                    </m:d>
                    <m:r>
                      <a:rPr lang="en-US" sz="1800" i="1">
                        <a:latin typeface="Cambria Math"/>
                      </a:rPr>
                      <m:t>=</m:t>
                    </m:r>
                    <m:r>
                      <a:rPr lang="en-US" sz="1800" i="1">
                        <a:latin typeface="Cambria Math"/>
                      </a:rPr>
                      <m:t>𝐻</m:t>
                    </m:r>
                    <m:d>
                      <m:dPr>
                        <m:ctrlPr>
                          <a:rPr lang="en-US" sz="1800" i="1">
                            <a:latin typeface="Cambria Math" panose="02040503050406030204" pitchFamily="18" charset="0"/>
                          </a:rPr>
                        </m:ctrlPr>
                      </m:dPr>
                      <m:e>
                        <m:r>
                          <a:rPr lang="en-US" sz="1800" i="1">
                            <a:latin typeface="Cambria Math"/>
                          </a:rPr>
                          <m:t>𝜎</m:t>
                        </m:r>
                      </m:e>
                    </m:d>
                    <m:r>
                      <a:rPr lang="en-US" sz="1800" i="1">
                        <a:latin typeface="Cambria Math"/>
                      </a:rPr>
                      <m:t>−</m:t>
                    </m:r>
                    <m:r>
                      <a:rPr lang="en-US" sz="1800" i="1">
                        <a:latin typeface="Cambria Math" panose="02040503050406030204" pitchFamily="18" charset="0"/>
                      </a:rPr>
                      <m:t>𝜆</m:t>
                    </m:r>
                    <m:nary>
                      <m:naryPr>
                        <m:chr m:val="∑"/>
                        <m:supHide m:val="on"/>
                        <m:ctrlPr>
                          <a:rPr lang="en-US" sz="1800" i="1">
                            <a:latin typeface="Cambria Math" panose="02040503050406030204" pitchFamily="18" charset="0"/>
                          </a:rPr>
                        </m:ctrlPr>
                      </m:naryPr>
                      <m:sub>
                        <m:r>
                          <a:rPr lang="en-US" sz="1800" i="1">
                            <a:latin typeface="Cambria Math"/>
                          </a:rPr>
                          <m:t>𝑣</m:t>
                        </m:r>
                      </m:sub>
                      <m:sup/>
                      <m:e>
                        <m:sSub>
                          <m:sSubPr>
                            <m:ctrlPr>
                              <a:rPr lang="en-US" sz="1800" i="1">
                                <a:latin typeface="Cambria Math" panose="02040503050406030204" pitchFamily="18" charset="0"/>
                              </a:rPr>
                            </m:ctrlPr>
                          </m:sSubPr>
                          <m:e>
                            <m:r>
                              <a:rPr lang="en-US" sz="1800" i="1">
                                <a:latin typeface="Cambria Math"/>
                              </a:rPr>
                              <m:t>𝜂</m:t>
                            </m:r>
                          </m:e>
                          <m:sub>
                            <m:r>
                              <a:rPr lang="en-US" sz="1800" i="1">
                                <a:latin typeface="Cambria Math"/>
                              </a:rPr>
                              <m:t>𝑣</m:t>
                            </m:r>
                          </m:sub>
                        </m:sSub>
                        <m:r>
                          <a:rPr lang="en-US" sz="1800" i="1">
                            <a:latin typeface="Cambria Math"/>
                          </a:rPr>
                          <m:t>𝑓</m:t>
                        </m:r>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𝒯</m:t>
                                </m:r>
                              </m:e>
                              <m:sub>
                                <m:r>
                                  <a:rPr lang="en-US" sz="1800" i="1">
                                    <a:latin typeface="Cambria Math"/>
                                  </a:rPr>
                                  <m:t>𝑣</m:t>
                                </m:r>
                              </m:sub>
                            </m:sSub>
                            <m:d>
                              <m:dPr>
                                <m:ctrlPr>
                                  <a:rPr lang="en-US" sz="1800" i="1">
                                    <a:latin typeface="Cambria Math" panose="02040503050406030204" pitchFamily="18" charset="0"/>
                                  </a:rPr>
                                </m:ctrlPr>
                              </m:dPr>
                              <m:e>
                                <m:r>
                                  <a:rPr lang="en-US" sz="1800" i="1">
                                    <a:latin typeface="Cambria Math"/>
                                  </a:rPr>
                                  <m:t>𝜎</m:t>
                                </m:r>
                              </m:e>
                            </m:d>
                          </m:e>
                        </m:d>
                      </m:e>
                    </m:nary>
                  </m:oMath>
                </a14:m>
                <a:r>
                  <a:rPr lang="en-US" sz="1800" dirty="0"/>
                  <a:t> depending on the spins in </a:t>
                </a:r>
                <a14:m>
                  <m:oMath xmlns:m="http://schemas.openxmlformats.org/officeDocument/2006/math">
                    <m:r>
                      <m:rPr>
                        <m:sty m:val="p"/>
                      </m:rPr>
                      <a:rPr lang="en-US" sz="1800">
                        <a:latin typeface="Cambria Math"/>
                      </a:rPr>
                      <m:t>Λ</m:t>
                    </m:r>
                  </m:oMath>
                </a14:m>
                <a:r>
                  <a:rPr lang="en-US" sz="1800" dirty="0"/>
                  <a:t>. Let </a:t>
                </a:r>
                <a14:m>
                  <m:oMath xmlns:m="http://schemas.openxmlformats.org/officeDocument/2006/math">
                    <m:sSubSup>
                      <m:sSubSupPr>
                        <m:ctrlPr>
                          <a:rPr lang="en-US" sz="1800" i="1">
                            <a:latin typeface="Cambria Math" panose="02040503050406030204" pitchFamily="18" charset="0"/>
                          </a:rPr>
                        </m:ctrlPr>
                      </m:sSubSupPr>
                      <m:e>
                        <m:r>
                          <a:rPr lang="en-US" sz="1800" i="1">
                            <a:latin typeface="Cambria Math" panose="02040503050406030204" pitchFamily="18" charset="0"/>
                          </a:rPr>
                          <m:t>𝐹</m:t>
                        </m:r>
                      </m:e>
                      <m:sub>
                        <m:r>
                          <m:rPr>
                            <m:sty m:val="p"/>
                          </m:rPr>
                          <a:rPr lang="en-US" sz="1800">
                            <a:latin typeface="Cambria Math" panose="02040503050406030204" pitchFamily="18" charset="0"/>
                          </a:rPr>
                          <m:t>Λ</m:t>
                        </m:r>
                      </m:sub>
                      <m:sup>
                        <m:r>
                          <a:rPr lang="en-US" sz="1800" i="1">
                            <a:latin typeface="Cambria Math" panose="02040503050406030204" pitchFamily="18" charset="0"/>
                          </a:rPr>
                          <m:t>𝜂</m:t>
                        </m:r>
                      </m:sup>
                    </m:sSubSup>
                    <m:d>
                      <m:dPr>
                        <m:ctrlPr>
                          <a:rPr lang="en-US" sz="1800" b="0" i="1" smtClean="0">
                            <a:latin typeface="Cambria Math" panose="02040503050406030204" pitchFamily="18" charset="0"/>
                          </a:rPr>
                        </m:ctrlPr>
                      </m:dPr>
                      <m:e>
                        <m:r>
                          <a:rPr lang="en-US" sz="1800" b="0" i="1" smtClean="0">
                            <a:latin typeface="Cambria Math" panose="02040503050406030204" pitchFamily="18" charset="0"/>
                          </a:rPr>
                          <m:t>𝜏</m:t>
                        </m:r>
                      </m:e>
                    </m:d>
                    <m:r>
                      <a:rPr lang="en-US" sz="1800" i="1">
                        <a:latin typeface="Cambria Math" panose="02040503050406030204" pitchFamily="18" charset="0"/>
                      </a:rPr>
                      <m:t>≔</m:t>
                    </m:r>
                    <m:f>
                      <m:fPr>
                        <m:ctrlPr>
                          <a:rPr lang="en-US" sz="1800" i="1">
                            <a:latin typeface="Cambria Math" panose="02040503050406030204" pitchFamily="18" charset="0"/>
                          </a:rPr>
                        </m:ctrlPr>
                      </m:fPr>
                      <m:num>
                        <m:r>
                          <a:rPr lang="en-US" sz="1800" b="0" i="1" smtClean="0">
                            <a:latin typeface="Cambria Math" panose="02040503050406030204" pitchFamily="18" charset="0"/>
                          </a:rPr>
                          <m:t>𝑇</m:t>
                        </m:r>
                      </m:num>
                      <m:den>
                        <m:d>
                          <m:dPr>
                            <m:begChr m:val="|"/>
                            <m:endChr m:val="|"/>
                            <m:ctrlPr>
                              <a:rPr lang="en-US" sz="1800" i="1">
                                <a:latin typeface="Cambria Math" panose="02040503050406030204" pitchFamily="18" charset="0"/>
                              </a:rPr>
                            </m:ctrlPr>
                          </m:dPr>
                          <m:e>
                            <m:r>
                              <m:rPr>
                                <m:sty m:val="p"/>
                              </m:rPr>
                              <a:rPr lang="en-US" sz="1800">
                                <a:latin typeface="Cambria Math" panose="02040503050406030204" pitchFamily="18" charset="0"/>
                              </a:rPr>
                              <m:t>Λ</m:t>
                            </m:r>
                          </m:e>
                        </m:d>
                      </m:den>
                    </m:f>
                    <m:func>
                      <m:funcPr>
                        <m:ctrlPr>
                          <a:rPr lang="en-US" sz="1800" i="1">
                            <a:latin typeface="Cambria Math" panose="02040503050406030204" pitchFamily="18" charset="0"/>
                          </a:rPr>
                        </m:ctrlPr>
                      </m:funcPr>
                      <m:fName>
                        <m:r>
                          <m:rPr>
                            <m:sty m:val="p"/>
                          </m:rPr>
                          <a:rPr lang="en-US" sz="1800">
                            <a:latin typeface="Cambria Math" panose="02040503050406030204" pitchFamily="18" charset="0"/>
                          </a:rPr>
                          <m:t>log</m:t>
                        </m:r>
                      </m:fName>
                      <m:e>
                        <m:sSubSup>
                          <m:sSubSupPr>
                            <m:ctrlPr>
                              <a:rPr lang="en-US" sz="1800" i="1">
                                <a:latin typeface="Cambria Math" panose="02040503050406030204" pitchFamily="18" charset="0"/>
                              </a:rPr>
                            </m:ctrlPr>
                          </m:sSubSupPr>
                          <m:e>
                            <m:r>
                              <a:rPr lang="en-US" sz="1800" i="1">
                                <a:latin typeface="Cambria Math" panose="02040503050406030204" pitchFamily="18" charset="0"/>
                              </a:rPr>
                              <m:t>𝑍</m:t>
                            </m:r>
                          </m:e>
                          <m:sub>
                            <m:r>
                              <a:rPr lang="en-US" sz="1800" i="1">
                                <a:latin typeface="Cambria Math" panose="02040503050406030204" pitchFamily="18" charset="0"/>
                              </a:rPr>
                              <m:t>𝑇</m:t>
                            </m:r>
                            <m:r>
                              <a:rPr lang="en-US" sz="1800" i="1">
                                <a:latin typeface="Cambria Math" panose="02040503050406030204" pitchFamily="18" charset="0"/>
                              </a:rPr>
                              <m:t>,</m:t>
                            </m:r>
                            <m:r>
                              <m:rPr>
                                <m:sty m:val="p"/>
                              </m:rPr>
                              <a:rPr lang="en-US" sz="1800">
                                <a:latin typeface="Cambria Math" panose="02040503050406030204" pitchFamily="18" charset="0"/>
                              </a:rPr>
                              <m:t>Λ</m:t>
                            </m:r>
                            <m:r>
                              <a:rPr lang="en-US" sz="1800" i="1">
                                <a:latin typeface="Cambria Math" panose="02040503050406030204" pitchFamily="18" charset="0"/>
                              </a:rPr>
                              <m:t>,</m:t>
                            </m:r>
                            <m:r>
                              <a:rPr lang="en-US" sz="1800" i="1">
                                <a:latin typeface="Cambria Math" panose="02040503050406030204" pitchFamily="18" charset="0"/>
                              </a:rPr>
                              <m:t>𝜏</m:t>
                            </m:r>
                          </m:sub>
                          <m:sup>
                            <m:r>
                              <a:rPr lang="en-US" sz="1800" i="1">
                                <a:latin typeface="Cambria Math" panose="02040503050406030204" pitchFamily="18" charset="0"/>
                              </a:rPr>
                              <m:t>𝜂</m:t>
                            </m:r>
                          </m:sup>
                        </m:sSubSup>
                      </m:e>
                    </m:func>
                  </m:oMath>
                </a14:m>
                <a:r>
                  <a:rPr lang="en-US" sz="1800" dirty="0"/>
                  <a:t> be minus the free energy.</a:t>
                </a:r>
              </a:p>
              <a:p>
                <a:r>
                  <a:rPr lang="en-US" sz="1800" dirty="0">
                    <a:solidFill>
                      <a:srgbClr val="FF0000"/>
                    </a:solidFill>
                  </a:rPr>
                  <a:t>Standard facts</a:t>
                </a:r>
                <a:r>
                  <a:rPr lang="en-US" sz="1800" dirty="0"/>
                  <a:t>: 1) </a:t>
                </a:r>
                <a14:m>
                  <m:oMath xmlns:m="http://schemas.openxmlformats.org/officeDocument/2006/math">
                    <m:sSubSup>
                      <m:sSubSupPr>
                        <m:ctrlPr>
                          <a:rPr lang="en-US" sz="1800" b="0" i="1" smtClean="0">
                            <a:latin typeface="Cambria Math" panose="02040503050406030204" pitchFamily="18" charset="0"/>
                          </a:rPr>
                        </m:ctrlPr>
                      </m:sSubSupPr>
                      <m:e>
                        <m:r>
                          <a:rPr lang="en-US" sz="1800" b="0" i="1" smtClean="0">
                            <a:latin typeface="Cambria Math" panose="02040503050406030204" pitchFamily="18" charset="0"/>
                          </a:rPr>
                          <m:t>𝐹</m:t>
                        </m:r>
                      </m:e>
                      <m:sub>
                        <m:r>
                          <m:rPr>
                            <m:sty m:val="p"/>
                          </m:rPr>
                          <a:rPr lang="en-US" sz="1800" b="0" i="0" smtClean="0">
                            <a:latin typeface="Cambria Math" panose="02040503050406030204" pitchFamily="18" charset="0"/>
                          </a:rPr>
                          <m:t>Λ</m:t>
                        </m:r>
                      </m:sub>
                      <m:sup>
                        <m:r>
                          <a:rPr lang="en-US" sz="1800" i="1">
                            <a:latin typeface="Cambria Math" panose="02040503050406030204" pitchFamily="18" charset="0"/>
                          </a:rPr>
                          <m:t>𝜂</m:t>
                        </m:r>
                      </m:sup>
                    </m:sSubSup>
                    <m:d>
                      <m:dPr>
                        <m:ctrlPr>
                          <a:rPr lang="en-US" sz="1800" i="1">
                            <a:latin typeface="Cambria Math" panose="02040503050406030204" pitchFamily="18" charset="0"/>
                          </a:rPr>
                        </m:ctrlPr>
                      </m:dPr>
                      <m:e>
                        <m:r>
                          <a:rPr lang="en-US" sz="1800" i="1">
                            <a:latin typeface="Cambria Math" panose="02040503050406030204" pitchFamily="18" charset="0"/>
                          </a:rPr>
                          <m:t>𝜏</m:t>
                        </m:r>
                      </m:e>
                    </m:d>
                  </m:oMath>
                </a14:m>
                <a:r>
                  <a:rPr lang="en-US" sz="1800" dirty="0"/>
                  <a:t> is a </a:t>
                </a:r>
                <a:r>
                  <a:rPr lang="en-US" sz="1800" dirty="0">
                    <a:solidFill>
                      <a:srgbClr val="0070C0"/>
                    </a:solidFill>
                  </a:rPr>
                  <a:t>convex</a:t>
                </a:r>
                <a:r>
                  <a:rPr lang="en-US" sz="1800" dirty="0"/>
                  <a:t> function of </a:t>
                </a:r>
                <a14:m>
                  <m:oMath xmlns:m="http://schemas.openxmlformats.org/officeDocument/2006/math">
                    <m:r>
                      <a:rPr lang="en-US" sz="1800" b="0" i="1" smtClean="0">
                        <a:latin typeface="Cambria Math" panose="02040503050406030204" pitchFamily="18" charset="0"/>
                      </a:rPr>
                      <m:t>𝜂</m:t>
                    </m:r>
                  </m:oMath>
                </a14:m>
                <a:r>
                  <a:rPr lang="en-US" sz="1800" dirty="0"/>
                  <a:t>.</a:t>
                </a:r>
              </a:p>
              <a:p>
                <a:r>
                  <a:rPr lang="en-US" sz="1800" dirty="0"/>
                  <a:t>2) For each </a:t>
                </a:r>
                <a14:m>
                  <m:oMath xmlns:m="http://schemas.openxmlformats.org/officeDocument/2006/math">
                    <m:r>
                      <m:rPr>
                        <m:sty m:val="p"/>
                      </m:rPr>
                      <a:rPr lang="en-US" sz="1800">
                        <a:latin typeface="Cambria Math" panose="02040503050406030204" pitchFamily="18" charset="0"/>
                      </a:rPr>
                      <m:t>Λ</m:t>
                    </m:r>
                  </m:oMath>
                </a14:m>
                <a:r>
                  <a:rPr lang="en-US" sz="1800" dirty="0"/>
                  <a:t>: </a:t>
                </a:r>
                <a14:m>
                  <m:oMath xmlns:m="http://schemas.openxmlformats.org/officeDocument/2006/math">
                    <m:func>
                      <m:funcPr>
                        <m:ctrlPr>
                          <a:rPr lang="en-US" sz="1800" i="1">
                            <a:latin typeface="Cambria Math" panose="02040503050406030204" pitchFamily="18" charset="0"/>
                          </a:rPr>
                        </m:ctrlPr>
                      </m:funcPr>
                      <m:fName>
                        <m:limLow>
                          <m:limLowPr>
                            <m:ctrlPr>
                              <a:rPr lang="en-US" sz="1800" i="1">
                                <a:latin typeface="Cambria Math" panose="02040503050406030204" pitchFamily="18" charset="0"/>
                              </a:rPr>
                            </m:ctrlPr>
                          </m:limLowPr>
                          <m:e>
                            <m:r>
                              <m:rPr>
                                <m:sty m:val="p"/>
                              </m:rPr>
                              <a:rPr lang="en-US" sz="1800">
                                <a:latin typeface="Cambria Math" panose="02040503050406030204" pitchFamily="18" charset="0"/>
                              </a:rPr>
                              <m:t>sup</m:t>
                            </m:r>
                          </m:e>
                          <m:lim>
                            <m:sSub>
                              <m:sSubPr>
                                <m:ctrlPr>
                                  <a:rPr lang="en-US" sz="1800" i="1">
                                    <a:latin typeface="Cambria Math" panose="02040503050406030204" pitchFamily="18" charset="0"/>
                                  </a:rPr>
                                </m:ctrlPr>
                              </m:sSubPr>
                              <m:e>
                                <m:r>
                                  <a:rPr lang="en-US" sz="1800" i="1">
                                    <a:latin typeface="Cambria Math" panose="02040503050406030204" pitchFamily="18" charset="0"/>
                                  </a:rPr>
                                  <m:t>𝜏</m:t>
                                </m:r>
                              </m:e>
                              <m:sub>
                                <m:r>
                                  <a:rPr lang="en-US" sz="1800" i="1">
                                    <a:latin typeface="Cambria Math" panose="02040503050406030204" pitchFamily="18" charset="0"/>
                                  </a:rPr>
                                  <m:t>1</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𝜏</m:t>
                                </m:r>
                              </m:e>
                              <m:sub>
                                <m:r>
                                  <a:rPr lang="en-US" sz="1800" i="1">
                                    <a:latin typeface="Cambria Math" panose="02040503050406030204" pitchFamily="18" charset="0"/>
                                  </a:rPr>
                                  <m:t>2</m:t>
                                </m:r>
                              </m:sub>
                            </m:sSub>
                          </m:lim>
                        </m:limLow>
                      </m:fName>
                      <m:e>
                        <m:d>
                          <m:dPr>
                            <m:begChr m:val="|"/>
                            <m:endChr m:val="|"/>
                            <m:ctrlPr>
                              <a:rPr lang="en-US" sz="1800" i="1">
                                <a:latin typeface="Cambria Math" panose="02040503050406030204" pitchFamily="18" charset="0"/>
                              </a:rPr>
                            </m:ctrlPr>
                          </m:dPr>
                          <m:e>
                            <m:sSubSup>
                              <m:sSubSupPr>
                                <m:ctrlPr>
                                  <a:rPr lang="en-US" sz="1800" i="1">
                                    <a:latin typeface="Cambria Math" panose="02040503050406030204" pitchFamily="18" charset="0"/>
                                  </a:rPr>
                                </m:ctrlPr>
                              </m:sSubSupPr>
                              <m:e>
                                <m:r>
                                  <a:rPr lang="en-US" sz="1800" b="0" i="1" smtClean="0">
                                    <a:latin typeface="Cambria Math" panose="02040503050406030204" pitchFamily="18" charset="0"/>
                                  </a:rPr>
                                  <m:t>𝐹</m:t>
                                </m:r>
                              </m:e>
                              <m:sub>
                                <m:r>
                                  <m:rPr>
                                    <m:sty m:val="p"/>
                                  </m:rPr>
                                  <a:rPr lang="en-US" sz="1800" b="0" i="0" smtClean="0">
                                    <a:latin typeface="Cambria Math" panose="02040503050406030204" pitchFamily="18" charset="0"/>
                                  </a:rPr>
                                  <m:t>Λ</m:t>
                                </m:r>
                              </m:sub>
                              <m:sup>
                                <m:r>
                                  <a:rPr lang="en-US" sz="1800" i="1">
                                    <a:latin typeface="Cambria Math" panose="02040503050406030204" pitchFamily="18" charset="0"/>
                                  </a:rPr>
                                  <m:t>𝜂</m:t>
                                </m:r>
                              </m:sup>
                            </m:sSubSup>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𝜏</m:t>
                                    </m:r>
                                  </m:e>
                                  <m:sub>
                                    <m:r>
                                      <a:rPr lang="en-US" sz="1800" i="1">
                                        <a:latin typeface="Cambria Math" panose="02040503050406030204" pitchFamily="18" charset="0"/>
                                      </a:rPr>
                                      <m:t>1</m:t>
                                    </m:r>
                                  </m:sub>
                                </m:sSub>
                              </m:e>
                            </m:d>
                            <m:r>
                              <a:rPr lang="en-US" sz="1800">
                                <a:latin typeface="Cambria Math" panose="02040503050406030204" pitchFamily="18" charset="0"/>
                              </a:rPr>
                              <m:t>−</m:t>
                            </m:r>
                            <m:sSubSup>
                              <m:sSubSupPr>
                                <m:ctrlPr>
                                  <a:rPr lang="en-US" sz="1800" i="1">
                                    <a:latin typeface="Cambria Math" panose="02040503050406030204" pitchFamily="18" charset="0"/>
                                  </a:rPr>
                                </m:ctrlPr>
                              </m:sSubSupPr>
                              <m:e>
                                <m:r>
                                  <a:rPr lang="en-US" sz="1800" b="0" i="1" smtClean="0">
                                    <a:latin typeface="Cambria Math" panose="02040503050406030204" pitchFamily="18" charset="0"/>
                                  </a:rPr>
                                  <m:t>𝐹</m:t>
                                </m:r>
                              </m:e>
                              <m:sub>
                                <m:r>
                                  <m:rPr>
                                    <m:sty m:val="p"/>
                                  </m:rPr>
                                  <a:rPr lang="en-US" sz="1800" b="0" i="0" smtClean="0">
                                    <a:latin typeface="Cambria Math" panose="02040503050406030204" pitchFamily="18" charset="0"/>
                                  </a:rPr>
                                  <m:t>Λ</m:t>
                                </m:r>
                              </m:sub>
                              <m:sup>
                                <m:r>
                                  <a:rPr lang="en-US" sz="1800" i="1">
                                    <a:latin typeface="Cambria Math" panose="02040503050406030204" pitchFamily="18" charset="0"/>
                                  </a:rPr>
                                  <m:t>𝜂</m:t>
                                </m:r>
                              </m:sup>
                            </m:sSubSup>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𝜏</m:t>
                                    </m:r>
                                  </m:e>
                                  <m:sub>
                                    <m:r>
                                      <a:rPr lang="en-US" sz="1800" i="1">
                                        <a:latin typeface="Cambria Math" panose="02040503050406030204" pitchFamily="18" charset="0"/>
                                      </a:rPr>
                                      <m:t>2</m:t>
                                    </m:r>
                                  </m:sub>
                                </m:sSub>
                              </m:e>
                            </m:d>
                          </m:e>
                        </m:d>
                        <m:r>
                          <a:rPr lang="en-US" sz="1800" i="1">
                            <a:latin typeface="Cambria Math" panose="02040503050406030204" pitchFamily="18" charset="0"/>
                          </a:rPr>
                          <m:t>≤</m:t>
                        </m:r>
                        <m:f>
                          <m:fPr>
                            <m:ctrlPr>
                              <a:rPr lang="en-US" sz="1800" i="1">
                                <a:latin typeface="Cambria Math" panose="02040503050406030204" pitchFamily="18" charset="0"/>
                              </a:rPr>
                            </m:ctrlPr>
                          </m:fPr>
                          <m:num>
                            <m:r>
                              <a:rPr lang="en-US" sz="1800" i="1">
                                <a:latin typeface="Cambria Math" panose="02040503050406030204" pitchFamily="18" charset="0"/>
                              </a:rPr>
                              <m:t>𝐶</m:t>
                            </m:r>
                            <m:d>
                              <m:dPr>
                                <m:begChr m:val="|"/>
                                <m:endChr m:val="|"/>
                                <m:ctrlPr>
                                  <a:rPr lang="en-US" sz="1800" i="1">
                                    <a:latin typeface="Cambria Math" panose="02040503050406030204" pitchFamily="18" charset="0"/>
                                  </a:rPr>
                                </m:ctrlPr>
                              </m:dPr>
                              <m:e>
                                <m:r>
                                  <a:rPr lang="en-US" sz="1800" i="1">
                                    <a:latin typeface="Cambria Math" panose="02040503050406030204" pitchFamily="18" charset="0"/>
                                  </a:rPr>
                                  <m:t>𝜕</m:t>
                                </m:r>
                                <m:r>
                                  <m:rPr>
                                    <m:sty m:val="p"/>
                                  </m:rPr>
                                  <a:rPr lang="en-US" sz="1800">
                                    <a:latin typeface="Cambria Math" panose="02040503050406030204" pitchFamily="18" charset="0"/>
                                  </a:rPr>
                                  <m:t>Λ</m:t>
                                </m:r>
                              </m:e>
                            </m:d>
                          </m:num>
                          <m:den>
                            <m:d>
                              <m:dPr>
                                <m:begChr m:val="|"/>
                                <m:endChr m:val="|"/>
                                <m:ctrlPr>
                                  <a:rPr lang="en-US" sz="1800" i="1">
                                    <a:latin typeface="Cambria Math" panose="02040503050406030204" pitchFamily="18" charset="0"/>
                                  </a:rPr>
                                </m:ctrlPr>
                              </m:dPr>
                              <m:e>
                                <m:r>
                                  <m:rPr>
                                    <m:sty m:val="p"/>
                                  </m:rPr>
                                  <a:rPr lang="en-US" sz="1800">
                                    <a:latin typeface="Cambria Math" panose="02040503050406030204" pitchFamily="18" charset="0"/>
                                  </a:rPr>
                                  <m:t>Λ</m:t>
                                </m:r>
                              </m:e>
                            </m:d>
                          </m:den>
                        </m:f>
                      </m:e>
                    </m:func>
                  </m:oMath>
                </a14:m>
                <a:r>
                  <a:rPr lang="en-US" sz="1800" dirty="0"/>
                  <a:t>.</a:t>
                </a:r>
              </a:p>
              <a:p>
                <a:r>
                  <a:rPr lang="en-US" sz="1800" dirty="0"/>
                  <a:t>3) Write </a:t>
                </a:r>
                <a14:m>
                  <m:oMath xmlns:m="http://schemas.openxmlformats.org/officeDocument/2006/math">
                    <m:r>
                      <a:rPr lang="en-US" sz="1800" b="0" i="1" smtClean="0">
                        <a:latin typeface="Cambria Math" panose="02040503050406030204" pitchFamily="18" charset="0"/>
                      </a:rPr>
                      <m:t>𝜂</m:t>
                    </m:r>
                    <m:r>
                      <a:rPr lang="en-US" sz="1800" b="0" i="1" smtClean="0">
                        <a:latin typeface="Cambria Math" panose="02040503050406030204" pitchFamily="18" charset="0"/>
                      </a:rPr>
                      <m:t>=(</m:t>
                    </m:r>
                    <m:sSub>
                      <m:sSubPr>
                        <m:ctrlPr>
                          <a:rPr lang="en-US" sz="1800" b="0" i="1" smtClean="0">
                            <a:latin typeface="Cambria Math" panose="02040503050406030204" pitchFamily="18" charset="0"/>
                          </a:rPr>
                        </m:ctrlPr>
                      </m:sSubPr>
                      <m:e>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𝜂</m:t>
                            </m:r>
                          </m:e>
                        </m:acc>
                      </m:e>
                      <m:sub>
                        <m:r>
                          <m:rPr>
                            <m:sty m:val="p"/>
                          </m:rPr>
                          <a:rPr lang="en-US" sz="1800" b="0" i="0" smtClean="0">
                            <a:latin typeface="Cambria Math" panose="02040503050406030204" pitchFamily="18" charset="0"/>
                          </a:rPr>
                          <m:t>Λ</m:t>
                        </m:r>
                      </m:sub>
                    </m:sSub>
                    <m:r>
                      <a:rPr lang="en-US" sz="1800" b="0" i="1" smtClean="0">
                        <a:latin typeface="Cambria Math" panose="02040503050406030204" pitchFamily="18" charset="0"/>
                      </a:rPr>
                      <m:t>,</m:t>
                    </m:r>
                    <m:sSubSup>
                      <m:sSubSupPr>
                        <m:ctrlPr>
                          <a:rPr lang="en-US" sz="1800" b="0" i="1" smtClean="0">
                            <a:latin typeface="Cambria Math" panose="02040503050406030204" pitchFamily="18" charset="0"/>
                          </a:rPr>
                        </m:ctrlPr>
                      </m:sSubSupPr>
                      <m:e>
                        <m:r>
                          <a:rPr lang="en-US" sz="1800" b="0" i="1" smtClean="0">
                            <a:latin typeface="Cambria Math" panose="02040503050406030204" pitchFamily="18" charset="0"/>
                          </a:rPr>
                          <m:t>𝜂</m:t>
                        </m:r>
                      </m:e>
                      <m:sub>
                        <m:r>
                          <m:rPr>
                            <m:sty m:val="p"/>
                          </m:rPr>
                          <a:rPr lang="en-US" sz="1800" b="0" i="0" smtClean="0">
                            <a:latin typeface="Cambria Math" panose="02040503050406030204" pitchFamily="18" charset="0"/>
                          </a:rPr>
                          <m:t>Λ</m:t>
                        </m:r>
                      </m:sub>
                      <m:sup>
                        <m:r>
                          <a:rPr lang="en-US" sz="1800" b="0" i="1" smtClean="0">
                            <a:latin typeface="Cambria Math" panose="02040503050406030204" pitchFamily="18" charset="0"/>
                          </a:rPr>
                          <m:t>⊥</m:t>
                        </m:r>
                      </m:sup>
                    </m:sSubSup>
                    <m:r>
                      <a:rPr lang="en-US" sz="1800" b="0" i="1" smtClean="0">
                        <a:latin typeface="Cambria Math" panose="02040503050406030204" pitchFamily="18" charset="0"/>
                      </a:rPr>
                      <m:t>)</m:t>
                    </m:r>
                  </m:oMath>
                </a14:m>
                <a:r>
                  <a:rPr lang="en-US" sz="1800" dirty="0"/>
                  <a:t> where </a:t>
                </a:r>
                <a14:m>
                  <m:oMath xmlns:m="http://schemas.openxmlformats.org/officeDocument/2006/math">
                    <m:sSub>
                      <m:sSubPr>
                        <m:ctrlPr>
                          <a:rPr lang="en-US" sz="1800" b="0" i="1" dirty="0" smtClean="0">
                            <a:latin typeface="Cambria Math" panose="02040503050406030204" pitchFamily="18" charset="0"/>
                          </a:rPr>
                        </m:ctrlPr>
                      </m:sSubPr>
                      <m:e>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𝜂</m:t>
                            </m:r>
                          </m:e>
                        </m:acc>
                      </m:e>
                      <m:sub>
                        <m:r>
                          <m:rPr>
                            <m:sty m:val="p"/>
                          </m:rPr>
                          <a:rPr lang="en-US" sz="1800" b="0" i="0" dirty="0" smtClean="0">
                            <a:latin typeface="Cambria Math" panose="02040503050406030204" pitchFamily="18" charset="0"/>
                          </a:rPr>
                          <m:t>Λ</m:t>
                        </m:r>
                      </m:sub>
                    </m:sSub>
                    <m:r>
                      <a:rPr lang="en-US" sz="1800" b="0" i="1" dirty="0" smtClean="0">
                        <a:latin typeface="Cambria Math" panose="02040503050406030204" pitchFamily="18" charset="0"/>
                      </a:rPr>
                      <m:t>≔</m:t>
                    </m:r>
                    <m:f>
                      <m:fPr>
                        <m:ctrlPr>
                          <a:rPr lang="en-US" sz="1800" b="0" i="1" dirty="0" smtClean="0">
                            <a:latin typeface="Cambria Math" panose="02040503050406030204" pitchFamily="18" charset="0"/>
                          </a:rPr>
                        </m:ctrlPr>
                      </m:fPr>
                      <m:num>
                        <m:r>
                          <a:rPr lang="en-US" sz="1800" b="0" i="1" dirty="0" smtClean="0">
                            <a:latin typeface="Cambria Math" panose="02040503050406030204" pitchFamily="18" charset="0"/>
                          </a:rPr>
                          <m:t>1</m:t>
                        </m:r>
                      </m:num>
                      <m:den>
                        <m:d>
                          <m:dPr>
                            <m:begChr m:val="|"/>
                            <m:endChr m:val="|"/>
                            <m:ctrlPr>
                              <a:rPr lang="en-US" sz="1800" b="0" i="1" dirty="0" smtClean="0">
                                <a:latin typeface="Cambria Math" panose="02040503050406030204" pitchFamily="18" charset="0"/>
                              </a:rPr>
                            </m:ctrlPr>
                          </m:dPr>
                          <m:e>
                            <m:r>
                              <m:rPr>
                                <m:sty m:val="p"/>
                              </m:rPr>
                              <a:rPr lang="en-US" sz="1800" b="0" i="0" dirty="0" smtClean="0">
                                <a:latin typeface="Cambria Math" panose="02040503050406030204" pitchFamily="18" charset="0"/>
                              </a:rPr>
                              <m:t>Λ</m:t>
                            </m:r>
                          </m:e>
                        </m:d>
                      </m:den>
                    </m:f>
                    <m:nary>
                      <m:naryPr>
                        <m:chr m:val="∑"/>
                        <m:supHide m:val="on"/>
                        <m:ctrlPr>
                          <a:rPr lang="x-none" sz="1800" b="0" i="1" dirty="0" smtClean="0">
                            <a:latin typeface="Cambria Math" panose="02040503050406030204" pitchFamily="18" charset="0"/>
                          </a:rPr>
                        </m:ctrlPr>
                      </m:naryPr>
                      <m:sub>
                        <m:r>
                          <m:rPr>
                            <m:brk m:alnAt="7"/>
                          </m:rPr>
                          <a:rPr lang="en-US" sz="1800" b="0" i="1" dirty="0" smtClean="0">
                            <a:latin typeface="Cambria Math" panose="02040503050406030204" pitchFamily="18" charset="0"/>
                          </a:rPr>
                          <m:t>𝑣</m:t>
                        </m:r>
                        <m:r>
                          <a:rPr lang="en-US" sz="1800" b="0" i="1" dirty="0" smtClean="0">
                            <a:latin typeface="Cambria Math" panose="02040503050406030204" pitchFamily="18" charset="0"/>
                          </a:rPr>
                          <m:t>∈</m:t>
                        </m:r>
                        <m:r>
                          <m:rPr>
                            <m:sty m:val="p"/>
                          </m:rPr>
                          <a:rPr lang="en-US" sz="1800" b="0" i="0" dirty="0" smtClean="0">
                            <a:latin typeface="Cambria Math" panose="02040503050406030204" pitchFamily="18" charset="0"/>
                          </a:rPr>
                          <m:t>Λ</m:t>
                        </m:r>
                      </m:sub>
                      <m:sup/>
                      <m:e>
                        <m:sSub>
                          <m:sSubPr>
                            <m:ctrlPr>
                              <a:rPr lang="en-US" sz="1800" b="0" i="1" dirty="0" smtClean="0">
                                <a:latin typeface="Cambria Math" panose="02040503050406030204" pitchFamily="18" charset="0"/>
                              </a:rPr>
                            </m:ctrlPr>
                          </m:sSubPr>
                          <m:e>
                            <m:r>
                              <a:rPr lang="en-US" sz="1800" b="0" i="1" dirty="0" smtClean="0">
                                <a:latin typeface="Cambria Math" panose="02040503050406030204" pitchFamily="18" charset="0"/>
                              </a:rPr>
                              <m:t>𝜂</m:t>
                            </m:r>
                          </m:e>
                          <m:sub>
                            <m:r>
                              <a:rPr lang="en-US" sz="1800" b="0" i="1" dirty="0" smtClean="0">
                                <a:latin typeface="Cambria Math" panose="02040503050406030204" pitchFamily="18" charset="0"/>
                              </a:rPr>
                              <m:t>𝑣</m:t>
                            </m:r>
                          </m:sub>
                        </m:sSub>
                      </m:e>
                    </m:nary>
                  </m:oMath>
                </a14:m>
                <a:r>
                  <a:rPr lang="en-US" sz="1800" dirty="0"/>
                  <a:t> and </a:t>
                </a:r>
                <a14:m>
                  <m:oMath xmlns:m="http://schemas.openxmlformats.org/officeDocument/2006/math">
                    <m:sSubSup>
                      <m:sSubSupPr>
                        <m:ctrlPr>
                          <a:rPr lang="en-US" sz="1800" b="0" i="1" smtClean="0">
                            <a:latin typeface="Cambria Math" panose="02040503050406030204" pitchFamily="18" charset="0"/>
                          </a:rPr>
                        </m:ctrlPr>
                      </m:sSubSupPr>
                      <m:e>
                        <m:r>
                          <a:rPr lang="en-US" sz="1800" b="0" i="1" smtClean="0">
                            <a:latin typeface="Cambria Math" panose="02040503050406030204" pitchFamily="18" charset="0"/>
                          </a:rPr>
                          <m:t>𝜂</m:t>
                        </m:r>
                      </m:e>
                      <m:sub>
                        <m:r>
                          <m:rPr>
                            <m:sty m:val="p"/>
                          </m:rPr>
                          <a:rPr lang="en-US" sz="1800" b="0" i="0" smtClean="0">
                            <a:latin typeface="Cambria Math" panose="02040503050406030204" pitchFamily="18" charset="0"/>
                          </a:rPr>
                          <m:t>Λ</m:t>
                        </m:r>
                        <m:r>
                          <a:rPr lang="en-US" sz="1800" b="0" i="1" smtClean="0">
                            <a:latin typeface="Cambria Math" panose="02040503050406030204" pitchFamily="18" charset="0"/>
                          </a:rPr>
                          <m:t>,</m:t>
                        </m:r>
                        <m:r>
                          <a:rPr lang="en-US" sz="1800" b="0" i="1" smtClean="0">
                            <a:latin typeface="Cambria Math" panose="02040503050406030204" pitchFamily="18" charset="0"/>
                          </a:rPr>
                          <m:t>𝑣</m:t>
                        </m:r>
                      </m:sub>
                      <m:sup>
                        <m:r>
                          <a:rPr lang="en-US" sz="1800" b="0" i="1" smtClean="0">
                            <a:latin typeface="Cambria Math" panose="02040503050406030204" pitchFamily="18" charset="0"/>
                          </a:rPr>
                          <m:t>⊥</m:t>
                        </m:r>
                      </m:sup>
                    </m:sSubSup>
                    <m:r>
                      <a:rPr lang="en-US" sz="1800" b="0" i="1" smtClean="0">
                        <a:latin typeface="Cambria Math" panose="02040503050406030204" pitchFamily="18" charset="0"/>
                      </a:rPr>
                      <m: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𝜂</m:t>
                        </m:r>
                      </m:e>
                      <m:sub>
                        <m:r>
                          <a:rPr lang="en-US" sz="1800" b="0" i="1" smtClean="0">
                            <a:latin typeface="Cambria Math" panose="02040503050406030204" pitchFamily="18" charset="0"/>
                          </a:rPr>
                          <m:t>𝑣</m:t>
                        </m:r>
                      </m:sub>
                    </m:sSub>
                    <m:r>
                      <a:rPr lang="en-US" sz="1800" b="0" i="1" smtClean="0">
                        <a:latin typeface="Cambria Math" panose="02040503050406030204" pitchFamily="18" charset="0"/>
                      </a:rPr>
                      <m:t>−</m:t>
                    </m:r>
                    <m:sSub>
                      <m:sSubPr>
                        <m:ctrlPr>
                          <a:rPr lang="en-US" sz="1800" b="0" i="1" smtClean="0">
                            <a:latin typeface="Cambria Math" panose="02040503050406030204" pitchFamily="18" charset="0"/>
                          </a:rPr>
                        </m:ctrlPr>
                      </m:sSubPr>
                      <m:e>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𝜂</m:t>
                            </m:r>
                          </m:e>
                        </m:acc>
                      </m:e>
                      <m:sub>
                        <m:r>
                          <m:rPr>
                            <m:sty m:val="p"/>
                          </m:rPr>
                          <a:rPr lang="en-US" sz="1800" b="0" i="0" smtClean="0">
                            <a:latin typeface="Cambria Math" panose="02040503050406030204" pitchFamily="18" charset="0"/>
                          </a:rPr>
                          <m:t>Λ</m:t>
                        </m:r>
                      </m:sub>
                    </m:sSub>
                  </m:oMath>
                </a14:m>
                <a:r>
                  <a:rPr lang="en-US" sz="1800" dirty="0"/>
                  <a:t>. Then</a:t>
                </a:r>
              </a:p>
              <a:p>
                <a:pPr marL="0" indent="0">
                  <a:buNone/>
                </a:pPr>
                <a14:m>
                  <m:oMathPara xmlns:m="http://schemas.openxmlformats.org/officeDocument/2006/math">
                    <m:oMathParaPr>
                      <m:jc m:val="centerGroup"/>
                    </m:oMathParaPr>
                    <m:oMath xmlns:m="http://schemas.openxmlformats.org/officeDocument/2006/math">
                      <m:f>
                        <m:fPr>
                          <m:ctrlPr>
                            <a:rPr lang="x-none" sz="1700" i="1">
                              <a:latin typeface="Cambria Math" panose="02040503050406030204" pitchFamily="18" charset="0"/>
                            </a:rPr>
                          </m:ctrlPr>
                        </m:fPr>
                        <m:num>
                          <m:r>
                            <a:rPr lang="en-US" sz="1700">
                              <a:latin typeface="Cambria Math" panose="02040503050406030204" pitchFamily="18" charset="0"/>
                            </a:rPr>
                            <m:t>𝜕</m:t>
                          </m:r>
                        </m:num>
                        <m:den>
                          <m:r>
                            <a:rPr lang="en-US" sz="1700">
                              <a:latin typeface="Cambria Math" panose="02040503050406030204" pitchFamily="18" charset="0"/>
                            </a:rPr>
                            <m:t>𝜕</m:t>
                          </m:r>
                          <m:sSub>
                            <m:sSubPr>
                              <m:ctrlPr>
                                <a:rPr lang="en-US" sz="1700" i="1" dirty="0">
                                  <a:latin typeface="Cambria Math" panose="02040503050406030204" pitchFamily="18" charset="0"/>
                                </a:rPr>
                              </m:ctrlPr>
                            </m:sSubPr>
                            <m:e>
                              <m:acc>
                                <m:accPr>
                                  <m:chr m:val="̂"/>
                                  <m:ctrlPr>
                                    <a:rPr lang="en-US" sz="1700" i="1">
                                      <a:latin typeface="Cambria Math" panose="02040503050406030204" pitchFamily="18" charset="0"/>
                                    </a:rPr>
                                  </m:ctrlPr>
                                </m:accPr>
                                <m:e>
                                  <m:r>
                                    <a:rPr lang="en-US" sz="1700">
                                      <a:latin typeface="Cambria Math" panose="02040503050406030204" pitchFamily="18" charset="0"/>
                                    </a:rPr>
                                    <m:t>𝜂</m:t>
                                  </m:r>
                                </m:e>
                              </m:acc>
                            </m:e>
                            <m:sub>
                              <m:r>
                                <m:rPr>
                                  <m:sty m:val="p"/>
                                </m:rPr>
                                <a:rPr lang="en-US" sz="1700" dirty="0">
                                  <a:latin typeface="Cambria Math" panose="02040503050406030204" pitchFamily="18" charset="0"/>
                                </a:rPr>
                                <m:t>Λ</m:t>
                              </m:r>
                            </m:sub>
                          </m:sSub>
                        </m:den>
                      </m:f>
                      <m:sSubSup>
                        <m:sSubSupPr>
                          <m:ctrlPr>
                            <a:rPr lang="en-US" sz="1700" i="1">
                              <a:latin typeface="Cambria Math" panose="02040503050406030204" pitchFamily="18" charset="0"/>
                            </a:rPr>
                          </m:ctrlPr>
                        </m:sSubSupPr>
                        <m:e>
                          <m:r>
                            <a:rPr lang="en-US" sz="1700">
                              <a:latin typeface="Cambria Math" panose="02040503050406030204" pitchFamily="18" charset="0"/>
                            </a:rPr>
                            <m:t>𝐹</m:t>
                          </m:r>
                        </m:e>
                        <m:sub>
                          <m:r>
                            <m:rPr>
                              <m:sty m:val="p"/>
                            </m:rPr>
                            <a:rPr lang="en-US" sz="1700">
                              <a:latin typeface="Cambria Math" panose="02040503050406030204" pitchFamily="18" charset="0"/>
                            </a:rPr>
                            <m:t>Λ</m:t>
                          </m:r>
                        </m:sub>
                        <m:sup>
                          <m:r>
                            <a:rPr lang="en-US" sz="1700">
                              <a:latin typeface="Cambria Math" panose="02040503050406030204" pitchFamily="18" charset="0"/>
                            </a:rPr>
                            <m:t>(</m:t>
                          </m:r>
                          <m:sSub>
                            <m:sSubPr>
                              <m:ctrlPr>
                                <a:rPr lang="en-US" sz="1700" i="1">
                                  <a:latin typeface="Cambria Math" panose="02040503050406030204" pitchFamily="18" charset="0"/>
                                </a:rPr>
                              </m:ctrlPr>
                            </m:sSubPr>
                            <m:e>
                              <m:acc>
                                <m:accPr>
                                  <m:chr m:val="̂"/>
                                  <m:ctrlPr>
                                    <a:rPr lang="en-US" sz="1700" i="1">
                                      <a:latin typeface="Cambria Math" panose="02040503050406030204" pitchFamily="18" charset="0"/>
                                    </a:rPr>
                                  </m:ctrlPr>
                                </m:accPr>
                                <m:e>
                                  <m:r>
                                    <a:rPr lang="en-US" sz="1700">
                                      <a:latin typeface="Cambria Math" panose="02040503050406030204" pitchFamily="18" charset="0"/>
                                    </a:rPr>
                                    <m:t>𝜂</m:t>
                                  </m:r>
                                </m:e>
                              </m:acc>
                            </m:e>
                            <m:sub>
                              <m:r>
                                <m:rPr>
                                  <m:sty m:val="p"/>
                                </m:rPr>
                                <a:rPr lang="en-US" sz="1700">
                                  <a:latin typeface="Cambria Math" panose="02040503050406030204" pitchFamily="18" charset="0"/>
                                </a:rPr>
                                <m:t>Λ</m:t>
                              </m:r>
                            </m:sub>
                          </m:sSub>
                          <m:r>
                            <a:rPr lang="en-US" sz="1700">
                              <a:latin typeface="Cambria Math" panose="02040503050406030204" pitchFamily="18" charset="0"/>
                            </a:rPr>
                            <m:t>,</m:t>
                          </m:r>
                          <m:sSubSup>
                            <m:sSubSupPr>
                              <m:ctrlPr>
                                <a:rPr lang="en-US" sz="1700" i="1">
                                  <a:latin typeface="Cambria Math" panose="02040503050406030204" pitchFamily="18" charset="0"/>
                                </a:rPr>
                              </m:ctrlPr>
                            </m:sSubSupPr>
                            <m:e>
                              <m:r>
                                <a:rPr lang="en-US" sz="1700">
                                  <a:latin typeface="Cambria Math" panose="02040503050406030204" pitchFamily="18" charset="0"/>
                                </a:rPr>
                                <m:t>𝜂</m:t>
                              </m:r>
                            </m:e>
                            <m:sub>
                              <m:r>
                                <m:rPr>
                                  <m:sty m:val="p"/>
                                </m:rPr>
                                <a:rPr lang="en-US" sz="1700">
                                  <a:latin typeface="Cambria Math" panose="02040503050406030204" pitchFamily="18" charset="0"/>
                                </a:rPr>
                                <m:t>Λ</m:t>
                              </m:r>
                            </m:sub>
                            <m:sup>
                              <m:r>
                                <a:rPr lang="en-US" sz="1700">
                                  <a:latin typeface="Cambria Math" panose="02040503050406030204" pitchFamily="18" charset="0"/>
                                </a:rPr>
                                <m:t>⊥</m:t>
                              </m:r>
                            </m:sup>
                          </m:sSubSup>
                          <m:r>
                            <a:rPr lang="en-US" sz="1700">
                              <a:latin typeface="Cambria Math" panose="02040503050406030204" pitchFamily="18" charset="0"/>
                            </a:rPr>
                            <m:t>)</m:t>
                          </m:r>
                        </m:sup>
                      </m:sSubSup>
                      <m:d>
                        <m:dPr>
                          <m:ctrlPr>
                            <a:rPr lang="en-US" sz="1700" i="1">
                              <a:latin typeface="Cambria Math" panose="02040503050406030204" pitchFamily="18" charset="0"/>
                            </a:rPr>
                          </m:ctrlPr>
                        </m:dPr>
                        <m:e>
                          <m:r>
                            <a:rPr lang="en-US" sz="1700">
                              <a:latin typeface="Cambria Math" panose="02040503050406030204" pitchFamily="18" charset="0"/>
                            </a:rPr>
                            <m:t>𝜏</m:t>
                          </m:r>
                        </m:e>
                      </m:d>
                      <m:r>
                        <a:rPr lang="en-US" sz="1700">
                          <a:latin typeface="Cambria Math" panose="02040503050406030204" pitchFamily="18" charset="0"/>
                        </a:rPr>
                        <m:t>=</m:t>
                      </m:r>
                      <m:f>
                        <m:fPr>
                          <m:ctrlPr>
                            <a:rPr lang="en-US" sz="1700" i="1">
                              <a:latin typeface="Cambria Math" panose="02040503050406030204" pitchFamily="18" charset="0"/>
                            </a:rPr>
                          </m:ctrlPr>
                        </m:fPr>
                        <m:num>
                          <m:r>
                            <a:rPr lang="en-US" sz="1700">
                              <a:latin typeface="Cambria Math" panose="02040503050406030204" pitchFamily="18" charset="0"/>
                            </a:rPr>
                            <m:t>𝜆</m:t>
                          </m:r>
                        </m:num>
                        <m:den>
                          <m:d>
                            <m:dPr>
                              <m:begChr m:val="|"/>
                              <m:endChr m:val="|"/>
                              <m:ctrlPr>
                                <a:rPr lang="en-US" sz="1700" i="1">
                                  <a:latin typeface="Cambria Math" panose="02040503050406030204" pitchFamily="18" charset="0"/>
                                </a:rPr>
                              </m:ctrlPr>
                            </m:dPr>
                            <m:e>
                              <m:r>
                                <m:rPr>
                                  <m:sty m:val="p"/>
                                </m:rPr>
                                <a:rPr lang="en-US" sz="1700">
                                  <a:latin typeface="Cambria Math" panose="02040503050406030204" pitchFamily="18" charset="0"/>
                                </a:rPr>
                                <m:t>Λ</m:t>
                              </m:r>
                            </m:e>
                          </m:d>
                        </m:den>
                      </m:f>
                      <m:nary>
                        <m:naryPr>
                          <m:chr m:val="∑"/>
                          <m:supHide m:val="on"/>
                          <m:ctrlPr>
                            <a:rPr lang="en-US" sz="1700" i="1">
                              <a:latin typeface="Cambria Math" panose="02040503050406030204" pitchFamily="18" charset="0"/>
                            </a:rPr>
                          </m:ctrlPr>
                        </m:naryPr>
                        <m:sub>
                          <m:r>
                            <a:rPr lang="en-US" sz="1700">
                              <a:latin typeface="Cambria Math" panose="02040503050406030204" pitchFamily="18" charset="0"/>
                            </a:rPr>
                            <m:t>𝑣</m:t>
                          </m:r>
                        </m:sub>
                        <m:sup/>
                        <m:e>
                          <m:sSubSup>
                            <m:sSubSupPr>
                              <m:ctrlPr>
                                <a:rPr lang="en-US" sz="1700" i="1">
                                  <a:latin typeface="Cambria Math" panose="02040503050406030204" pitchFamily="18" charset="0"/>
                                </a:rPr>
                              </m:ctrlPr>
                            </m:sSubSupPr>
                            <m:e>
                              <m:d>
                                <m:dPr>
                                  <m:begChr m:val="〈"/>
                                  <m:endChr m:val="〉"/>
                                  <m:ctrlPr>
                                    <a:rPr lang="en-US" sz="1700" i="1">
                                      <a:latin typeface="Cambria Math" panose="02040503050406030204" pitchFamily="18" charset="0"/>
                                    </a:rPr>
                                  </m:ctrlPr>
                                </m:dPr>
                                <m:e>
                                  <m:r>
                                    <a:rPr lang="en-US" sz="1700">
                                      <a:latin typeface="Cambria Math" panose="02040503050406030204" pitchFamily="18" charset="0"/>
                                    </a:rPr>
                                    <m:t>𝑓</m:t>
                                  </m:r>
                                  <m:d>
                                    <m:dPr>
                                      <m:ctrlPr>
                                        <a:rPr lang="en-US" sz="1700" i="1">
                                          <a:latin typeface="Cambria Math" panose="02040503050406030204" pitchFamily="18" charset="0"/>
                                        </a:rPr>
                                      </m:ctrlPr>
                                    </m:dPr>
                                    <m:e>
                                      <m:sSub>
                                        <m:sSubPr>
                                          <m:ctrlPr>
                                            <a:rPr lang="en-US" sz="1700" i="1">
                                              <a:latin typeface="Cambria Math" panose="02040503050406030204" pitchFamily="18" charset="0"/>
                                            </a:rPr>
                                          </m:ctrlPr>
                                        </m:sSubPr>
                                        <m:e>
                                          <m:r>
                                            <a:rPr lang="en-US" sz="1700">
                                              <a:latin typeface="Cambria Math" panose="02040503050406030204" pitchFamily="18" charset="0"/>
                                            </a:rPr>
                                            <m:t>𝒯</m:t>
                                          </m:r>
                                        </m:e>
                                        <m:sub>
                                          <m:r>
                                            <a:rPr lang="en-US" sz="1700">
                                              <a:latin typeface="Cambria Math" panose="02040503050406030204" pitchFamily="18" charset="0"/>
                                            </a:rPr>
                                            <m:t>𝑣</m:t>
                                          </m:r>
                                        </m:sub>
                                      </m:sSub>
                                      <m:d>
                                        <m:dPr>
                                          <m:ctrlPr>
                                            <a:rPr lang="en-US" sz="1700" i="1">
                                              <a:latin typeface="Cambria Math" panose="02040503050406030204" pitchFamily="18" charset="0"/>
                                            </a:rPr>
                                          </m:ctrlPr>
                                        </m:dPr>
                                        <m:e>
                                          <m:r>
                                            <a:rPr lang="en-US" sz="1700">
                                              <a:latin typeface="Cambria Math" panose="02040503050406030204" pitchFamily="18" charset="0"/>
                                            </a:rPr>
                                            <m:t>𝜎</m:t>
                                          </m:r>
                                        </m:e>
                                      </m:d>
                                    </m:e>
                                  </m:d>
                                </m:e>
                              </m:d>
                            </m:e>
                            <m:sub>
                              <m:r>
                                <m:rPr>
                                  <m:sty m:val="p"/>
                                </m:rPr>
                                <a:rPr lang="en-US" sz="1700">
                                  <a:latin typeface="Cambria Math" panose="02040503050406030204" pitchFamily="18" charset="0"/>
                                </a:rPr>
                                <m:t>Λ</m:t>
                              </m:r>
                            </m:sub>
                            <m:sup>
                              <m:r>
                                <a:rPr lang="en-US" sz="1700">
                                  <a:latin typeface="Cambria Math" panose="02040503050406030204" pitchFamily="18" charset="0"/>
                                </a:rPr>
                                <m:t>𝜏</m:t>
                              </m:r>
                            </m:sup>
                          </m:sSubSup>
                        </m:e>
                      </m:nary>
                      <m:r>
                        <a:rPr lang="en-US" sz="1700">
                          <a:latin typeface="Cambria Math" panose="02040503050406030204" pitchFamily="18" charset="0"/>
                        </a:rPr>
                        <m:t>,</m:t>
                      </m:r>
                      <m:r>
                        <m:rPr>
                          <m:nor/>
                        </m:rPr>
                        <a:rPr lang="en-US" sz="1700"/>
                        <m:t>with</m:t>
                      </m:r>
                      <m:r>
                        <m:rPr>
                          <m:nor/>
                        </m:rPr>
                        <a:rPr lang="en-US" sz="1700"/>
                        <m:t> </m:t>
                      </m:r>
                      <m:r>
                        <m:rPr>
                          <m:nor/>
                        </m:rPr>
                        <a:rPr lang="en-US" sz="1700"/>
                        <m:t>the</m:t>
                      </m:r>
                      <m:r>
                        <m:rPr>
                          <m:nor/>
                        </m:rPr>
                        <a:rPr lang="en-US" sz="1700"/>
                        <m:t> </m:t>
                      </m:r>
                      <m:r>
                        <m:rPr>
                          <m:nor/>
                        </m:rPr>
                        <a:rPr lang="en-US" sz="1700"/>
                        <m:t>sum</m:t>
                      </m:r>
                      <m:r>
                        <m:rPr>
                          <m:nor/>
                        </m:rPr>
                        <a:rPr lang="en-US" sz="1700"/>
                        <m:t> </m:t>
                      </m:r>
                      <m:r>
                        <m:rPr>
                          <m:nor/>
                        </m:rPr>
                        <a:rPr lang="en-US" sz="1700"/>
                        <m:t>over</m:t>
                      </m:r>
                      <m:r>
                        <m:rPr>
                          <m:nor/>
                        </m:rPr>
                        <a:rPr lang="en-US" sz="1700"/>
                        <m:t> </m:t>
                      </m:r>
                      <m:r>
                        <m:rPr>
                          <m:nor/>
                        </m:rPr>
                        <a:rPr lang="en-US" sz="1700"/>
                        <m:t>terms</m:t>
                      </m:r>
                      <m:r>
                        <m:rPr>
                          <m:nor/>
                        </m:rPr>
                        <a:rPr lang="en-US" sz="1700"/>
                        <m:t> </m:t>
                      </m:r>
                      <m:r>
                        <m:rPr>
                          <m:nor/>
                        </m:rPr>
                        <a:rPr lang="en-US" sz="1700"/>
                        <m:t>involving</m:t>
                      </m:r>
                      <m:r>
                        <m:rPr>
                          <m:nor/>
                        </m:rPr>
                        <a:rPr lang="en-US" sz="1700"/>
                        <m:t> </m:t>
                      </m:r>
                      <m:r>
                        <m:rPr>
                          <m:nor/>
                        </m:rPr>
                        <a:rPr lang="en-US" sz="1700"/>
                        <m:t>spins</m:t>
                      </m:r>
                      <m:r>
                        <m:rPr>
                          <m:nor/>
                        </m:rPr>
                        <a:rPr lang="en-US" sz="1700"/>
                        <m:t> </m:t>
                      </m:r>
                      <m:r>
                        <m:rPr>
                          <m:nor/>
                        </m:rPr>
                        <a:rPr lang="en-US" sz="1700"/>
                        <m:t>in</m:t>
                      </m:r>
                      <m:r>
                        <m:rPr>
                          <m:nor/>
                        </m:rPr>
                        <a:rPr lang="en-US" sz="1700"/>
                        <m:t> </m:t>
                      </m:r>
                      <m:r>
                        <m:rPr>
                          <m:nor/>
                        </m:rPr>
                        <a:rPr lang="en-US" sz="1700"/>
                        <m:t>Λ</m:t>
                      </m:r>
                    </m:oMath>
                  </m:oMathPara>
                </a14:m>
                <a:endParaRPr lang="en-US" sz="1700" dirty="0"/>
              </a:p>
              <a:p>
                <a:pPr marL="0" indent="0">
                  <a:buNone/>
                </a:pPr>
                <a:endParaRPr lang="en-US" sz="16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066800"/>
                <a:ext cx="8229600" cy="4906963"/>
              </a:xfrm>
              <a:blipFill>
                <a:blip r:embed="rId3"/>
                <a:stretch>
                  <a:fillRect l="-444" t="-621" r="-593" b="-15155"/>
                </a:stretch>
              </a:blipFill>
            </p:spPr>
            <p:txBody>
              <a:bodyPr/>
              <a:lstStyle/>
              <a:p>
                <a:r>
                  <a:rPr lang="en-US">
                    <a:noFill/>
                  </a:rPr>
                  <a:t> </a:t>
                </a:r>
              </a:p>
            </p:txBody>
          </p:sp>
        </mc:Fallback>
      </mc:AlternateContent>
      <p:sp>
        <p:nvSpPr>
          <p:cNvPr id="4" name="Slide Number Placeholder 3"/>
          <p:cNvSpPr>
            <a:spLocks noGrp="1"/>
          </p:cNvSpPr>
          <p:nvPr>
            <p:ph type="sldNum" sz="quarter" idx="4294967295"/>
          </p:nvPr>
        </p:nvSpPr>
        <p:spPr/>
        <p:txBody>
          <a:bodyPr/>
          <a:lstStyle/>
          <a:p>
            <a:fld id="{6653EBAD-0DEC-4A42-8EAE-CEF9B3D9D7C6}" type="slidenum">
              <a:rPr lang="en-US" smtClean="0"/>
              <a:t>12</a:t>
            </a:fld>
            <a:endParaRPr lang="en-US" dirty="0"/>
          </a:p>
        </p:txBody>
      </p:sp>
    </p:spTree>
    <p:extLst>
      <p:ext uri="{BB962C8B-B14F-4D97-AF65-F5344CB8AC3E}">
        <p14:creationId xmlns:p14="http://schemas.microsoft.com/office/powerpoint/2010/main" val="2795663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a:t>Proof sketch II</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143000"/>
                <a:ext cx="8229600" cy="4906963"/>
              </a:xfrm>
            </p:spPr>
            <p:txBody>
              <a:bodyPr>
                <a:noAutofit/>
              </a:bodyPr>
              <a:lstStyle/>
              <a:p>
                <a:r>
                  <a:rPr lang="en-US" sz="1800" dirty="0">
                    <a:solidFill>
                      <a:srgbClr val="FF0000"/>
                    </a:solidFill>
                  </a:rPr>
                  <a:t>Lemma</a:t>
                </a:r>
                <a:r>
                  <a:rPr lang="en-US" sz="1800" dirty="0"/>
                  <a:t>: Let </a:t>
                </a:r>
                <a14:m>
                  <m:oMath xmlns:m="http://schemas.openxmlformats.org/officeDocument/2006/math">
                    <m:r>
                      <m:rPr>
                        <m:sty m:val="p"/>
                      </m:rPr>
                      <a:rPr lang="en-US" sz="1800" b="0" i="0" smtClean="0">
                        <a:latin typeface="Cambria Math" panose="02040503050406030204" pitchFamily="18" charset="0"/>
                      </a:rPr>
                      <m:t>Λ</m:t>
                    </m:r>
                  </m:oMath>
                </a14:m>
                <a:r>
                  <a:rPr lang="en-US" sz="1800" dirty="0"/>
                  <a:t> satisfy </a:t>
                </a:r>
                <a14:m>
                  <m:oMath xmlns:m="http://schemas.openxmlformats.org/officeDocument/2006/math">
                    <m:d>
                      <m:dPr>
                        <m:begChr m:val="|"/>
                        <m:endChr m:val="|"/>
                        <m:ctrlPr>
                          <a:rPr lang="en-US" sz="1800" b="0" i="1" smtClean="0">
                            <a:latin typeface="Cambria Math" panose="02040503050406030204" pitchFamily="18" charset="0"/>
                          </a:rPr>
                        </m:ctrlPr>
                      </m:dPr>
                      <m:e>
                        <m:r>
                          <a:rPr lang="en-US" sz="1800" b="0" i="1" smtClean="0">
                            <a:latin typeface="Cambria Math" panose="02040503050406030204" pitchFamily="18" charset="0"/>
                          </a:rPr>
                          <m:t>𝜕</m:t>
                        </m:r>
                        <m:r>
                          <m:rPr>
                            <m:sty m:val="p"/>
                          </m:rPr>
                          <a:rPr lang="en-US" sz="1800" b="0" i="0" smtClean="0">
                            <a:latin typeface="Cambria Math" panose="02040503050406030204" pitchFamily="18" charset="0"/>
                          </a:rPr>
                          <m:t>Λ</m:t>
                        </m:r>
                      </m:e>
                    </m:d>
                    <m:r>
                      <a:rPr lang="en-US" sz="1800" b="0" i="1" smtClean="0">
                        <a:latin typeface="Cambria Math" panose="02040503050406030204" pitchFamily="18" charset="0"/>
                      </a:rPr>
                      <m:t>≤</m:t>
                    </m:r>
                    <m:r>
                      <a:rPr lang="en-US" sz="1800" b="0" i="1" smtClean="0">
                        <a:latin typeface="Cambria Math" panose="02040503050406030204" pitchFamily="18" charset="0"/>
                      </a:rPr>
                      <m:t>𝐶</m:t>
                    </m:r>
                    <m:rad>
                      <m:radPr>
                        <m:degHide m:val="on"/>
                        <m:ctrlPr>
                          <a:rPr lang="en-US" sz="1800" b="0" i="1" smtClean="0">
                            <a:latin typeface="Cambria Math" panose="02040503050406030204" pitchFamily="18" charset="0"/>
                          </a:rPr>
                        </m:ctrlPr>
                      </m:radPr>
                      <m:deg/>
                      <m:e>
                        <m:d>
                          <m:dPr>
                            <m:begChr m:val="|"/>
                            <m:endChr m:val="|"/>
                            <m:ctrlPr>
                              <a:rPr lang="en-US" sz="1800" b="0" i="1" smtClean="0">
                                <a:latin typeface="Cambria Math" panose="02040503050406030204" pitchFamily="18" charset="0"/>
                              </a:rPr>
                            </m:ctrlPr>
                          </m:dPr>
                          <m:e>
                            <m:r>
                              <m:rPr>
                                <m:sty m:val="p"/>
                              </m:rPr>
                              <a:rPr lang="en-US" sz="1800" b="0" i="0" smtClean="0">
                                <a:latin typeface="Cambria Math" panose="02040503050406030204" pitchFamily="18" charset="0"/>
                              </a:rPr>
                              <m:t>Λ</m:t>
                            </m:r>
                          </m:e>
                        </m:d>
                      </m:e>
                    </m:rad>
                  </m:oMath>
                </a14:m>
                <a:r>
                  <a:rPr lang="en-US" sz="1800" dirty="0"/>
                  <a:t>. Then for each </a:t>
                </a:r>
                <a14:m>
                  <m:oMath xmlns:m="http://schemas.openxmlformats.org/officeDocument/2006/math">
                    <m:r>
                      <a:rPr lang="en-US" sz="1800" b="0" i="1" smtClean="0">
                        <a:latin typeface="Cambria Math" panose="02040503050406030204" pitchFamily="18" charset="0"/>
                      </a:rPr>
                      <m:t>𝛿</m:t>
                    </m:r>
                    <m:r>
                      <a:rPr lang="en-US" sz="1800" b="0" i="1" smtClean="0">
                        <a:latin typeface="Cambria Math" panose="02040503050406030204" pitchFamily="18" charset="0"/>
                      </a:rPr>
                      <m:t>&gt;0</m:t>
                    </m:r>
                  </m:oMath>
                </a14:m>
                <a:r>
                  <a:rPr lang="en-US" sz="1800" dirty="0"/>
                  <a:t>,</a:t>
                </a:r>
              </a:p>
              <a:p>
                <a:pPr marL="0" indent="0">
                  <a:buNone/>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ℙ</m:t>
                      </m:r>
                      <m:d>
                        <m:dPr>
                          <m:ctrlPr>
                            <a:rPr lang="en-US" sz="1800" i="1">
                              <a:latin typeface="Cambria Math" panose="02040503050406030204" pitchFamily="18" charset="0"/>
                            </a:rPr>
                          </m:ctrlPr>
                        </m:dPr>
                        <m:e>
                          <m:limLow>
                            <m:limLowPr>
                              <m:ctrlPr>
                                <a:rPr lang="en-US" sz="1800" i="1">
                                  <a:latin typeface="Cambria Math" panose="02040503050406030204" pitchFamily="18" charset="0"/>
                                </a:rPr>
                              </m:ctrlPr>
                            </m:limLowPr>
                            <m:e>
                              <m:r>
                                <m:rPr>
                                  <m:sty m:val="p"/>
                                </m:rPr>
                                <a:rPr lang="en-US" sz="1800">
                                  <a:latin typeface="Cambria Math" panose="02040503050406030204" pitchFamily="18" charset="0"/>
                                </a:rPr>
                                <m:t>sup</m:t>
                              </m:r>
                            </m:e>
                            <m:lim>
                              <m:sSub>
                                <m:sSubPr>
                                  <m:ctrlPr>
                                    <a:rPr lang="en-US" sz="1800" b="0" i="1" smtClean="0">
                                      <a:latin typeface="Cambria Math" panose="02040503050406030204" pitchFamily="18" charset="0"/>
                                    </a:rPr>
                                  </m:ctrlPr>
                                </m:sSubPr>
                                <m:e>
                                  <m:r>
                                    <a:rPr lang="en-US" sz="1800" i="1">
                                      <a:latin typeface="Cambria Math" panose="02040503050406030204" pitchFamily="18" charset="0"/>
                                    </a:rPr>
                                    <m:t>𝜏</m:t>
                                  </m:r>
                                </m:e>
                                <m:sub>
                                  <m:r>
                                    <a:rPr lang="en-US" sz="1800" b="0" i="1" smtClean="0">
                                      <a:latin typeface="Cambria Math" panose="02040503050406030204" pitchFamily="18" charset="0"/>
                                    </a:rPr>
                                    <m:t>1</m:t>
                                  </m:r>
                                </m:sub>
                              </m:sSub>
                              <m:r>
                                <a:rPr lang="en-US" sz="1800" b="0" i="1" smtClean="0">
                                  <a:latin typeface="Cambria Math" panose="02040503050406030204" pitchFamily="18" charset="0"/>
                                </a:rPr>
                                <m: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𝜏</m:t>
                                  </m:r>
                                </m:e>
                                <m:sub>
                                  <m:r>
                                    <a:rPr lang="en-US" sz="1800" b="0" i="1" smtClean="0">
                                      <a:latin typeface="Cambria Math" panose="02040503050406030204" pitchFamily="18" charset="0"/>
                                    </a:rPr>
                                    <m:t>2</m:t>
                                  </m:r>
                                </m:sub>
                              </m:sSub>
                              <m:r>
                                <a:rPr lang="en-US" sz="1800" i="1">
                                  <a:latin typeface="Cambria Math" panose="02040503050406030204" pitchFamily="18" charset="0"/>
                                </a:rPr>
                                <m:t>:</m:t>
                              </m:r>
                              <m:sSup>
                                <m:sSupPr>
                                  <m:ctrlPr>
                                    <a:rPr lang="en-US" sz="1800" i="1">
                                      <a:latin typeface="Cambria Math" panose="02040503050406030204" pitchFamily="18" charset="0"/>
                                    </a:rPr>
                                  </m:ctrlPr>
                                </m:sSupPr>
                                <m:e>
                                  <m:r>
                                    <a:rPr lang="en-US" sz="1800" i="1">
                                      <a:latin typeface="Cambria Math" panose="02040503050406030204" pitchFamily="18" charset="0"/>
                                    </a:rPr>
                                    <m:t>ℤ</m:t>
                                  </m:r>
                                </m:e>
                                <m:sup>
                                  <m:r>
                                    <a:rPr lang="en-US" sz="1800" i="1">
                                      <a:latin typeface="Cambria Math" panose="02040503050406030204" pitchFamily="18" charset="0"/>
                                    </a:rPr>
                                    <m:t>𝑑</m:t>
                                  </m:r>
                                </m:sup>
                              </m:sSup>
                              <m:r>
                                <a:rPr lang="en-US" sz="1800" i="1">
                                  <a:latin typeface="Cambria Math" panose="02040503050406030204" pitchFamily="18" charset="0"/>
                                </a:rPr>
                                <m:t>→</m:t>
                              </m:r>
                              <m:r>
                                <a:rPr lang="en-US" sz="1800" i="1">
                                  <a:latin typeface="Cambria Math" panose="02040503050406030204" pitchFamily="18" charset="0"/>
                                </a:rPr>
                                <m:t>𝑆</m:t>
                              </m:r>
                            </m:lim>
                          </m:limLow>
                          <m:d>
                            <m:dPr>
                              <m:begChr m:val="|"/>
                              <m:endChr m:val="|"/>
                              <m:ctrlPr>
                                <a:rPr lang="en-US" sz="1800" i="1">
                                  <a:latin typeface="Cambria Math" panose="02040503050406030204" pitchFamily="18" charset="0"/>
                                </a:rPr>
                              </m:ctrlPr>
                            </m:dPr>
                            <m:e>
                              <m:f>
                                <m:fPr>
                                  <m:ctrlPr>
                                    <a:rPr lang="en-US" sz="1800" i="1">
                                      <a:latin typeface="Cambria Math" panose="02040503050406030204" pitchFamily="18" charset="0"/>
                                    </a:rPr>
                                  </m:ctrlPr>
                                </m:fPr>
                                <m:num>
                                  <m:r>
                                    <a:rPr lang="en-US" sz="1800" i="1">
                                      <a:latin typeface="Cambria Math" panose="02040503050406030204" pitchFamily="18" charset="0"/>
                                    </a:rPr>
                                    <m:t>𝜆</m:t>
                                  </m:r>
                                </m:num>
                                <m:den>
                                  <m:d>
                                    <m:dPr>
                                      <m:begChr m:val="|"/>
                                      <m:endChr m:val="|"/>
                                      <m:ctrlPr>
                                        <a:rPr lang="en-US" sz="1800" i="1">
                                          <a:latin typeface="Cambria Math" panose="02040503050406030204" pitchFamily="18" charset="0"/>
                                        </a:rPr>
                                      </m:ctrlPr>
                                    </m:dPr>
                                    <m:e>
                                      <m:r>
                                        <m:rPr>
                                          <m:sty m:val="p"/>
                                        </m:rPr>
                                        <a:rPr lang="en-US" sz="1800">
                                          <a:latin typeface="Cambria Math" panose="02040503050406030204" pitchFamily="18" charset="0"/>
                                        </a:rPr>
                                        <m:t>Λ</m:t>
                                      </m:r>
                                    </m:e>
                                  </m:d>
                                </m:den>
                              </m:f>
                              <m:nary>
                                <m:naryPr>
                                  <m:chr m:val="∑"/>
                                  <m:supHide m:val="on"/>
                                  <m:ctrlPr>
                                    <a:rPr lang="en-US" sz="1800" i="1">
                                      <a:latin typeface="Cambria Math" panose="02040503050406030204" pitchFamily="18" charset="0"/>
                                    </a:rPr>
                                  </m:ctrlPr>
                                </m:naryPr>
                                <m:sub>
                                  <m:r>
                                    <a:rPr lang="en-US" sz="1800" i="1">
                                      <a:latin typeface="Cambria Math" panose="02040503050406030204" pitchFamily="18" charset="0"/>
                                    </a:rPr>
                                    <m:t>𝑣</m:t>
                                  </m:r>
                                </m:sub>
                                <m:sup/>
                                <m:e>
                                  <m:r>
                                    <a:rPr lang="en-US" sz="1800" i="1">
                                      <a:latin typeface="Cambria Math" panose="02040503050406030204" pitchFamily="18" charset="0"/>
                                    </a:rPr>
                                    <m:t>𝑓</m:t>
                                  </m:r>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𝒯</m:t>
                                          </m:r>
                                        </m:e>
                                        <m:sub>
                                          <m:r>
                                            <a:rPr lang="en-US" sz="1800" i="1">
                                              <a:latin typeface="Cambria Math"/>
                                            </a:rPr>
                                            <m:t>𝑣</m:t>
                                          </m:r>
                                        </m:sub>
                                      </m:sSub>
                                      <m:d>
                                        <m:dPr>
                                          <m:ctrlPr>
                                            <a:rPr lang="en-US" sz="1800" i="1">
                                              <a:latin typeface="Cambria Math" panose="02040503050406030204" pitchFamily="18" charset="0"/>
                                            </a:rPr>
                                          </m:ctrlPr>
                                        </m:dPr>
                                        <m:e>
                                          <m:sSubSup>
                                            <m:sSubSupPr>
                                              <m:ctrlPr>
                                                <a:rPr lang="en-US" sz="1800" i="1">
                                                  <a:latin typeface="Cambria Math" panose="02040503050406030204" pitchFamily="18" charset="0"/>
                                                </a:rPr>
                                              </m:ctrlPr>
                                            </m:sSubSupPr>
                                            <m:e>
                                              <m:r>
                                                <a:rPr lang="en-US" sz="1800" i="1">
                                                  <a:latin typeface="Cambria Math" panose="02040503050406030204" pitchFamily="18" charset="0"/>
                                                </a:rPr>
                                                <m:t>𝜎</m:t>
                                              </m:r>
                                            </m:e>
                                            <m:sub>
                                              <m:r>
                                                <m:rPr>
                                                  <m:sty m:val="p"/>
                                                </m:rPr>
                                                <a:rPr lang="en-US" sz="1800">
                                                  <a:latin typeface="Cambria Math" panose="02040503050406030204" pitchFamily="18" charset="0"/>
                                                </a:rPr>
                                                <m:t>Λ</m:t>
                                              </m:r>
                                              <m:r>
                                                <a:rPr lang="en-US" sz="1800">
                                                  <a:latin typeface="Cambria Math" panose="02040503050406030204" pitchFamily="18" charset="0"/>
                                                </a:rPr>
                                                <m:t>,</m:t>
                                              </m:r>
                                              <m:sSub>
                                                <m:sSubPr>
                                                  <m:ctrlPr>
                                                    <a:rPr lang="en-US" sz="1800" b="0" i="1" smtClean="0">
                                                      <a:latin typeface="Cambria Math" panose="02040503050406030204" pitchFamily="18" charset="0"/>
                                                    </a:rPr>
                                                  </m:ctrlPr>
                                                </m:sSubPr>
                                                <m:e>
                                                  <m:r>
                                                    <a:rPr lang="en-US" sz="1800" i="1">
                                                      <a:latin typeface="Cambria Math" panose="02040503050406030204" pitchFamily="18" charset="0"/>
                                                    </a:rPr>
                                                    <m:t>𝜏</m:t>
                                                  </m:r>
                                                </m:e>
                                                <m:sub>
                                                  <m:r>
                                                    <a:rPr lang="en-US" sz="1800" b="0" i="1" smtClean="0">
                                                      <a:latin typeface="Cambria Math" panose="02040503050406030204" pitchFamily="18" charset="0"/>
                                                    </a:rPr>
                                                    <m:t>1</m:t>
                                                  </m:r>
                                                </m:sub>
                                              </m:sSub>
                                            </m:sub>
                                            <m:sup>
                                              <m:r>
                                                <a:rPr lang="en-US" sz="1800" i="1">
                                                  <a:latin typeface="Cambria Math" panose="02040503050406030204" pitchFamily="18" charset="0"/>
                                                </a:rPr>
                                                <m:t>𝜂</m:t>
                                              </m:r>
                                            </m:sup>
                                          </m:sSubSup>
                                        </m:e>
                                      </m:d>
                                    </m:e>
                                  </m:d>
                                  <m:r>
                                    <a:rPr lang="en-US" sz="1800" i="1">
                                      <a:latin typeface="Cambria Math" panose="02040503050406030204" pitchFamily="18" charset="0"/>
                                    </a:rPr>
                                    <m:t>−</m:t>
                                  </m:r>
                                  <m:r>
                                    <a:rPr lang="en-US" sz="1800" i="1">
                                      <a:latin typeface="Cambria Math" panose="02040503050406030204" pitchFamily="18" charset="0"/>
                                    </a:rPr>
                                    <m:t>𝑓</m:t>
                                  </m:r>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𝒯</m:t>
                                          </m:r>
                                        </m:e>
                                        <m:sub>
                                          <m:r>
                                            <a:rPr lang="en-US" sz="1800" i="1">
                                              <a:latin typeface="Cambria Math"/>
                                            </a:rPr>
                                            <m:t>𝑣</m:t>
                                          </m:r>
                                        </m:sub>
                                      </m:sSub>
                                      <m:d>
                                        <m:dPr>
                                          <m:ctrlPr>
                                            <a:rPr lang="en-US" sz="1800" i="1">
                                              <a:latin typeface="Cambria Math" panose="02040503050406030204" pitchFamily="18" charset="0"/>
                                            </a:rPr>
                                          </m:ctrlPr>
                                        </m:dPr>
                                        <m:e>
                                          <m:sSubSup>
                                            <m:sSubSupPr>
                                              <m:ctrlPr>
                                                <a:rPr lang="en-US" sz="1800" i="1">
                                                  <a:latin typeface="Cambria Math" panose="02040503050406030204" pitchFamily="18" charset="0"/>
                                                </a:rPr>
                                              </m:ctrlPr>
                                            </m:sSubSupPr>
                                            <m:e>
                                              <m:r>
                                                <a:rPr lang="en-US" sz="1800" i="1">
                                                  <a:latin typeface="Cambria Math" panose="02040503050406030204" pitchFamily="18" charset="0"/>
                                                </a:rPr>
                                                <m:t>𝜎</m:t>
                                              </m:r>
                                            </m:e>
                                            <m:sub>
                                              <m:r>
                                                <m:rPr>
                                                  <m:sty m:val="p"/>
                                                </m:rPr>
                                                <a:rPr lang="en-US" sz="1800">
                                                  <a:latin typeface="Cambria Math" panose="02040503050406030204" pitchFamily="18" charset="0"/>
                                                </a:rPr>
                                                <m:t>Λ</m:t>
                                              </m:r>
                                              <m:r>
                                                <a:rPr lang="en-US" sz="1800">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𝜏</m:t>
                                                  </m:r>
                                                </m:e>
                                                <m:sub>
                                                  <m:r>
                                                    <a:rPr lang="en-US" sz="1800" b="0" i="1" smtClean="0">
                                                      <a:latin typeface="Cambria Math" panose="02040503050406030204" pitchFamily="18" charset="0"/>
                                                    </a:rPr>
                                                    <m:t>2 </m:t>
                                                  </m:r>
                                                </m:sub>
                                              </m:sSub>
                                            </m:sub>
                                            <m:sup>
                                              <m:r>
                                                <a:rPr lang="en-US" sz="1800" i="1">
                                                  <a:latin typeface="Cambria Math" panose="02040503050406030204" pitchFamily="18" charset="0"/>
                                                </a:rPr>
                                                <m:t>𝜂</m:t>
                                              </m:r>
                                            </m:sup>
                                          </m:sSubSup>
                                        </m:e>
                                      </m:d>
                                    </m:e>
                                  </m:d>
                                </m:e>
                              </m:nary>
                            </m:e>
                          </m:d>
                          <m:r>
                            <a:rPr lang="en-US" sz="1800" i="1">
                              <a:latin typeface="Cambria Math" panose="02040503050406030204" pitchFamily="18" charset="0"/>
                            </a:rPr>
                            <m:t>&lt;</m:t>
                          </m:r>
                          <m:r>
                            <a:rPr lang="en-US" sz="1800" b="0" i="1" smtClean="0">
                              <a:latin typeface="Cambria Math" panose="02040503050406030204" pitchFamily="18" charset="0"/>
                            </a:rPr>
                            <m:t>2</m:t>
                          </m:r>
                          <m:r>
                            <a:rPr lang="en-US" sz="1800" i="1">
                              <a:latin typeface="Cambria Math" panose="02040503050406030204" pitchFamily="18" charset="0"/>
                            </a:rPr>
                            <m:t>𝛿</m:t>
                          </m:r>
                        </m:e>
                      </m:d>
                      <m:r>
                        <a:rPr lang="en-US" sz="1800" i="1">
                          <a:latin typeface="Cambria Math" panose="02040503050406030204" pitchFamily="18" charset="0"/>
                        </a:rPr>
                        <m:t>≥</m:t>
                      </m:r>
                      <m:func>
                        <m:funcPr>
                          <m:ctrlPr>
                            <a:rPr lang="en-US" sz="1800" i="1">
                              <a:latin typeface="Cambria Math" panose="02040503050406030204" pitchFamily="18" charset="0"/>
                            </a:rPr>
                          </m:ctrlPr>
                        </m:funcPr>
                        <m:fName>
                          <m:r>
                            <m:rPr>
                              <m:sty m:val="p"/>
                            </m:rPr>
                            <a:rPr lang="en-US" sz="1800">
                              <a:latin typeface="Cambria Math" panose="02040503050406030204" pitchFamily="18" charset="0"/>
                            </a:rPr>
                            <m:t>exp</m:t>
                          </m:r>
                        </m:fName>
                        <m:e>
                          <m:d>
                            <m:dPr>
                              <m:ctrlPr>
                                <a:rPr lang="en-US" sz="1800" i="1">
                                  <a:latin typeface="Cambria Math" panose="02040503050406030204" pitchFamily="18" charset="0"/>
                                </a:rPr>
                              </m:ctrlPr>
                            </m:dPr>
                            <m:e>
                              <m:r>
                                <a:rPr lang="en-US" sz="1800" i="1">
                                  <a:latin typeface="Cambria Math" panose="02040503050406030204" pitchFamily="18" charset="0"/>
                                </a:rPr>
                                <m:t>−</m:t>
                              </m:r>
                              <m:f>
                                <m:fPr>
                                  <m:ctrlPr>
                                    <a:rPr lang="en-US" sz="1800" i="1">
                                      <a:latin typeface="Cambria Math" panose="02040503050406030204" pitchFamily="18" charset="0"/>
                                    </a:rPr>
                                  </m:ctrlPr>
                                </m:fPr>
                                <m:num>
                                  <m:r>
                                    <a:rPr lang="en-US" sz="1800" i="1">
                                      <a:latin typeface="Cambria Math" panose="02040503050406030204" pitchFamily="18" charset="0"/>
                                    </a:rPr>
                                    <m:t>𝐶</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𝜆</m:t>
                                      </m:r>
                                    </m:e>
                                    <m:sup>
                                      <m:r>
                                        <a:rPr lang="en-US" sz="1800" b="0" i="1" smtClean="0">
                                          <a:latin typeface="Cambria Math" panose="02040503050406030204" pitchFamily="18" charset="0"/>
                                        </a:rPr>
                                        <m:t>2</m:t>
                                      </m:r>
                                    </m:sup>
                                  </m:sSup>
                                </m:num>
                                <m:den>
                                  <m:sSup>
                                    <m:sSupPr>
                                      <m:ctrlPr>
                                        <a:rPr lang="en-US" sz="1800" i="1">
                                          <a:latin typeface="Cambria Math" panose="02040503050406030204" pitchFamily="18" charset="0"/>
                                        </a:rPr>
                                      </m:ctrlPr>
                                    </m:sSupPr>
                                    <m:e>
                                      <m:r>
                                        <a:rPr lang="en-US" sz="1800" i="1">
                                          <a:latin typeface="Cambria Math" panose="02040503050406030204" pitchFamily="18" charset="0"/>
                                        </a:rPr>
                                        <m:t>𝛿</m:t>
                                      </m:r>
                                    </m:e>
                                    <m:sup>
                                      <m:r>
                                        <a:rPr lang="en-US" sz="1800" i="1">
                                          <a:latin typeface="Cambria Math" panose="02040503050406030204" pitchFamily="18" charset="0"/>
                                        </a:rPr>
                                        <m:t>4</m:t>
                                      </m:r>
                                    </m:sup>
                                  </m:sSup>
                                </m:den>
                              </m:f>
                            </m:e>
                          </m:d>
                        </m:e>
                      </m:func>
                    </m:oMath>
                  </m:oMathPara>
                </a14:m>
                <a:endParaRPr lang="en-US" sz="1800" dirty="0"/>
              </a:p>
              <a:p>
                <a:r>
                  <a:rPr lang="en-US" sz="1800" dirty="0">
                    <a:solidFill>
                      <a:srgbClr val="FF0000"/>
                    </a:solidFill>
                  </a:rPr>
                  <a:t>Proof sketch</a:t>
                </a:r>
                <a:r>
                  <a:rPr lang="en-US" sz="1800" dirty="0"/>
                  <a:t>: </a:t>
                </a:r>
                <a:r>
                  <a:rPr lang="en-US" sz="1800" dirty="0">
                    <a:solidFill>
                      <a:srgbClr val="FF0000"/>
                    </a:solidFill>
                  </a:rPr>
                  <a:t>Claim</a:t>
                </a:r>
                <a:r>
                  <a:rPr lang="en-US" sz="1800" dirty="0"/>
                  <a:t>: Let g</a:t>
                </a:r>
                <a14:m>
                  <m:oMath xmlns:m="http://schemas.openxmlformats.org/officeDocument/2006/math">
                    <m:r>
                      <a:rPr lang="en-US" sz="1800" b="0" i="1" smtClean="0">
                        <a:latin typeface="Cambria Math" panose="02040503050406030204" pitchFamily="18" charset="0"/>
                      </a:rPr>
                      <m:t>:</m:t>
                    </m:r>
                    <m:r>
                      <a:rPr lang="en-US" sz="1800" b="0" i="1" smtClean="0">
                        <a:latin typeface="Cambria Math" panose="02040503050406030204" pitchFamily="18" charset="0"/>
                      </a:rPr>
                      <m:t>ℝ</m:t>
                    </m:r>
                    <m:r>
                      <a:rPr lang="en-US" sz="1800" b="0" i="1" smtClean="0">
                        <a:latin typeface="Cambria Math" panose="02040503050406030204" pitchFamily="18" charset="0"/>
                      </a:rPr>
                      <m:t>→</m:t>
                    </m:r>
                    <m:r>
                      <a:rPr lang="en-US" sz="1800" b="0" i="1" smtClean="0">
                        <a:latin typeface="Cambria Math" panose="02040503050406030204" pitchFamily="18" charset="0"/>
                      </a:rPr>
                      <m:t>ℝ</m:t>
                    </m:r>
                  </m:oMath>
                </a14:m>
                <a:r>
                  <a:rPr lang="en-US" sz="1800" dirty="0"/>
                  <a:t> be a </a:t>
                </a:r>
                <a:r>
                  <a:rPr lang="en-US" sz="1800" dirty="0">
                    <a:solidFill>
                      <a:srgbClr val="0070C0"/>
                    </a:solidFill>
                  </a:rPr>
                  <a:t>convex 1-Lipschitz </a:t>
                </a:r>
                <a:r>
                  <a:rPr lang="en-US" sz="1800" dirty="0"/>
                  <a:t>function. Set</a:t>
                </a:r>
              </a:p>
              <a:p>
                <a:pPr marL="0" indent="0">
                  <a:buNone/>
                </a:pPr>
                <a14:m>
                  <m:oMathPara xmlns:m="http://schemas.openxmlformats.org/officeDocument/2006/math">
                    <m:oMathParaPr>
                      <m:jc m:val="centerGroup"/>
                    </m:oMathParaPr>
                    <m:oMath xmlns:m="http://schemas.openxmlformats.org/officeDocument/2006/math">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𝑁</m:t>
                          </m:r>
                        </m:e>
                        <m:sub>
                          <m:r>
                            <a:rPr lang="en-US" sz="1800" b="0" i="1" smtClean="0">
                              <a:latin typeface="Cambria Math" panose="02040503050406030204" pitchFamily="18" charset="0"/>
                            </a:rPr>
                            <m:t>𝑟</m:t>
                          </m:r>
                        </m:sub>
                      </m:sSub>
                      <m:d>
                        <m:dPr>
                          <m:ctrlPr>
                            <a:rPr lang="en-US" sz="1800" b="0" i="1" smtClean="0">
                              <a:latin typeface="Cambria Math" panose="02040503050406030204" pitchFamily="18" charset="0"/>
                            </a:rPr>
                          </m:ctrlPr>
                        </m:dPr>
                        <m:e>
                          <m:r>
                            <a:rPr lang="en-US" sz="1800" b="0" i="1" smtClean="0">
                              <a:latin typeface="Cambria Math" panose="02040503050406030204" pitchFamily="18" charset="0"/>
                            </a:rPr>
                            <m:t>𝑔</m:t>
                          </m:r>
                        </m:e>
                      </m:d>
                      <m:r>
                        <a:rPr lang="en-US" sz="1800" i="1">
                          <a:latin typeface="Cambria Math" panose="02040503050406030204" pitchFamily="18" charset="0"/>
                        </a:rPr>
                        <m:t>≔</m:t>
                      </m:r>
                      <m:d>
                        <m:dPr>
                          <m:begChr m:val="{"/>
                          <m:endChr m:val="}"/>
                          <m:sepChr m:val="∣"/>
                          <m:ctrlPr>
                            <a:rPr lang="en-US" sz="1800" i="1" smtClean="0">
                              <a:latin typeface="Cambria Math" panose="02040503050406030204" pitchFamily="18" charset="0"/>
                            </a:rPr>
                          </m:ctrlPr>
                        </m:dPr>
                        <m:e>
                          <m:r>
                            <a:rPr lang="en-US" sz="1800" b="0" i="1" smtClean="0">
                              <a:latin typeface="Cambria Math" panose="02040503050406030204" pitchFamily="18" charset="0"/>
                            </a:rPr>
                            <m:t>h</m:t>
                          </m:r>
                          <m:r>
                            <a:rPr lang="en-US" sz="1800" i="1">
                              <a:latin typeface="Cambria Math" panose="02040503050406030204" pitchFamily="18" charset="0"/>
                            </a:rPr>
                            <m:t>:</m:t>
                          </m:r>
                          <m:r>
                            <a:rPr lang="en-US" sz="1800" i="1">
                              <a:latin typeface="Cambria Math" panose="02040503050406030204" pitchFamily="18" charset="0"/>
                            </a:rPr>
                            <m:t>ℝ</m:t>
                          </m:r>
                          <m:r>
                            <a:rPr lang="en-US" sz="1800" i="1">
                              <a:latin typeface="Cambria Math" panose="02040503050406030204" pitchFamily="18" charset="0"/>
                            </a:rPr>
                            <m:t>→</m:t>
                          </m:r>
                          <m:r>
                            <a:rPr lang="en-US" sz="1800" i="1">
                              <a:latin typeface="Cambria Math" panose="02040503050406030204" pitchFamily="18" charset="0"/>
                            </a:rPr>
                            <m:t>ℝ</m:t>
                          </m:r>
                          <m:r>
                            <a:rPr lang="en-US" sz="1800" i="1">
                              <a:latin typeface="Cambria Math" panose="02040503050406030204" pitchFamily="18" charset="0"/>
                            </a:rPr>
                            <m:t> </m:t>
                          </m:r>
                          <m:r>
                            <m:rPr>
                              <m:nor/>
                            </m:rPr>
                            <a:rPr lang="en-US" sz="1800" i="0" smtClean="0">
                              <a:solidFill>
                                <a:srgbClr val="0070C0"/>
                              </a:solidFill>
                              <a:latin typeface="Cambria Math" panose="02040503050406030204" pitchFamily="18" charset="0"/>
                            </a:rPr>
                            <m:t>convex</m:t>
                          </m:r>
                          <m:r>
                            <m:rPr>
                              <m:nor/>
                            </m:rPr>
                            <a:rPr lang="en-US" sz="1800" i="0" smtClean="0">
                              <a:solidFill>
                                <a:srgbClr val="0070C0"/>
                              </a:solidFill>
                              <a:latin typeface="Cambria Math" panose="02040503050406030204" pitchFamily="18" charset="0"/>
                            </a:rPr>
                            <m:t> 1−</m:t>
                          </m:r>
                          <m:r>
                            <m:rPr>
                              <m:nor/>
                            </m:rPr>
                            <a:rPr lang="en-US" sz="1800" i="0" smtClean="0">
                              <a:solidFill>
                                <a:srgbClr val="0070C0"/>
                              </a:solidFill>
                              <a:latin typeface="Cambria Math" panose="02040503050406030204" pitchFamily="18" charset="0"/>
                            </a:rPr>
                            <m:t>Lipschitz</m:t>
                          </m:r>
                          <m:r>
                            <m:rPr>
                              <m:nor/>
                            </m:rPr>
                            <a:rPr lang="en-US" sz="1800" b="0" i="0" smtClean="0">
                              <a:solidFill>
                                <a:srgbClr val="0070C0"/>
                              </a:solidFill>
                              <a:latin typeface="Cambria Math" panose="02040503050406030204" pitchFamily="18" charset="0"/>
                            </a:rPr>
                            <m:t> </m:t>
                          </m:r>
                        </m:e>
                        <m:e>
                          <m:r>
                            <a:rPr lang="en-US" sz="1800" b="0" i="1" smtClean="0">
                              <a:latin typeface="Cambria Math" panose="02040503050406030204" pitchFamily="18" charset="0"/>
                            </a:rPr>
                            <m:t> </m:t>
                          </m:r>
                          <m:sSub>
                            <m:sSubPr>
                              <m:ctrlPr>
                                <a:rPr lang="en-US" sz="1800" b="0" i="1" smtClean="0">
                                  <a:latin typeface="Cambria Math" panose="02040503050406030204" pitchFamily="18" charset="0"/>
                                </a:rPr>
                              </m:ctrlPr>
                            </m:sSubPr>
                            <m:e>
                              <m:d>
                                <m:dPr>
                                  <m:begChr m:val="‖"/>
                                  <m:endChr m:val="‖"/>
                                  <m:ctrlPr>
                                    <a:rPr lang="x-none" sz="1800" i="1" smtClean="0">
                                      <a:latin typeface="Cambria Math" panose="02040503050406030204" pitchFamily="18" charset="0"/>
                                    </a:rPr>
                                  </m:ctrlPr>
                                </m:dPr>
                                <m:e>
                                  <m:r>
                                    <a:rPr lang="en-US" sz="1800" b="0" i="1" smtClean="0">
                                      <a:latin typeface="Cambria Math" panose="02040503050406030204" pitchFamily="18" charset="0"/>
                                    </a:rPr>
                                    <m:t>h</m:t>
                                  </m:r>
                                  <m:r>
                                    <a:rPr lang="en-US" sz="1800" b="0" i="1" smtClean="0">
                                      <a:latin typeface="Cambria Math" panose="02040503050406030204" pitchFamily="18" charset="0"/>
                                    </a:rPr>
                                    <m:t>−</m:t>
                                  </m:r>
                                  <m:r>
                                    <a:rPr lang="en-US" sz="1800" b="0" i="1" smtClean="0">
                                      <a:latin typeface="Cambria Math" panose="02040503050406030204" pitchFamily="18" charset="0"/>
                                    </a:rPr>
                                    <m:t>𝑔</m:t>
                                  </m:r>
                                </m:e>
                              </m:d>
                            </m:e>
                            <m:sub>
                              <m:r>
                                <a:rPr lang="en-US" sz="1800" b="0" i="1" smtClean="0">
                                  <a:latin typeface="Cambria Math" panose="02040503050406030204" pitchFamily="18" charset="0"/>
                                </a:rPr>
                                <m:t>∞</m:t>
                              </m:r>
                            </m:sub>
                          </m:sSub>
                          <m:r>
                            <a:rPr lang="en-US" sz="1800" b="0" i="1" smtClean="0">
                              <a:latin typeface="Cambria Math" panose="02040503050406030204" pitchFamily="18" charset="0"/>
                            </a:rPr>
                            <m:t>≤</m:t>
                          </m:r>
                          <m:r>
                            <a:rPr lang="en-US" sz="1800" b="0" i="1" smtClean="0">
                              <a:latin typeface="Cambria Math" panose="02040503050406030204" pitchFamily="18" charset="0"/>
                            </a:rPr>
                            <m:t>𝑟</m:t>
                          </m:r>
                        </m:e>
                      </m:d>
                      <m:r>
                        <a:rPr lang="en-US" sz="1800" b="0" i="1" smtClean="0">
                          <a:latin typeface="Cambria Math" panose="02040503050406030204" pitchFamily="18" charset="0"/>
                        </a:rPr>
                        <m:t>.</m:t>
                      </m:r>
                    </m:oMath>
                  </m:oMathPara>
                </a14:m>
                <a:endParaRPr lang="en-US" sz="1800" dirty="0"/>
              </a:p>
              <a:p>
                <a:pPr marL="361950" indent="0">
                  <a:buNone/>
                </a:pPr>
                <a:r>
                  <a:rPr lang="en-US" sz="1800" dirty="0"/>
                  <a:t>Then for each </a:t>
                </a:r>
                <a14:m>
                  <m:oMath xmlns:m="http://schemas.openxmlformats.org/officeDocument/2006/math">
                    <m:r>
                      <a:rPr lang="en-US" sz="1800" i="1">
                        <a:latin typeface="Cambria Math" panose="02040503050406030204" pitchFamily="18" charset="0"/>
                      </a:rPr>
                      <m:t>𝑟</m:t>
                    </m:r>
                    <m:r>
                      <a:rPr lang="en-US" sz="1800" i="1">
                        <a:latin typeface="Cambria Math" panose="02040503050406030204" pitchFamily="18" charset="0"/>
                      </a:rPr>
                      <m:t>,</m:t>
                    </m:r>
                    <m:r>
                      <a:rPr lang="en-US" sz="1800" i="1">
                        <a:latin typeface="Cambria Math" panose="02040503050406030204" pitchFamily="18" charset="0"/>
                      </a:rPr>
                      <m:t>𝛿</m:t>
                    </m:r>
                    <m:r>
                      <a:rPr lang="en-US" sz="1800" i="1">
                        <a:latin typeface="Cambria Math" panose="02040503050406030204" pitchFamily="18" charset="0"/>
                      </a:rPr>
                      <m:t>&gt;0</m:t>
                    </m:r>
                    <m:r>
                      <a:rPr lang="en-US" sz="1800">
                        <a:latin typeface="Cambria Math" panose="02040503050406030204" pitchFamily="18" charset="0"/>
                      </a:rPr>
                      <m:t>.</m:t>
                    </m:r>
                  </m:oMath>
                </a14:m>
                <a:endParaRPr lang="en-US" sz="1800" dirty="0"/>
              </a:p>
              <a:p>
                <a:pPr marL="361950" indent="0">
                  <a:buNone/>
                </a:pPr>
                <a14:m>
                  <m:oMathPara xmlns:m="http://schemas.openxmlformats.org/officeDocument/2006/math">
                    <m:oMathParaPr>
                      <m:jc m:val="centerGroup"/>
                    </m:oMathParaPr>
                    <m:oMath xmlns:m="http://schemas.openxmlformats.org/officeDocument/2006/math">
                      <m:r>
                        <m:rPr>
                          <m:nor/>
                        </m:rPr>
                        <a:rPr lang="en-US" sz="1800" b="0" i="0" smtClean="0">
                          <a:latin typeface="Cambria Math" panose="02040503050406030204" pitchFamily="18" charset="0"/>
                        </a:rPr>
                        <m:t>Leb</m:t>
                      </m:r>
                      <m:d>
                        <m:dPr>
                          <m:ctrlPr>
                            <a:rPr lang="en-US" sz="1800" b="0" i="1" smtClean="0">
                              <a:latin typeface="Cambria Math" panose="02040503050406030204" pitchFamily="18" charset="0"/>
                            </a:rPr>
                          </m:ctrlPr>
                        </m:dPr>
                        <m:e>
                          <m:d>
                            <m:dPr>
                              <m:begChr m:val="{"/>
                              <m:endChr m:val="}"/>
                              <m:sepChr m:val="∣"/>
                              <m:ctrlPr>
                                <a:rPr lang="en-US" sz="1800" i="1">
                                  <a:latin typeface="Cambria Math" panose="02040503050406030204" pitchFamily="18" charset="0"/>
                                </a:rPr>
                              </m:ctrlPr>
                            </m:dPr>
                            <m:e>
                              <m:r>
                                <a:rPr lang="en-US" sz="1800" i="1">
                                  <a:latin typeface="Cambria Math" panose="02040503050406030204" pitchFamily="18" charset="0"/>
                                </a:rPr>
                                <m:t>𝑥</m:t>
                              </m:r>
                              <m:r>
                                <a:rPr lang="en-US" sz="1800" i="1">
                                  <a:latin typeface="Cambria Math" panose="02040503050406030204" pitchFamily="18" charset="0"/>
                                </a:rPr>
                                <m:t>∈</m:t>
                              </m:r>
                              <m:r>
                                <a:rPr lang="en-US" sz="1800" i="1">
                                  <a:latin typeface="Cambria Math" panose="02040503050406030204" pitchFamily="18" charset="0"/>
                                </a:rPr>
                                <m:t>ℝ</m:t>
                              </m:r>
                            </m:e>
                            <m:e>
                              <m:r>
                                <a:rPr lang="en-US" sz="1800" i="1">
                                  <a:latin typeface="Cambria Math" panose="02040503050406030204" pitchFamily="18" charset="0"/>
                                </a:rPr>
                                <m:t>∃</m:t>
                              </m:r>
                              <m:r>
                                <a:rPr lang="en-US" sz="1800" i="1">
                                  <a:latin typeface="Cambria Math" panose="02040503050406030204" pitchFamily="18" charset="0"/>
                                </a:rPr>
                                <m:t>h</m:t>
                              </m:r>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𝑁</m:t>
                                  </m:r>
                                </m:e>
                                <m:sub>
                                  <m:r>
                                    <a:rPr lang="en-US" sz="1800" i="1">
                                      <a:latin typeface="Cambria Math" panose="02040503050406030204" pitchFamily="18" charset="0"/>
                                    </a:rPr>
                                    <m:t>𝑟</m:t>
                                  </m:r>
                                </m:sub>
                              </m:sSub>
                              <m:d>
                                <m:dPr>
                                  <m:ctrlPr>
                                    <a:rPr lang="en-US" sz="1800" i="1">
                                      <a:latin typeface="Cambria Math" panose="02040503050406030204" pitchFamily="18" charset="0"/>
                                    </a:rPr>
                                  </m:ctrlPr>
                                </m:dPr>
                                <m:e>
                                  <m:r>
                                    <a:rPr lang="en-US" sz="1800" i="1">
                                      <a:latin typeface="Cambria Math" panose="02040503050406030204" pitchFamily="18" charset="0"/>
                                    </a:rPr>
                                    <m:t>𝑓</m:t>
                                  </m:r>
                                </m:e>
                              </m:d>
                              <m:r>
                                <a:rPr lang="en-US" sz="1800" i="1">
                                  <a:latin typeface="Cambria Math" panose="02040503050406030204" pitchFamily="18" charset="0"/>
                                </a:rPr>
                                <m:t>, </m:t>
                              </m:r>
                              <m:d>
                                <m:dPr>
                                  <m:begChr m:val="|"/>
                                  <m:endChr m:val="|"/>
                                  <m:ctrlPr>
                                    <a:rPr lang="en-US" sz="1800" i="1">
                                      <a:latin typeface="Cambria Math" panose="02040503050406030204" pitchFamily="18" charset="0"/>
                                    </a:rPr>
                                  </m:ctrlPr>
                                </m:dPr>
                                <m:e>
                                  <m:sSup>
                                    <m:sSupPr>
                                      <m:ctrlPr>
                                        <a:rPr lang="en-US" sz="1800" i="1">
                                          <a:latin typeface="Cambria Math" panose="02040503050406030204" pitchFamily="18" charset="0"/>
                                        </a:rPr>
                                      </m:ctrlPr>
                                    </m:sSupPr>
                                    <m:e>
                                      <m:r>
                                        <a:rPr lang="en-US" sz="1800" i="1">
                                          <a:latin typeface="Cambria Math" panose="02040503050406030204" pitchFamily="18" charset="0"/>
                                        </a:rPr>
                                        <m:t>h</m:t>
                                      </m:r>
                                    </m:e>
                                    <m:sup>
                                      <m:r>
                                        <a:rPr lang="en-US" sz="1800" i="1">
                                          <a:latin typeface="Cambria Math" panose="02040503050406030204" pitchFamily="18" charset="0"/>
                                        </a:rPr>
                                        <m:t>′</m:t>
                                      </m:r>
                                    </m:sup>
                                  </m:sSup>
                                  <m:d>
                                    <m:dPr>
                                      <m:ctrlPr>
                                        <a:rPr lang="en-US" sz="1800" i="1">
                                          <a:latin typeface="Cambria Math" panose="02040503050406030204" pitchFamily="18" charset="0"/>
                                        </a:rPr>
                                      </m:ctrlPr>
                                    </m:dPr>
                                    <m:e>
                                      <m:r>
                                        <a:rPr lang="en-US" sz="1800" i="1">
                                          <a:latin typeface="Cambria Math" panose="02040503050406030204" pitchFamily="18" charset="0"/>
                                        </a:rPr>
                                        <m:t>𝑥</m:t>
                                      </m:r>
                                    </m:e>
                                  </m:d>
                                  <m:r>
                                    <a:rPr lang="en-US" sz="1800" i="1">
                                      <a:latin typeface="Cambria Math" panose="02040503050406030204" pitchFamily="18" charset="0"/>
                                    </a:rPr>
                                    <m:t>−</m:t>
                                  </m:r>
                                  <m:sSup>
                                    <m:sSupPr>
                                      <m:ctrlPr>
                                        <a:rPr lang="en-US" sz="1800" i="1">
                                          <a:latin typeface="Cambria Math" panose="02040503050406030204" pitchFamily="18" charset="0"/>
                                        </a:rPr>
                                      </m:ctrlPr>
                                    </m:sSupPr>
                                    <m:e>
                                      <m:r>
                                        <a:rPr lang="en-US" sz="1800" i="1">
                                          <a:latin typeface="Cambria Math" panose="02040503050406030204" pitchFamily="18" charset="0"/>
                                        </a:rPr>
                                        <m:t>𝑔</m:t>
                                      </m:r>
                                    </m:e>
                                    <m:sup>
                                      <m:r>
                                        <a:rPr lang="en-US" sz="1800" i="1">
                                          <a:latin typeface="Cambria Math" panose="02040503050406030204" pitchFamily="18" charset="0"/>
                                        </a:rPr>
                                        <m:t>′</m:t>
                                      </m:r>
                                    </m:sup>
                                  </m:sSup>
                                  <m:d>
                                    <m:dPr>
                                      <m:ctrlPr>
                                        <a:rPr lang="en-US" sz="1800" i="1">
                                          <a:latin typeface="Cambria Math" panose="02040503050406030204" pitchFamily="18" charset="0"/>
                                        </a:rPr>
                                      </m:ctrlPr>
                                    </m:dPr>
                                    <m:e>
                                      <m:r>
                                        <a:rPr lang="en-US" sz="1800" i="1">
                                          <a:latin typeface="Cambria Math" panose="02040503050406030204" pitchFamily="18" charset="0"/>
                                        </a:rPr>
                                        <m:t>𝑥</m:t>
                                      </m:r>
                                    </m:e>
                                  </m:d>
                                </m:e>
                              </m:d>
                              <m:r>
                                <a:rPr lang="en-US" sz="1800" i="1">
                                  <a:latin typeface="Cambria Math" panose="02040503050406030204" pitchFamily="18" charset="0"/>
                                </a:rPr>
                                <m:t>≥</m:t>
                              </m:r>
                              <m:r>
                                <a:rPr lang="en-US" sz="1800" i="1">
                                  <a:latin typeface="Cambria Math" panose="02040503050406030204" pitchFamily="18" charset="0"/>
                                </a:rPr>
                                <m:t>𝛿</m:t>
                              </m:r>
                            </m:e>
                          </m:d>
                        </m:e>
                      </m:d>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𝐶𝑟</m:t>
                          </m:r>
                        </m:num>
                        <m:den>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𝛿</m:t>
                              </m:r>
                            </m:e>
                            <m:sup>
                              <m:r>
                                <a:rPr lang="en-US" sz="1800" b="0" i="1" smtClean="0">
                                  <a:latin typeface="Cambria Math" panose="02040503050406030204" pitchFamily="18" charset="0"/>
                                </a:rPr>
                                <m:t>2</m:t>
                              </m:r>
                            </m:sup>
                          </m:sSup>
                        </m:den>
                      </m:f>
                    </m:oMath>
                  </m:oMathPara>
                </a14:m>
                <a:endParaRPr lang="en-US" sz="1800" dirty="0"/>
              </a:p>
              <a:p>
                <a:r>
                  <a:rPr lang="en-US" sz="1800" dirty="0"/>
                  <a:t>Fix </a:t>
                </a:r>
                <a14:m>
                  <m:oMath xmlns:m="http://schemas.openxmlformats.org/officeDocument/2006/math">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𝜏</m:t>
                        </m:r>
                      </m:e>
                      <m:sub>
                        <m:r>
                          <a:rPr lang="en-US" sz="1800" b="0" i="1" smtClean="0">
                            <a:latin typeface="Cambria Math" panose="02040503050406030204" pitchFamily="18" charset="0"/>
                          </a:rPr>
                          <m:t>0</m:t>
                        </m:r>
                      </m:sub>
                    </m:sSub>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ℤ</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m:t>
                    </m:r>
                    <m:r>
                      <a:rPr lang="en-US" sz="1800" b="0" i="1" smtClean="0">
                        <a:latin typeface="Cambria Math" panose="02040503050406030204" pitchFamily="18" charset="0"/>
                      </a:rPr>
                      <m:t>𝑆</m:t>
                    </m:r>
                  </m:oMath>
                </a14:m>
                <a:r>
                  <a:rPr lang="en-US" sz="1800" dirty="0"/>
                  <a:t> and let </a:t>
                </a:r>
                <a14:m>
                  <m:oMath xmlns:m="http://schemas.openxmlformats.org/officeDocument/2006/math">
                    <m:r>
                      <m:rPr>
                        <m:sty m:val="p"/>
                      </m:rPr>
                      <a:rPr lang="en-US" sz="1800" b="0" i="0" smtClean="0">
                        <a:latin typeface="Cambria Math" panose="02040503050406030204" pitchFamily="18" charset="0"/>
                      </a:rPr>
                      <m:t>g</m:t>
                    </m:r>
                    <m:d>
                      <m:dPr>
                        <m:ctrlPr>
                          <a:rPr lang="en-US" sz="1800" b="0" i="1" smtClean="0">
                            <a:latin typeface="Cambria Math" panose="02040503050406030204" pitchFamily="18" charset="0"/>
                          </a:rPr>
                        </m:ctrlPr>
                      </m:dPr>
                      <m:e>
                        <m:r>
                          <m:rPr>
                            <m:sty m:val="p"/>
                          </m:rPr>
                          <a:rPr lang="en-US" sz="1800" b="0" i="0" smtClean="0">
                            <a:latin typeface="Cambria Math" panose="02040503050406030204" pitchFamily="18" charset="0"/>
                          </a:rPr>
                          <m:t>x</m:t>
                        </m:r>
                      </m:e>
                    </m:d>
                    <m:r>
                      <a:rPr lang="en-US" sz="1800" b="0" i="0" smtClean="0">
                        <a:latin typeface="Cambria Math" panose="02040503050406030204" pitchFamily="18" charset="0"/>
                      </a:rPr>
                      <m:t>≔</m:t>
                    </m:r>
                    <m:sSubSup>
                      <m:sSubSupPr>
                        <m:ctrlPr>
                          <a:rPr lang="en-US" sz="1800" i="1">
                            <a:latin typeface="Cambria Math" panose="02040503050406030204" pitchFamily="18" charset="0"/>
                          </a:rPr>
                        </m:ctrlPr>
                      </m:sSubSupPr>
                      <m:e>
                        <m:r>
                          <a:rPr lang="en-US" sz="1800" b="0" i="1" smtClean="0">
                            <a:latin typeface="Cambria Math" panose="02040503050406030204" pitchFamily="18" charset="0"/>
                          </a:rPr>
                          <m:t>𝐹</m:t>
                        </m:r>
                      </m:e>
                      <m:sub>
                        <m:r>
                          <m:rPr>
                            <m:sty m:val="p"/>
                          </m:rPr>
                          <a:rPr lang="en-US" sz="1800" b="0" i="0" smtClean="0">
                            <a:latin typeface="Cambria Math" panose="02040503050406030204" pitchFamily="18" charset="0"/>
                          </a:rPr>
                          <m:t>Λ</m:t>
                        </m:r>
                      </m:sub>
                      <m:sup>
                        <m:r>
                          <a:rPr lang="en-US" sz="1800" b="0" i="1" smtClean="0">
                            <a:latin typeface="Cambria Math" panose="02040503050406030204" pitchFamily="18" charset="0"/>
                          </a:rPr>
                          <m:t>(</m:t>
                        </m:r>
                        <m:r>
                          <a:rPr lang="en-US" sz="1800" b="0" i="1" smtClean="0">
                            <a:latin typeface="Cambria Math" panose="02040503050406030204" pitchFamily="18" charset="0"/>
                          </a:rPr>
                          <m:t>𝑥</m:t>
                        </m:r>
                        <m:r>
                          <a:rPr lang="en-US" sz="1800" b="0" i="1" smtClean="0">
                            <a:latin typeface="Cambria Math" panose="02040503050406030204" pitchFamily="18" charset="0"/>
                          </a:rPr>
                          <m:t>,</m:t>
                        </m:r>
                        <m:sSubSup>
                          <m:sSubSupPr>
                            <m:ctrlPr>
                              <a:rPr lang="en-US" sz="1800" b="0" i="1" smtClean="0">
                                <a:latin typeface="Cambria Math" panose="02040503050406030204" pitchFamily="18" charset="0"/>
                              </a:rPr>
                            </m:ctrlPr>
                          </m:sSubSupPr>
                          <m:e>
                            <m:r>
                              <a:rPr lang="en-US" sz="1800" b="0" i="1" smtClean="0">
                                <a:latin typeface="Cambria Math" panose="02040503050406030204" pitchFamily="18" charset="0"/>
                              </a:rPr>
                              <m:t>𝜂</m:t>
                            </m:r>
                          </m:e>
                          <m:sub>
                            <m:r>
                              <m:rPr>
                                <m:sty m:val="p"/>
                              </m:rPr>
                              <a:rPr lang="en-US" sz="1800" b="0" i="0" smtClean="0">
                                <a:latin typeface="Cambria Math" panose="02040503050406030204" pitchFamily="18" charset="0"/>
                              </a:rPr>
                              <m:t>Λ</m:t>
                            </m:r>
                          </m:sub>
                          <m:sup>
                            <m:r>
                              <a:rPr lang="en-US" sz="1800" b="0" i="1" smtClean="0">
                                <a:latin typeface="Cambria Math" panose="02040503050406030204" pitchFamily="18" charset="0"/>
                              </a:rPr>
                              <m:t>⊥</m:t>
                            </m:r>
                          </m:sup>
                        </m:sSubSup>
                        <m:r>
                          <a:rPr lang="en-US" sz="1800" b="0" i="1" smtClean="0">
                            <a:latin typeface="Cambria Math" panose="02040503050406030204" pitchFamily="18" charset="0"/>
                          </a:rPr>
                          <m:t>)</m:t>
                        </m:r>
                      </m:sup>
                    </m:sSubSup>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𝜏</m:t>
                            </m:r>
                          </m:e>
                          <m:sub>
                            <m:r>
                              <a:rPr lang="en-US" sz="1800" i="1">
                                <a:latin typeface="Cambria Math" panose="02040503050406030204" pitchFamily="18" charset="0"/>
                              </a:rPr>
                              <m:t>0</m:t>
                            </m:r>
                          </m:sub>
                        </m:sSub>
                      </m:e>
                    </m:d>
                  </m:oMath>
                </a14:m>
                <a:r>
                  <a:rPr lang="en-US" sz="1800" dirty="0"/>
                  <a:t>. Then for all </a:t>
                </a:r>
                <a14:m>
                  <m:oMath xmlns:m="http://schemas.openxmlformats.org/officeDocument/2006/math">
                    <m:r>
                      <a:rPr lang="en-US" sz="1800" b="0" i="1" smtClean="0">
                        <a:latin typeface="Cambria Math" panose="02040503050406030204" pitchFamily="18" charset="0"/>
                      </a:rPr>
                      <m:t>𝜏</m:t>
                    </m:r>
                  </m:oMath>
                </a14:m>
                <a:r>
                  <a:rPr lang="en-US" sz="1800" dirty="0"/>
                  <a:t>, </a:t>
                </a:r>
                <a14:m>
                  <m:oMath xmlns:m="http://schemas.openxmlformats.org/officeDocument/2006/math">
                    <m:sSubSup>
                      <m:sSubSupPr>
                        <m:ctrlPr>
                          <a:rPr lang="en-US" sz="1800" i="1">
                            <a:latin typeface="Cambria Math" panose="02040503050406030204" pitchFamily="18" charset="0"/>
                          </a:rPr>
                        </m:ctrlPr>
                      </m:sSubSupPr>
                      <m:e>
                        <m:r>
                          <a:rPr lang="en-US" sz="1800" b="0" i="1" smtClean="0">
                            <a:latin typeface="Cambria Math" panose="02040503050406030204" pitchFamily="18" charset="0"/>
                          </a:rPr>
                          <m:t>𝐹</m:t>
                        </m:r>
                      </m:e>
                      <m:sub>
                        <m:r>
                          <m:rPr>
                            <m:sty m:val="p"/>
                          </m:rPr>
                          <a:rPr lang="en-US" sz="1800" b="0" i="0" smtClean="0">
                            <a:latin typeface="Cambria Math" panose="02040503050406030204" pitchFamily="18" charset="0"/>
                          </a:rPr>
                          <m:t>Λ</m:t>
                        </m:r>
                      </m:sub>
                      <m:sup>
                        <m:r>
                          <a:rPr lang="en-US" sz="1800" i="1">
                            <a:latin typeface="Cambria Math" panose="02040503050406030204" pitchFamily="18" charset="0"/>
                          </a:rPr>
                          <m:t>(</m:t>
                        </m:r>
                        <m:r>
                          <a:rPr lang="en-US" sz="1800" b="0" i="1" smtClean="0">
                            <a:latin typeface="Cambria Math" panose="02040503050406030204" pitchFamily="18" charset="0"/>
                          </a:rPr>
                          <m:t>⋅</m:t>
                        </m:r>
                        <m:r>
                          <a:rPr lang="en-US" sz="1800" i="1">
                            <a:latin typeface="Cambria Math" panose="02040503050406030204" pitchFamily="18" charset="0"/>
                          </a:rPr>
                          <m:t>,</m:t>
                        </m:r>
                        <m:sSubSup>
                          <m:sSubSupPr>
                            <m:ctrlPr>
                              <a:rPr lang="en-US" sz="1800" i="1">
                                <a:latin typeface="Cambria Math" panose="02040503050406030204" pitchFamily="18" charset="0"/>
                              </a:rPr>
                            </m:ctrlPr>
                          </m:sSubSupPr>
                          <m:e>
                            <m:r>
                              <a:rPr lang="en-US" sz="1800" i="1">
                                <a:latin typeface="Cambria Math" panose="02040503050406030204" pitchFamily="18" charset="0"/>
                              </a:rPr>
                              <m:t>𝜂</m:t>
                            </m:r>
                          </m:e>
                          <m:sub>
                            <m:r>
                              <m:rPr>
                                <m:sty m:val="p"/>
                              </m:rPr>
                              <a:rPr lang="en-US" sz="1800" b="0" i="0" smtClean="0">
                                <a:latin typeface="Cambria Math" panose="02040503050406030204" pitchFamily="18" charset="0"/>
                              </a:rPr>
                              <m:t>Λ</m:t>
                            </m:r>
                          </m:sub>
                          <m:sup>
                            <m:r>
                              <a:rPr lang="en-US" sz="1800" i="1">
                                <a:latin typeface="Cambria Math" panose="02040503050406030204" pitchFamily="18" charset="0"/>
                              </a:rPr>
                              <m:t>⊥</m:t>
                            </m:r>
                          </m:sup>
                        </m:sSubSup>
                        <m:r>
                          <a:rPr lang="en-US" sz="1800" i="1">
                            <a:latin typeface="Cambria Math" panose="02040503050406030204" pitchFamily="18" charset="0"/>
                          </a:rPr>
                          <m:t>)</m:t>
                        </m:r>
                      </m:sup>
                    </m:sSubSup>
                    <m:d>
                      <m:dPr>
                        <m:ctrlPr>
                          <a:rPr lang="en-US" sz="1800" i="1">
                            <a:latin typeface="Cambria Math" panose="02040503050406030204" pitchFamily="18" charset="0"/>
                          </a:rPr>
                        </m:ctrlPr>
                      </m:dPr>
                      <m:e>
                        <m:r>
                          <a:rPr lang="en-US" sz="1800" i="1">
                            <a:latin typeface="Cambria Math" panose="02040503050406030204" pitchFamily="18" charset="0"/>
                          </a:rPr>
                          <m:t>𝜏</m:t>
                        </m:r>
                      </m:e>
                    </m:d>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𝑁</m:t>
                        </m:r>
                      </m:e>
                      <m:sub>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𝐶</m:t>
                            </m:r>
                            <m:d>
                              <m:dPr>
                                <m:begChr m:val="|"/>
                                <m:endChr m:val="|"/>
                                <m:ctrlPr>
                                  <a:rPr lang="en-US" sz="1800" i="1">
                                    <a:latin typeface="Cambria Math" panose="02040503050406030204" pitchFamily="18" charset="0"/>
                                  </a:rPr>
                                </m:ctrlPr>
                              </m:dPr>
                              <m:e>
                                <m:r>
                                  <a:rPr lang="en-US" sz="1800" i="1">
                                    <a:latin typeface="Cambria Math" panose="02040503050406030204" pitchFamily="18" charset="0"/>
                                  </a:rPr>
                                  <m:t>𝜕</m:t>
                                </m:r>
                                <m:r>
                                  <m:rPr>
                                    <m:sty m:val="p"/>
                                  </m:rPr>
                                  <a:rPr lang="en-US" sz="1800">
                                    <a:latin typeface="Cambria Math" panose="02040503050406030204" pitchFamily="18" charset="0"/>
                                  </a:rPr>
                                  <m:t>Λ</m:t>
                                </m:r>
                              </m:e>
                            </m:d>
                          </m:num>
                          <m:den>
                            <m:d>
                              <m:dPr>
                                <m:begChr m:val="|"/>
                                <m:endChr m:val="|"/>
                                <m:ctrlPr>
                                  <a:rPr lang="en-US" sz="1800" b="0" i="1" smtClean="0">
                                    <a:latin typeface="Cambria Math" panose="02040503050406030204" pitchFamily="18" charset="0"/>
                                  </a:rPr>
                                </m:ctrlPr>
                              </m:dPr>
                              <m:e>
                                <m:r>
                                  <m:rPr>
                                    <m:sty m:val="p"/>
                                  </m:rPr>
                                  <a:rPr lang="en-US" sz="1800" b="0" i="0" smtClean="0">
                                    <a:latin typeface="Cambria Math" panose="02040503050406030204" pitchFamily="18" charset="0"/>
                                  </a:rPr>
                                  <m:t>Λ</m:t>
                                </m:r>
                              </m:e>
                            </m:d>
                          </m:den>
                        </m:f>
                      </m:sub>
                    </m:sSub>
                    <m:d>
                      <m:dPr>
                        <m:ctrlPr>
                          <a:rPr lang="en-US" sz="1800" i="1">
                            <a:latin typeface="Cambria Math" panose="02040503050406030204" pitchFamily="18" charset="0"/>
                          </a:rPr>
                        </m:ctrlPr>
                      </m:dPr>
                      <m:e>
                        <m:r>
                          <a:rPr lang="en-US" sz="1800" i="1">
                            <a:latin typeface="Cambria Math" panose="02040503050406030204" pitchFamily="18" charset="0"/>
                          </a:rPr>
                          <m:t>𝑔</m:t>
                        </m:r>
                      </m:e>
                    </m:d>
                  </m:oMath>
                </a14:m>
                <a:r>
                  <a:rPr lang="en-US" sz="1800" dirty="0"/>
                  <a:t>. Thus, the Claim implies that</a:t>
                </a:r>
              </a:p>
              <a:p>
                <a:pPr marL="0" indent="0">
                  <a:buNone/>
                </a:pPr>
                <a14:m>
                  <m:oMathPara xmlns:m="http://schemas.openxmlformats.org/officeDocument/2006/math">
                    <m:oMathParaPr>
                      <m:jc m:val="centerGroup"/>
                    </m:oMathParaPr>
                    <m:oMath xmlns:m="http://schemas.openxmlformats.org/officeDocument/2006/math">
                      <m:r>
                        <m:rPr>
                          <m:nor/>
                        </m:rPr>
                        <a:rPr lang="en-US" sz="1600">
                          <a:latin typeface="Cambria Math" panose="02040503050406030204" pitchFamily="18" charset="0"/>
                        </a:rPr>
                        <m:t>Leb</m:t>
                      </m:r>
                      <m:d>
                        <m:dPr>
                          <m:ctrlPr>
                            <a:rPr lang="en-US" sz="1600" i="1">
                              <a:latin typeface="Cambria Math" panose="02040503050406030204" pitchFamily="18" charset="0"/>
                            </a:rPr>
                          </m:ctrlPr>
                        </m:dPr>
                        <m:e>
                          <m:d>
                            <m:dPr>
                              <m:begChr m:val="{"/>
                              <m:endChr m:val="}"/>
                              <m:sepChr m:val="∣"/>
                              <m:ctrlPr>
                                <a:rPr lang="en-US" sz="1600" i="1">
                                  <a:latin typeface="Cambria Math" panose="02040503050406030204" pitchFamily="18" charset="0"/>
                                </a:rPr>
                              </m:ctrlPr>
                            </m:dPr>
                            <m:e>
                              <m:r>
                                <a:rPr lang="en-US" sz="1600" i="1">
                                  <a:latin typeface="Cambria Math" panose="02040503050406030204" pitchFamily="18" charset="0"/>
                                </a:rPr>
                                <m:t>𝑥</m:t>
                              </m:r>
                              <m:r>
                                <a:rPr lang="en-US" sz="1600" i="1">
                                  <a:latin typeface="Cambria Math" panose="02040503050406030204" pitchFamily="18" charset="0"/>
                                </a:rPr>
                                <m:t>∈</m:t>
                              </m:r>
                              <m:r>
                                <a:rPr lang="en-US" sz="1600" i="1">
                                  <a:latin typeface="Cambria Math" panose="02040503050406030204" pitchFamily="18" charset="0"/>
                                </a:rPr>
                                <m:t>ℝ</m:t>
                              </m:r>
                            </m:e>
                            <m:e>
                              <m:r>
                                <a:rPr lang="en-US" sz="1600" i="1">
                                  <a:latin typeface="Cambria Math" panose="02040503050406030204" pitchFamily="18" charset="0"/>
                                </a:rPr>
                                <m:t>∃</m:t>
                              </m:r>
                              <m:r>
                                <a:rPr lang="en-US" sz="1600" b="0" i="1" smtClean="0">
                                  <a:latin typeface="Cambria Math" panose="02040503050406030204" pitchFamily="18" charset="0"/>
                                </a:rPr>
                                <m:t>𝜏</m:t>
                              </m:r>
                              <m:r>
                                <a:rPr lang="en-US" sz="1600" b="0" i="1" smtClean="0">
                                  <a:latin typeface="Cambria Math" panose="02040503050406030204" pitchFamily="18" charset="0"/>
                                </a:rPr>
                                <m:t>:</m:t>
                              </m:r>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ℤ</m:t>
                                  </m:r>
                                </m:e>
                                <m:sup>
                                  <m:r>
                                    <a:rPr lang="en-US" sz="1600" b="0" i="1" smtClean="0">
                                      <a:latin typeface="Cambria Math" panose="02040503050406030204" pitchFamily="18" charset="0"/>
                                    </a:rPr>
                                    <m:t>2</m:t>
                                  </m:r>
                                </m:sup>
                              </m:sSup>
                              <m:r>
                                <a:rPr lang="en-US" sz="1600" b="0" i="1" smtClean="0">
                                  <a:latin typeface="Cambria Math" panose="02040503050406030204" pitchFamily="18" charset="0"/>
                                </a:rPr>
                                <m:t>→</m:t>
                              </m:r>
                              <m:r>
                                <a:rPr lang="en-US" sz="1600" b="0" i="1" smtClean="0">
                                  <a:latin typeface="Cambria Math" panose="02040503050406030204" pitchFamily="18" charset="0"/>
                                </a:rPr>
                                <m:t>𝑆</m:t>
                              </m:r>
                              <m:r>
                                <a:rPr lang="en-US" sz="1600" i="1">
                                  <a:latin typeface="Cambria Math" panose="02040503050406030204" pitchFamily="18" charset="0"/>
                                </a:rPr>
                                <m:t>, </m:t>
                              </m:r>
                              <m:r>
                                <a:rPr lang="en-US" sz="1600" b="0" i="1" smtClean="0">
                                  <a:latin typeface="Cambria Math" panose="02040503050406030204" pitchFamily="18" charset="0"/>
                                </a:rPr>
                                <m:t> </m:t>
                              </m:r>
                              <m:d>
                                <m:dPr>
                                  <m:begChr m:val="|"/>
                                  <m:endChr m:val="|"/>
                                  <m:ctrlPr>
                                    <a:rPr lang="en-US" sz="1600" i="1">
                                      <a:latin typeface="Cambria Math" panose="02040503050406030204" pitchFamily="18" charset="0"/>
                                    </a:rPr>
                                  </m:ctrlPr>
                                </m:dPr>
                                <m:e>
                                  <m:f>
                                    <m:fPr>
                                      <m:ctrlPr>
                                        <a:rPr lang="x-none" sz="1600" i="1">
                                          <a:latin typeface="Cambria Math" panose="02040503050406030204" pitchFamily="18" charset="0"/>
                                        </a:rPr>
                                      </m:ctrlPr>
                                    </m:fPr>
                                    <m:num>
                                      <m:r>
                                        <a:rPr lang="en-US" sz="1600" i="1">
                                          <a:latin typeface="Cambria Math" panose="02040503050406030204" pitchFamily="18" charset="0"/>
                                        </a:rPr>
                                        <m:t>𝜕</m:t>
                                      </m:r>
                                    </m:num>
                                    <m:den>
                                      <m:r>
                                        <a:rPr lang="en-US" sz="1600" i="1">
                                          <a:latin typeface="Cambria Math" panose="02040503050406030204" pitchFamily="18" charset="0"/>
                                        </a:rPr>
                                        <m:t>𝜕</m:t>
                                      </m:r>
                                      <m:sSub>
                                        <m:sSubPr>
                                          <m:ctrlPr>
                                            <a:rPr lang="en-US" sz="1600" i="1" dirty="0">
                                              <a:latin typeface="Cambria Math" panose="02040503050406030204" pitchFamily="18" charset="0"/>
                                            </a:rPr>
                                          </m:ctrlPr>
                                        </m:sSubPr>
                                        <m:e>
                                          <m:acc>
                                            <m:accPr>
                                              <m:chr m:val="̂"/>
                                              <m:ctrlPr>
                                                <a:rPr lang="en-US" sz="1600" i="1">
                                                  <a:latin typeface="Cambria Math" panose="02040503050406030204" pitchFamily="18" charset="0"/>
                                                </a:rPr>
                                              </m:ctrlPr>
                                            </m:accPr>
                                            <m:e>
                                              <m:r>
                                                <a:rPr lang="en-US" sz="1600" i="1">
                                                  <a:latin typeface="Cambria Math" panose="02040503050406030204" pitchFamily="18" charset="0"/>
                                                </a:rPr>
                                                <m:t>𝜂</m:t>
                                              </m:r>
                                            </m:e>
                                          </m:acc>
                                        </m:e>
                                        <m:sub>
                                          <m:r>
                                            <m:rPr>
                                              <m:sty m:val="p"/>
                                            </m:rPr>
                                            <a:rPr lang="en-US" sz="1600" dirty="0">
                                              <a:latin typeface="Cambria Math" panose="02040503050406030204" pitchFamily="18" charset="0"/>
                                            </a:rPr>
                                            <m:t>Λ</m:t>
                                          </m:r>
                                        </m:sub>
                                      </m:sSub>
                                    </m:den>
                                  </m:f>
                                  <m:sSubSup>
                                    <m:sSubSupPr>
                                      <m:ctrlPr>
                                        <a:rPr lang="en-US" sz="1600" i="1">
                                          <a:latin typeface="Cambria Math" panose="02040503050406030204" pitchFamily="18" charset="0"/>
                                        </a:rPr>
                                      </m:ctrlPr>
                                    </m:sSubSupPr>
                                    <m:e>
                                      <m:r>
                                        <a:rPr lang="en-US" sz="1600" b="0" i="1" smtClean="0">
                                          <a:latin typeface="Cambria Math" panose="02040503050406030204" pitchFamily="18" charset="0"/>
                                        </a:rPr>
                                        <m:t>𝑔</m:t>
                                      </m:r>
                                    </m:e>
                                    <m:sub>
                                      <m:r>
                                        <m:rPr>
                                          <m:sty m:val="p"/>
                                        </m:rPr>
                                        <a:rPr lang="en-US" sz="1600">
                                          <a:latin typeface="Cambria Math" panose="02040503050406030204" pitchFamily="18" charset="0"/>
                                        </a:rPr>
                                        <m:t>Λ</m:t>
                                      </m:r>
                                    </m:sub>
                                    <m:sup>
                                      <m:r>
                                        <a:rPr lang="en-US" sz="1600" i="1">
                                          <a:latin typeface="Cambria Math" panose="02040503050406030204" pitchFamily="18" charset="0"/>
                                        </a:rPr>
                                        <m:t>(</m:t>
                                      </m:r>
                                      <m:r>
                                        <a:rPr lang="en-US" sz="1600" b="0" i="1" smtClean="0">
                                          <a:latin typeface="Cambria Math" panose="02040503050406030204" pitchFamily="18" charset="0"/>
                                        </a:rPr>
                                        <m:t>𝑥</m:t>
                                      </m:r>
                                      <m:r>
                                        <a:rPr lang="en-US" sz="1600" i="1">
                                          <a:latin typeface="Cambria Math" panose="02040503050406030204" pitchFamily="18" charset="0"/>
                                        </a:rPr>
                                        <m:t>,</m:t>
                                      </m:r>
                                      <m:sSubSup>
                                        <m:sSubSupPr>
                                          <m:ctrlPr>
                                            <a:rPr lang="en-US" sz="1600" i="1">
                                              <a:latin typeface="Cambria Math" panose="02040503050406030204" pitchFamily="18" charset="0"/>
                                            </a:rPr>
                                          </m:ctrlPr>
                                        </m:sSubSupPr>
                                        <m:e>
                                          <m:r>
                                            <a:rPr lang="en-US" sz="1600" i="1">
                                              <a:latin typeface="Cambria Math" panose="02040503050406030204" pitchFamily="18" charset="0"/>
                                            </a:rPr>
                                            <m:t>𝜂</m:t>
                                          </m:r>
                                        </m:e>
                                        <m:sub>
                                          <m:r>
                                            <m:rPr>
                                              <m:sty m:val="p"/>
                                            </m:rPr>
                                            <a:rPr lang="en-US" sz="1600">
                                              <a:latin typeface="Cambria Math" panose="02040503050406030204" pitchFamily="18" charset="0"/>
                                            </a:rPr>
                                            <m:t>Λ</m:t>
                                          </m:r>
                                        </m:sub>
                                        <m:sup>
                                          <m:r>
                                            <a:rPr lang="en-US" sz="1600" i="1">
                                              <a:latin typeface="Cambria Math" panose="02040503050406030204" pitchFamily="18" charset="0"/>
                                            </a:rPr>
                                            <m:t>⊥</m:t>
                                          </m:r>
                                        </m:sup>
                                      </m:sSubSup>
                                      <m:r>
                                        <a:rPr lang="en-US" sz="1600" i="1">
                                          <a:latin typeface="Cambria Math" panose="02040503050406030204" pitchFamily="18" charset="0"/>
                                        </a:rPr>
                                        <m:t>)</m:t>
                                      </m:r>
                                    </m:sup>
                                  </m:sSubSup>
                                  <m:d>
                                    <m:dPr>
                                      <m:ctrlPr>
                                        <a:rPr lang="en-US" sz="1600" i="1">
                                          <a:latin typeface="Cambria Math" panose="02040503050406030204" pitchFamily="18" charset="0"/>
                                        </a:rPr>
                                      </m:ctrlPr>
                                    </m:dPr>
                                    <m:e>
                                      <m:r>
                                        <a:rPr lang="en-US" sz="1600" i="1">
                                          <a:latin typeface="Cambria Math" panose="02040503050406030204" pitchFamily="18" charset="0"/>
                                        </a:rPr>
                                        <m:t>𝜏</m:t>
                                      </m:r>
                                    </m:e>
                                  </m:d>
                                  <m:r>
                                    <a:rPr lang="en-US" sz="1600" i="1">
                                      <a:latin typeface="Cambria Math" panose="02040503050406030204" pitchFamily="18" charset="0"/>
                                    </a:rPr>
                                    <m:t>−</m:t>
                                  </m:r>
                                  <m:f>
                                    <m:fPr>
                                      <m:ctrlPr>
                                        <a:rPr lang="x-none" sz="1600" i="1">
                                          <a:latin typeface="Cambria Math" panose="02040503050406030204" pitchFamily="18" charset="0"/>
                                        </a:rPr>
                                      </m:ctrlPr>
                                    </m:fPr>
                                    <m:num>
                                      <m:r>
                                        <a:rPr lang="en-US" sz="1600" i="1">
                                          <a:latin typeface="Cambria Math" panose="02040503050406030204" pitchFamily="18" charset="0"/>
                                        </a:rPr>
                                        <m:t>𝜕</m:t>
                                      </m:r>
                                    </m:num>
                                    <m:den>
                                      <m:r>
                                        <a:rPr lang="en-US" sz="1600" i="1">
                                          <a:latin typeface="Cambria Math" panose="02040503050406030204" pitchFamily="18" charset="0"/>
                                        </a:rPr>
                                        <m:t>𝜕</m:t>
                                      </m:r>
                                      <m:sSub>
                                        <m:sSubPr>
                                          <m:ctrlPr>
                                            <a:rPr lang="en-US" sz="1600" i="1" dirty="0">
                                              <a:latin typeface="Cambria Math" panose="02040503050406030204" pitchFamily="18" charset="0"/>
                                            </a:rPr>
                                          </m:ctrlPr>
                                        </m:sSubPr>
                                        <m:e>
                                          <m:acc>
                                            <m:accPr>
                                              <m:chr m:val="̂"/>
                                              <m:ctrlPr>
                                                <a:rPr lang="en-US" sz="1600" i="1">
                                                  <a:latin typeface="Cambria Math" panose="02040503050406030204" pitchFamily="18" charset="0"/>
                                                </a:rPr>
                                              </m:ctrlPr>
                                            </m:accPr>
                                            <m:e>
                                              <m:r>
                                                <a:rPr lang="en-US" sz="1600" i="1">
                                                  <a:latin typeface="Cambria Math" panose="02040503050406030204" pitchFamily="18" charset="0"/>
                                                </a:rPr>
                                                <m:t>𝜂</m:t>
                                              </m:r>
                                            </m:e>
                                          </m:acc>
                                        </m:e>
                                        <m:sub>
                                          <m:r>
                                            <m:rPr>
                                              <m:sty m:val="p"/>
                                            </m:rPr>
                                            <a:rPr lang="en-US" sz="1600" dirty="0">
                                              <a:latin typeface="Cambria Math" panose="02040503050406030204" pitchFamily="18" charset="0"/>
                                            </a:rPr>
                                            <m:t>Λ</m:t>
                                          </m:r>
                                        </m:sub>
                                      </m:sSub>
                                    </m:den>
                                  </m:f>
                                  <m:sSubSup>
                                    <m:sSubSupPr>
                                      <m:ctrlPr>
                                        <a:rPr lang="en-US" sz="1600" i="1">
                                          <a:latin typeface="Cambria Math" panose="02040503050406030204" pitchFamily="18" charset="0"/>
                                        </a:rPr>
                                      </m:ctrlPr>
                                    </m:sSubSupPr>
                                    <m:e>
                                      <m:r>
                                        <a:rPr lang="en-US" sz="1600" b="0" i="1" smtClean="0">
                                          <a:latin typeface="Cambria Math" panose="02040503050406030204" pitchFamily="18" charset="0"/>
                                        </a:rPr>
                                        <m:t>𝑔</m:t>
                                      </m:r>
                                    </m:e>
                                    <m:sub>
                                      <m:r>
                                        <m:rPr>
                                          <m:sty m:val="p"/>
                                        </m:rPr>
                                        <a:rPr lang="en-US" sz="1600">
                                          <a:latin typeface="Cambria Math" panose="02040503050406030204" pitchFamily="18" charset="0"/>
                                        </a:rPr>
                                        <m:t>Λ</m:t>
                                      </m:r>
                                    </m:sub>
                                    <m:sup>
                                      <m:r>
                                        <a:rPr lang="en-US" sz="1600" i="1">
                                          <a:latin typeface="Cambria Math" panose="02040503050406030204" pitchFamily="18" charset="0"/>
                                        </a:rPr>
                                        <m:t>(</m:t>
                                      </m:r>
                                      <m:r>
                                        <a:rPr lang="en-US" sz="1600" b="0" i="1" smtClean="0">
                                          <a:latin typeface="Cambria Math" panose="02040503050406030204" pitchFamily="18" charset="0"/>
                                        </a:rPr>
                                        <m:t>𝑥</m:t>
                                      </m:r>
                                      <m:r>
                                        <a:rPr lang="en-US" sz="1600" i="1">
                                          <a:latin typeface="Cambria Math" panose="02040503050406030204" pitchFamily="18" charset="0"/>
                                        </a:rPr>
                                        <m:t>,</m:t>
                                      </m:r>
                                      <m:sSubSup>
                                        <m:sSubSupPr>
                                          <m:ctrlPr>
                                            <a:rPr lang="en-US" sz="1600" i="1">
                                              <a:latin typeface="Cambria Math" panose="02040503050406030204" pitchFamily="18" charset="0"/>
                                            </a:rPr>
                                          </m:ctrlPr>
                                        </m:sSubSupPr>
                                        <m:e>
                                          <m:r>
                                            <a:rPr lang="en-US" sz="1600" i="1">
                                              <a:latin typeface="Cambria Math" panose="02040503050406030204" pitchFamily="18" charset="0"/>
                                            </a:rPr>
                                            <m:t>𝜂</m:t>
                                          </m:r>
                                        </m:e>
                                        <m:sub>
                                          <m:r>
                                            <m:rPr>
                                              <m:sty m:val="p"/>
                                            </m:rPr>
                                            <a:rPr lang="en-US" sz="1600">
                                              <a:latin typeface="Cambria Math" panose="02040503050406030204" pitchFamily="18" charset="0"/>
                                            </a:rPr>
                                            <m:t>Λ</m:t>
                                          </m:r>
                                        </m:sub>
                                        <m:sup>
                                          <m:r>
                                            <a:rPr lang="en-US" sz="1600" i="1">
                                              <a:latin typeface="Cambria Math" panose="02040503050406030204" pitchFamily="18" charset="0"/>
                                            </a:rPr>
                                            <m:t>⊥</m:t>
                                          </m:r>
                                        </m:sup>
                                      </m:sSubSup>
                                      <m:r>
                                        <a:rPr lang="en-US" sz="1600" i="1">
                                          <a:latin typeface="Cambria Math" panose="02040503050406030204" pitchFamily="18" charset="0"/>
                                        </a:rPr>
                                        <m:t>)</m:t>
                                      </m:r>
                                    </m:sup>
                                  </m:sSubSup>
                                  <m:d>
                                    <m:dPr>
                                      <m:ctrlPr>
                                        <a:rPr lang="en-US" sz="1600" i="1">
                                          <a:latin typeface="Cambria Math" panose="02040503050406030204" pitchFamily="18" charset="0"/>
                                        </a:rPr>
                                      </m:ctrlPr>
                                    </m:dPr>
                                    <m:e>
                                      <m:sSub>
                                        <m:sSubPr>
                                          <m:ctrlPr>
                                            <a:rPr lang="en-US" sz="1600" b="0" i="1" smtClean="0">
                                              <a:latin typeface="Cambria Math" panose="02040503050406030204" pitchFamily="18" charset="0"/>
                                            </a:rPr>
                                          </m:ctrlPr>
                                        </m:sSubPr>
                                        <m:e>
                                          <m:r>
                                            <a:rPr lang="en-US" sz="1600" i="1">
                                              <a:latin typeface="Cambria Math" panose="02040503050406030204" pitchFamily="18" charset="0"/>
                                            </a:rPr>
                                            <m:t>𝜏</m:t>
                                          </m:r>
                                        </m:e>
                                        <m:sub>
                                          <m:r>
                                            <a:rPr lang="en-US" sz="1600" b="0" i="1" smtClean="0">
                                              <a:latin typeface="Cambria Math" panose="02040503050406030204" pitchFamily="18" charset="0"/>
                                            </a:rPr>
                                            <m:t>0</m:t>
                                          </m:r>
                                        </m:sub>
                                      </m:sSub>
                                    </m:e>
                                  </m:d>
                                </m:e>
                              </m:d>
                              <m:r>
                                <a:rPr lang="en-US" sz="1600" i="1">
                                  <a:latin typeface="Cambria Math" panose="02040503050406030204" pitchFamily="18" charset="0"/>
                                </a:rPr>
                                <m:t>≥</m:t>
                              </m:r>
                              <m:r>
                                <a:rPr lang="en-US" sz="1600" i="1">
                                  <a:latin typeface="Cambria Math" panose="02040503050406030204" pitchFamily="18" charset="0"/>
                                </a:rPr>
                                <m:t>𝛿</m:t>
                              </m:r>
                            </m:e>
                          </m:d>
                        </m:e>
                      </m:d>
                      <m:r>
                        <a:rPr lang="en-US" sz="1600" i="1">
                          <a:latin typeface="Cambria Math" panose="02040503050406030204" pitchFamily="18" charset="0"/>
                        </a:rPr>
                        <m:t>≤</m:t>
                      </m:r>
                      <m:f>
                        <m:fPr>
                          <m:ctrlPr>
                            <a:rPr lang="en-US" sz="1600" i="1">
                              <a:latin typeface="Cambria Math" panose="02040503050406030204" pitchFamily="18" charset="0"/>
                            </a:rPr>
                          </m:ctrlPr>
                        </m:fPr>
                        <m:num>
                          <m:r>
                            <a:rPr lang="en-US" sz="1600" i="1">
                              <a:latin typeface="Cambria Math" panose="02040503050406030204" pitchFamily="18" charset="0"/>
                            </a:rPr>
                            <m:t>𝐶</m:t>
                          </m:r>
                          <m:r>
                            <a:rPr lang="en-US" sz="1600" b="0" i="1" smtClean="0">
                              <a:latin typeface="Cambria Math" panose="02040503050406030204" pitchFamily="18" charset="0"/>
                            </a:rPr>
                            <m:t>𝜆</m:t>
                          </m:r>
                          <m:d>
                            <m:dPr>
                              <m:begChr m:val="|"/>
                              <m:endChr m:val="|"/>
                              <m:ctrlPr>
                                <a:rPr lang="en-US" sz="1600" b="0" i="1" smtClean="0">
                                  <a:latin typeface="Cambria Math" panose="02040503050406030204" pitchFamily="18" charset="0"/>
                                </a:rPr>
                              </m:ctrlPr>
                            </m:dPr>
                            <m:e>
                              <m:r>
                                <a:rPr lang="en-US" sz="1600" b="0" i="1" smtClean="0">
                                  <a:latin typeface="Cambria Math" panose="02040503050406030204" pitchFamily="18" charset="0"/>
                                </a:rPr>
                                <m:t>𝜕</m:t>
                              </m:r>
                              <m:r>
                                <m:rPr>
                                  <m:sty m:val="p"/>
                                </m:rPr>
                                <a:rPr lang="en-US" sz="1600" b="0" i="0" smtClean="0">
                                  <a:latin typeface="Cambria Math" panose="02040503050406030204" pitchFamily="18" charset="0"/>
                                </a:rPr>
                                <m:t>Λ</m:t>
                              </m:r>
                            </m:e>
                          </m:d>
                        </m:num>
                        <m:den>
                          <m:d>
                            <m:dPr>
                              <m:begChr m:val="|"/>
                              <m:endChr m:val="|"/>
                              <m:ctrlPr>
                                <a:rPr lang="en-US" sz="1600" b="0" i="1" smtClean="0">
                                  <a:latin typeface="Cambria Math" panose="02040503050406030204" pitchFamily="18" charset="0"/>
                                </a:rPr>
                              </m:ctrlPr>
                            </m:dPr>
                            <m:e>
                              <m:r>
                                <m:rPr>
                                  <m:sty m:val="p"/>
                                </m:rPr>
                                <a:rPr lang="en-US" sz="1600" b="0" i="0" smtClean="0">
                                  <a:latin typeface="Cambria Math" panose="02040503050406030204" pitchFamily="18" charset="0"/>
                                </a:rPr>
                                <m:t>Λ</m:t>
                              </m:r>
                            </m:e>
                          </m:d>
                          <m:sSup>
                            <m:sSupPr>
                              <m:ctrlPr>
                                <a:rPr lang="en-US" sz="1600" i="1">
                                  <a:latin typeface="Cambria Math" panose="02040503050406030204" pitchFamily="18" charset="0"/>
                                </a:rPr>
                              </m:ctrlPr>
                            </m:sSupPr>
                            <m:e>
                              <m:r>
                                <a:rPr lang="en-US" sz="1600" i="1">
                                  <a:latin typeface="Cambria Math" panose="02040503050406030204" pitchFamily="18" charset="0"/>
                                </a:rPr>
                                <m:t>𝛿</m:t>
                              </m:r>
                            </m:e>
                            <m:sup>
                              <m:r>
                                <a:rPr lang="en-US" sz="1600" i="1">
                                  <a:latin typeface="Cambria Math" panose="02040503050406030204" pitchFamily="18" charset="0"/>
                                </a:rPr>
                                <m:t>2</m:t>
                              </m:r>
                            </m:sup>
                          </m:sSup>
                        </m:den>
                      </m:f>
                      <m:r>
                        <a:rPr lang="en-US" sz="1600" b="0" i="1" smtClean="0">
                          <a:latin typeface="Cambria Math" panose="02040503050406030204" pitchFamily="18" charset="0"/>
                        </a:rPr>
                        <m:t>≤</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𝐶</m:t>
                          </m:r>
                          <m:r>
                            <a:rPr lang="en-US" sz="1600" b="0" i="1" smtClean="0">
                              <a:latin typeface="Cambria Math" panose="02040503050406030204" pitchFamily="18" charset="0"/>
                            </a:rPr>
                            <m:t>𝜆</m:t>
                          </m:r>
                        </m:num>
                        <m:den>
                          <m:rad>
                            <m:radPr>
                              <m:degHide m:val="on"/>
                              <m:ctrlPr>
                                <a:rPr lang="en-US" sz="1600" i="1">
                                  <a:latin typeface="Cambria Math" panose="02040503050406030204" pitchFamily="18" charset="0"/>
                                </a:rPr>
                              </m:ctrlPr>
                            </m:radPr>
                            <m:deg/>
                            <m:e>
                              <m:d>
                                <m:dPr>
                                  <m:begChr m:val="|"/>
                                  <m:endChr m:val="|"/>
                                  <m:ctrlPr>
                                    <a:rPr lang="en-US" sz="1600" i="1">
                                      <a:latin typeface="Cambria Math" panose="02040503050406030204" pitchFamily="18" charset="0"/>
                                    </a:rPr>
                                  </m:ctrlPr>
                                </m:dPr>
                                <m:e>
                                  <m:r>
                                    <m:rPr>
                                      <m:sty m:val="p"/>
                                    </m:rPr>
                                    <a:rPr lang="en-US" sz="1600">
                                      <a:latin typeface="Cambria Math" panose="02040503050406030204" pitchFamily="18" charset="0"/>
                                    </a:rPr>
                                    <m:t>Λ</m:t>
                                  </m:r>
                                </m:e>
                              </m:d>
                            </m:e>
                          </m:rad>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𝛿</m:t>
                              </m:r>
                            </m:e>
                            <m:sup>
                              <m:r>
                                <a:rPr lang="en-US" sz="1600" b="0" i="1" smtClean="0">
                                  <a:latin typeface="Cambria Math" panose="02040503050406030204" pitchFamily="18" charset="0"/>
                                </a:rPr>
                                <m:t>2</m:t>
                              </m:r>
                            </m:sup>
                          </m:sSup>
                        </m:den>
                      </m:f>
                    </m:oMath>
                  </m:oMathPara>
                </a14:m>
                <a:endParaRPr lang="en-US" sz="1800" dirty="0"/>
              </a:p>
              <a:p>
                <a:r>
                  <a:rPr lang="en-US" sz="1800" dirty="0"/>
                  <a:t>Since </a:t>
                </a:r>
                <a14:m>
                  <m:oMath xmlns:m="http://schemas.openxmlformats.org/officeDocument/2006/math">
                    <m:sSub>
                      <m:sSubPr>
                        <m:ctrlPr>
                          <a:rPr lang="en-US" sz="1800" i="1" dirty="0">
                            <a:latin typeface="Cambria Math" panose="02040503050406030204" pitchFamily="18" charset="0"/>
                          </a:rPr>
                        </m:ctrlPr>
                      </m:sSubPr>
                      <m:e>
                        <m:acc>
                          <m:accPr>
                            <m:chr m:val="̂"/>
                            <m:ctrlPr>
                              <a:rPr lang="en-US" sz="1800" i="1">
                                <a:latin typeface="Cambria Math" panose="02040503050406030204" pitchFamily="18" charset="0"/>
                              </a:rPr>
                            </m:ctrlPr>
                          </m:accPr>
                          <m:e>
                            <m:r>
                              <a:rPr lang="en-US" sz="1800" i="1">
                                <a:latin typeface="Cambria Math" panose="02040503050406030204" pitchFamily="18" charset="0"/>
                              </a:rPr>
                              <m:t>𝜂</m:t>
                            </m:r>
                          </m:e>
                        </m:acc>
                      </m:e>
                      <m:sub>
                        <m:r>
                          <m:rPr>
                            <m:sty m:val="p"/>
                          </m:rPr>
                          <a:rPr lang="en-US" sz="1800" b="0" i="0" dirty="0" smtClean="0">
                            <a:latin typeface="Cambria Math" panose="02040503050406030204" pitchFamily="18" charset="0"/>
                          </a:rPr>
                          <m:t>Λ</m:t>
                        </m:r>
                      </m:sub>
                    </m:sSub>
                    <m:r>
                      <a:rPr lang="en-US" sz="1800" i="1" dirty="0">
                        <a:latin typeface="Cambria Math" panose="02040503050406030204" pitchFamily="18" charset="0"/>
                      </a:rPr>
                      <m:t>≔</m:t>
                    </m:r>
                    <m:f>
                      <m:fPr>
                        <m:ctrlPr>
                          <a:rPr lang="en-US" sz="1800" i="1" dirty="0">
                            <a:latin typeface="Cambria Math" panose="02040503050406030204" pitchFamily="18" charset="0"/>
                          </a:rPr>
                        </m:ctrlPr>
                      </m:fPr>
                      <m:num>
                        <m:r>
                          <a:rPr lang="en-US" sz="1800" i="1" dirty="0">
                            <a:latin typeface="Cambria Math" panose="02040503050406030204" pitchFamily="18" charset="0"/>
                          </a:rPr>
                          <m:t>1</m:t>
                        </m:r>
                      </m:num>
                      <m:den>
                        <m:d>
                          <m:dPr>
                            <m:begChr m:val="|"/>
                            <m:endChr m:val="|"/>
                            <m:ctrlPr>
                              <a:rPr lang="en-US" sz="1800" i="1" dirty="0">
                                <a:latin typeface="Cambria Math" panose="02040503050406030204" pitchFamily="18" charset="0"/>
                              </a:rPr>
                            </m:ctrlPr>
                          </m:dPr>
                          <m:e>
                            <m:r>
                              <m:rPr>
                                <m:sty m:val="p"/>
                              </m:rPr>
                              <a:rPr lang="en-US" sz="1800" b="0" i="0" dirty="0" smtClean="0">
                                <a:latin typeface="Cambria Math" panose="02040503050406030204" pitchFamily="18" charset="0"/>
                              </a:rPr>
                              <m:t>Λ</m:t>
                            </m:r>
                          </m:e>
                        </m:d>
                      </m:den>
                    </m:f>
                    <m:nary>
                      <m:naryPr>
                        <m:chr m:val="∑"/>
                        <m:supHide m:val="on"/>
                        <m:ctrlPr>
                          <a:rPr lang="x-none" sz="1800" i="1" dirty="0">
                            <a:latin typeface="Cambria Math" panose="02040503050406030204" pitchFamily="18" charset="0"/>
                          </a:rPr>
                        </m:ctrlPr>
                      </m:naryPr>
                      <m:sub>
                        <m:r>
                          <m:rPr>
                            <m:brk m:alnAt="7"/>
                          </m:rPr>
                          <a:rPr lang="en-US" sz="1800" i="1" dirty="0">
                            <a:latin typeface="Cambria Math" panose="02040503050406030204" pitchFamily="18" charset="0"/>
                          </a:rPr>
                          <m:t>𝑣</m:t>
                        </m:r>
                        <m:r>
                          <a:rPr lang="en-US" sz="1800" i="1" dirty="0">
                            <a:latin typeface="Cambria Math" panose="02040503050406030204" pitchFamily="18" charset="0"/>
                          </a:rPr>
                          <m:t>∈</m:t>
                        </m:r>
                        <m:r>
                          <m:rPr>
                            <m:sty m:val="p"/>
                          </m:rPr>
                          <a:rPr lang="en-US" sz="1800" b="0" i="0" dirty="0" smtClean="0">
                            <a:latin typeface="Cambria Math" panose="02040503050406030204" pitchFamily="18" charset="0"/>
                          </a:rPr>
                          <m:t>Λ</m:t>
                        </m:r>
                      </m:sub>
                      <m:sup/>
                      <m:e>
                        <m:sSub>
                          <m:sSubPr>
                            <m:ctrlPr>
                              <a:rPr lang="en-US" sz="1800" i="1" dirty="0">
                                <a:latin typeface="Cambria Math" panose="02040503050406030204" pitchFamily="18" charset="0"/>
                              </a:rPr>
                            </m:ctrlPr>
                          </m:sSubPr>
                          <m:e>
                            <m:r>
                              <a:rPr lang="en-US" sz="1800" i="1" dirty="0">
                                <a:latin typeface="Cambria Math" panose="02040503050406030204" pitchFamily="18" charset="0"/>
                              </a:rPr>
                              <m:t>𝜂</m:t>
                            </m:r>
                          </m:e>
                          <m:sub>
                            <m:r>
                              <a:rPr lang="en-US" sz="1800" i="1" dirty="0">
                                <a:latin typeface="Cambria Math" panose="02040503050406030204" pitchFamily="18" charset="0"/>
                              </a:rPr>
                              <m:t>𝑣</m:t>
                            </m:r>
                          </m:sub>
                        </m:sSub>
                      </m:e>
                    </m:nary>
                  </m:oMath>
                </a14:m>
                <a:r>
                  <a:rPr lang="en-US" sz="1800" dirty="0"/>
                  <a:t> is </a:t>
                </a:r>
                <a:r>
                  <a:rPr lang="en-US" sz="1800" dirty="0">
                    <a:solidFill>
                      <a:srgbClr val="0070C0"/>
                    </a:solidFill>
                  </a:rPr>
                  <a:t>Gaussian</a:t>
                </a:r>
                <a:r>
                  <a:rPr lang="en-US" sz="1800" dirty="0"/>
                  <a:t> with standard deviation </a:t>
                </a:r>
                <a14:m>
                  <m:oMath xmlns:m="http://schemas.openxmlformats.org/officeDocument/2006/math">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1</m:t>
                        </m:r>
                      </m:num>
                      <m:den>
                        <m:rad>
                          <m:radPr>
                            <m:degHide m:val="on"/>
                            <m:ctrlPr>
                              <a:rPr lang="en-US" sz="1800" b="0" i="1" smtClean="0">
                                <a:latin typeface="Cambria Math" panose="02040503050406030204" pitchFamily="18" charset="0"/>
                              </a:rPr>
                            </m:ctrlPr>
                          </m:radPr>
                          <m:deg/>
                          <m:e>
                            <m:d>
                              <m:dPr>
                                <m:begChr m:val="|"/>
                                <m:endChr m:val="|"/>
                                <m:ctrlPr>
                                  <a:rPr lang="en-US" sz="1800" b="0" i="1" smtClean="0">
                                    <a:latin typeface="Cambria Math" panose="02040503050406030204" pitchFamily="18" charset="0"/>
                                  </a:rPr>
                                </m:ctrlPr>
                              </m:dPr>
                              <m:e>
                                <m:r>
                                  <m:rPr>
                                    <m:sty m:val="p"/>
                                  </m:rPr>
                                  <a:rPr lang="en-US" sz="1800" b="0" i="0" smtClean="0">
                                    <a:latin typeface="Cambria Math" panose="02040503050406030204" pitchFamily="18" charset="0"/>
                                  </a:rPr>
                                  <m:t>Λ</m:t>
                                </m:r>
                              </m:e>
                            </m:d>
                          </m:e>
                        </m:rad>
                      </m:den>
                    </m:f>
                  </m:oMath>
                </a14:m>
                <a:r>
                  <a:rPr lang="en-US" sz="1800" dirty="0"/>
                  <a:t> we conclude that</a:t>
                </a:r>
              </a:p>
              <a:p>
                <a:pPr marL="0" indent="0">
                  <a:buNone/>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ℙ</m:t>
                      </m:r>
                      <m:d>
                        <m:dPr>
                          <m:ctrlPr>
                            <a:rPr lang="en-US" sz="1600" b="0" i="1" smtClean="0">
                              <a:latin typeface="Cambria Math" panose="02040503050406030204" pitchFamily="18" charset="0"/>
                            </a:rPr>
                          </m:ctrlPr>
                        </m:dPr>
                        <m:e>
                          <m:limLow>
                            <m:limLowPr>
                              <m:ctrlPr>
                                <a:rPr lang="en-US" sz="1600" i="1">
                                  <a:latin typeface="Cambria Math" panose="02040503050406030204" pitchFamily="18" charset="0"/>
                                </a:rPr>
                              </m:ctrlPr>
                            </m:limLowPr>
                            <m:e>
                              <m:r>
                                <m:rPr>
                                  <m:sty m:val="p"/>
                                </m:rPr>
                                <a:rPr lang="en-US" sz="1600">
                                  <a:latin typeface="Cambria Math" panose="02040503050406030204" pitchFamily="18" charset="0"/>
                                </a:rPr>
                                <m:t>sup</m:t>
                              </m:r>
                            </m:e>
                            <m:lim>
                              <m:r>
                                <a:rPr lang="en-US" sz="1600" b="0" i="1" smtClean="0">
                                  <a:latin typeface="Cambria Math" panose="02040503050406030204" pitchFamily="18" charset="0"/>
                                </a:rPr>
                                <m:t>𝜏</m:t>
                              </m:r>
                              <m:r>
                                <a:rPr lang="en-US" sz="1600" b="0" i="1" smtClean="0">
                                  <a:latin typeface="Cambria Math" panose="02040503050406030204" pitchFamily="18" charset="0"/>
                                </a:rPr>
                                <m:t>:</m:t>
                              </m:r>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ℤ</m:t>
                                  </m:r>
                                </m:e>
                                <m:sup>
                                  <m:r>
                                    <a:rPr lang="en-US" sz="1600" b="0" i="1" smtClean="0">
                                      <a:latin typeface="Cambria Math" panose="02040503050406030204" pitchFamily="18" charset="0"/>
                                    </a:rPr>
                                    <m:t>𝑑</m:t>
                                  </m:r>
                                </m:sup>
                              </m:sSup>
                              <m:r>
                                <a:rPr lang="en-US" sz="1600" b="0" i="1" smtClean="0">
                                  <a:latin typeface="Cambria Math" panose="02040503050406030204" pitchFamily="18" charset="0"/>
                                </a:rPr>
                                <m:t>→</m:t>
                              </m:r>
                              <m:r>
                                <a:rPr lang="en-US" sz="1600" b="0" i="1" smtClean="0">
                                  <a:latin typeface="Cambria Math" panose="02040503050406030204" pitchFamily="18" charset="0"/>
                                </a:rPr>
                                <m:t>𝑆</m:t>
                              </m:r>
                            </m:lim>
                          </m:limLow>
                          <m:d>
                            <m:dPr>
                              <m:begChr m:val="|"/>
                              <m:endChr m:val="|"/>
                              <m:ctrlPr>
                                <a:rPr lang="en-US" sz="1600" b="0" i="1" smtClean="0">
                                  <a:latin typeface="Cambria Math" panose="02040503050406030204" pitchFamily="18" charset="0"/>
                                </a:rPr>
                              </m:ctrlPr>
                            </m:dPr>
                            <m:e>
                              <m:f>
                                <m:fPr>
                                  <m:ctrlPr>
                                    <a:rPr lang="en-US" sz="1600" i="1">
                                      <a:latin typeface="Cambria Math" panose="02040503050406030204" pitchFamily="18" charset="0"/>
                                    </a:rPr>
                                  </m:ctrlPr>
                                </m:fPr>
                                <m:num>
                                  <m:r>
                                    <a:rPr lang="en-US" sz="1600" i="1">
                                      <a:latin typeface="Cambria Math" panose="02040503050406030204" pitchFamily="18" charset="0"/>
                                    </a:rPr>
                                    <m:t>𝜆</m:t>
                                  </m:r>
                                </m:num>
                                <m:den>
                                  <m:d>
                                    <m:dPr>
                                      <m:begChr m:val="|"/>
                                      <m:endChr m:val="|"/>
                                      <m:ctrlPr>
                                        <a:rPr lang="en-US" sz="1600" i="1">
                                          <a:latin typeface="Cambria Math" panose="02040503050406030204" pitchFamily="18" charset="0"/>
                                        </a:rPr>
                                      </m:ctrlPr>
                                    </m:dPr>
                                    <m:e>
                                      <m:r>
                                        <m:rPr>
                                          <m:sty m:val="p"/>
                                        </m:rPr>
                                        <a:rPr lang="en-US" sz="1600">
                                          <a:latin typeface="Cambria Math" panose="02040503050406030204" pitchFamily="18" charset="0"/>
                                        </a:rPr>
                                        <m:t>Λ</m:t>
                                      </m:r>
                                    </m:e>
                                  </m:d>
                                </m:den>
                              </m:f>
                              <m:nary>
                                <m:naryPr>
                                  <m:chr m:val="∑"/>
                                  <m:supHide m:val="on"/>
                                  <m:ctrlPr>
                                    <a:rPr lang="en-US" sz="1600" i="1">
                                      <a:latin typeface="Cambria Math" panose="02040503050406030204" pitchFamily="18" charset="0"/>
                                    </a:rPr>
                                  </m:ctrlPr>
                                </m:naryPr>
                                <m:sub>
                                  <m:r>
                                    <a:rPr lang="en-US" sz="1600" i="1">
                                      <a:latin typeface="Cambria Math" panose="02040503050406030204" pitchFamily="18" charset="0"/>
                                    </a:rPr>
                                    <m:t>𝑣</m:t>
                                  </m:r>
                                </m:sub>
                                <m:sup/>
                                <m:e>
                                  <m:r>
                                    <a:rPr lang="en-US" sz="1600" i="1">
                                      <a:latin typeface="Cambria Math" panose="02040503050406030204" pitchFamily="18" charset="0"/>
                                    </a:rPr>
                                    <m:t>𝑓</m:t>
                                  </m:r>
                                  <m:d>
                                    <m:dPr>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r>
                                            <a:rPr lang="en-US" sz="1600" i="1">
                                              <a:latin typeface="Cambria Math" panose="02040503050406030204" pitchFamily="18" charset="0"/>
                                            </a:rPr>
                                            <m:t>𝒯</m:t>
                                          </m:r>
                                        </m:e>
                                        <m:sub>
                                          <m:r>
                                            <a:rPr lang="en-US" sz="1600" i="1">
                                              <a:latin typeface="Cambria Math"/>
                                            </a:rPr>
                                            <m:t>𝑣</m:t>
                                          </m:r>
                                        </m:sub>
                                      </m:sSub>
                                      <m:d>
                                        <m:dPr>
                                          <m:ctrlPr>
                                            <a:rPr lang="en-US" sz="1600" i="1">
                                              <a:latin typeface="Cambria Math" panose="02040503050406030204" pitchFamily="18" charset="0"/>
                                            </a:rPr>
                                          </m:ctrlPr>
                                        </m:dPr>
                                        <m:e>
                                          <m:sSubSup>
                                            <m:sSubSupPr>
                                              <m:ctrlPr>
                                                <a:rPr lang="en-US" sz="1600" i="1">
                                                  <a:latin typeface="Cambria Math" panose="02040503050406030204" pitchFamily="18" charset="0"/>
                                                </a:rPr>
                                              </m:ctrlPr>
                                            </m:sSubSupPr>
                                            <m:e>
                                              <m:r>
                                                <a:rPr lang="en-US" sz="1600" i="1">
                                                  <a:latin typeface="Cambria Math" panose="02040503050406030204" pitchFamily="18" charset="0"/>
                                                </a:rPr>
                                                <m:t>𝜎</m:t>
                                              </m:r>
                                            </m:e>
                                            <m:sub>
                                              <m:r>
                                                <m:rPr>
                                                  <m:sty m:val="p"/>
                                                </m:rPr>
                                                <a:rPr lang="en-US" sz="1600">
                                                  <a:latin typeface="Cambria Math" panose="02040503050406030204" pitchFamily="18" charset="0"/>
                                                </a:rPr>
                                                <m:t>Λ</m:t>
                                              </m:r>
                                              <m:r>
                                                <a:rPr lang="en-US" sz="1600" b="0" i="0" smtClean="0">
                                                  <a:latin typeface="Cambria Math" panose="02040503050406030204" pitchFamily="18" charset="0"/>
                                                </a:rPr>
                                                <m:t>,</m:t>
                                              </m:r>
                                              <m:r>
                                                <a:rPr lang="en-US" sz="1600" b="0" i="1" smtClean="0">
                                                  <a:latin typeface="Cambria Math" panose="02040503050406030204" pitchFamily="18" charset="0"/>
                                                </a:rPr>
                                                <m:t>𝜏</m:t>
                                              </m:r>
                                            </m:sub>
                                            <m:sup>
                                              <m:r>
                                                <a:rPr lang="en-US" sz="1600" i="1">
                                                  <a:latin typeface="Cambria Math" panose="02040503050406030204" pitchFamily="18" charset="0"/>
                                                </a:rPr>
                                                <m:t>𝜂</m:t>
                                              </m:r>
                                            </m:sup>
                                          </m:sSubSup>
                                        </m:e>
                                      </m:d>
                                    </m:e>
                                  </m:d>
                                  <m:r>
                                    <a:rPr lang="en-US" sz="1600" b="0" i="1" smtClean="0">
                                      <a:latin typeface="Cambria Math" panose="02040503050406030204" pitchFamily="18" charset="0"/>
                                    </a:rPr>
                                    <m:t>−</m:t>
                                  </m:r>
                                  <m:r>
                                    <a:rPr lang="en-US" sz="1600" i="1">
                                      <a:latin typeface="Cambria Math" panose="02040503050406030204" pitchFamily="18" charset="0"/>
                                    </a:rPr>
                                    <m:t>𝑓</m:t>
                                  </m:r>
                                  <m:d>
                                    <m:dPr>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r>
                                            <a:rPr lang="en-US" sz="1600" i="1">
                                              <a:latin typeface="Cambria Math" panose="02040503050406030204" pitchFamily="18" charset="0"/>
                                            </a:rPr>
                                            <m:t>𝒯</m:t>
                                          </m:r>
                                        </m:e>
                                        <m:sub>
                                          <m:r>
                                            <a:rPr lang="en-US" sz="1600" i="1">
                                              <a:latin typeface="Cambria Math"/>
                                            </a:rPr>
                                            <m:t>𝑣</m:t>
                                          </m:r>
                                        </m:sub>
                                      </m:sSub>
                                      <m:d>
                                        <m:dPr>
                                          <m:ctrlPr>
                                            <a:rPr lang="en-US" sz="1600" i="1">
                                              <a:latin typeface="Cambria Math" panose="02040503050406030204" pitchFamily="18" charset="0"/>
                                            </a:rPr>
                                          </m:ctrlPr>
                                        </m:dPr>
                                        <m:e>
                                          <m:sSubSup>
                                            <m:sSubSupPr>
                                              <m:ctrlPr>
                                                <a:rPr lang="en-US" sz="1600" i="1">
                                                  <a:latin typeface="Cambria Math" panose="02040503050406030204" pitchFamily="18" charset="0"/>
                                                </a:rPr>
                                              </m:ctrlPr>
                                            </m:sSubSupPr>
                                            <m:e>
                                              <m:r>
                                                <a:rPr lang="en-US" sz="1600" i="1">
                                                  <a:latin typeface="Cambria Math" panose="02040503050406030204" pitchFamily="18" charset="0"/>
                                                </a:rPr>
                                                <m:t>𝜎</m:t>
                                              </m:r>
                                            </m:e>
                                            <m:sub>
                                              <m:r>
                                                <m:rPr>
                                                  <m:sty m:val="p"/>
                                                </m:rPr>
                                                <a:rPr lang="en-US" sz="1600">
                                                  <a:latin typeface="Cambria Math" panose="02040503050406030204" pitchFamily="18" charset="0"/>
                                                </a:rPr>
                                                <m:t>Λ</m:t>
                                              </m:r>
                                              <m:r>
                                                <a:rPr lang="en-US" sz="1600" b="0" i="0"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𝜏</m:t>
                                                  </m:r>
                                                </m:e>
                                                <m:sub>
                                                  <m:r>
                                                    <a:rPr lang="en-US" sz="1600" b="0" i="1" smtClean="0">
                                                      <a:latin typeface="Cambria Math" panose="02040503050406030204" pitchFamily="18" charset="0"/>
                                                    </a:rPr>
                                                    <m:t>0</m:t>
                                                  </m:r>
                                                </m:sub>
                                              </m:sSub>
                                            </m:sub>
                                            <m:sup>
                                              <m:r>
                                                <a:rPr lang="en-US" sz="1600" i="1">
                                                  <a:latin typeface="Cambria Math" panose="02040503050406030204" pitchFamily="18" charset="0"/>
                                                </a:rPr>
                                                <m:t>𝜂</m:t>
                                              </m:r>
                                            </m:sup>
                                          </m:sSubSup>
                                        </m:e>
                                      </m:d>
                                    </m:e>
                                  </m:d>
                                </m:e>
                              </m:nary>
                            </m:e>
                          </m:d>
                          <m:r>
                            <a:rPr lang="en-US" sz="1600" b="0" i="1" smtClean="0">
                              <a:latin typeface="Cambria Math" panose="02040503050406030204" pitchFamily="18" charset="0"/>
                            </a:rPr>
                            <m:t>&lt;</m:t>
                          </m:r>
                          <m:r>
                            <a:rPr lang="en-US" sz="1600" b="0" i="1" smtClean="0">
                              <a:latin typeface="Cambria Math" panose="02040503050406030204" pitchFamily="18" charset="0"/>
                            </a:rPr>
                            <m:t>𝛿</m:t>
                          </m:r>
                        </m:e>
                      </m:d>
                      <m:r>
                        <a:rPr lang="en-US" sz="1600" b="0" i="1" smtClean="0">
                          <a:latin typeface="Cambria Math" panose="02040503050406030204" pitchFamily="18" charset="0"/>
                        </a:rPr>
                        <m:t>≥</m:t>
                      </m:r>
                      <m:func>
                        <m:funcPr>
                          <m:ctrlPr>
                            <a:rPr lang="en-US" sz="1600" b="0" i="1" smtClean="0">
                              <a:latin typeface="Cambria Math" panose="02040503050406030204" pitchFamily="18" charset="0"/>
                            </a:rPr>
                          </m:ctrlPr>
                        </m:funcPr>
                        <m:fName>
                          <m:r>
                            <m:rPr>
                              <m:sty m:val="p"/>
                            </m:rPr>
                            <a:rPr lang="en-US" sz="1600" b="0" i="0" smtClean="0">
                              <a:latin typeface="Cambria Math" panose="02040503050406030204" pitchFamily="18" charset="0"/>
                            </a:rPr>
                            <m:t>exp</m:t>
                          </m:r>
                        </m:fName>
                        <m:e>
                          <m:d>
                            <m:dPr>
                              <m:ctrlPr>
                                <a:rPr lang="en-US" sz="1600" b="0" i="1" smtClean="0">
                                  <a:latin typeface="Cambria Math" panose="02040503050406030204" pitchFamily="18" charset="0"/>
                                </a:rPr>
                              </m:ctrlPr>
                            </m:dPr>
                            <m:e>
                              <m:r>
                                <a:rPr lang="en-US" sz="1600" b="0" i="1" smtClean="0">
                                  <a:latin typeface="Cambria Math" panose="02040503050406030204" pitchFamily="18" charset="0"/>
                                </a:rPr>
                                <m:t>−</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𝐶</m:t>
                                  </m:r>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𝜆</m:t>
                                      </m:r>
                                    </m:e>
                                    <m:sup>
                                      <m:r>
                                        <a:rPr lang="en-US" sz="1600" b="0" i="1" smtClean="0">
                                          <a:latin typeface="Cambria Math" panose="02040503050406030204" pitchFamily="18" charset="0"/>
                                        </a:rPr>
                                        <m:t>2</m:t>
                                      </m:r>
                                    </m:sup>
                                  </m:sSup>
                                </m:num>
                                <m:den>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𝛿</m:t>
                                      </m:r>
                                    </m:e>
                                    <m:sup>
                                      <m:r>
                                        <a:rPr lang="en-US" sz="1600" b="0" i="1" smtClean="0">
                                          <a:latin typeface="Cambria Math" panose="02040503050406030204" pitchFamily="18" charset="0"/>
                                        </a:rPr>
                                        <m:t>4</m:t>
                                      </m:r>
                                    </m:sup>
                                  </m:sSup>
                                </m:den>
                              </m:f>
                            </m:e>
                          </m:d>
                        </m:e>
                      </m:func>
                    </m:oMath>
                  </m:oMathPara>
                </a14:m>
                <a:endParaRPr lang="en-US" sz="1800" b="0" dirty="0"/>
              </a:p>
              <a:p>
                <a:pPr marL="361950" indent="0">
                  <a:buNone/>
                </a:pPr>
                <a:r>
                  <a:rPr lang="en-US" sz="1800" dirty="0"/>
                  <a:t>which implies the lemma.</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143000"/>
                <a:ext cx="8229600" cy="4906963"/>
              </a:xfrm>
              <a:blipFill>
                <a:blip r:embed="rId3"/>
                <a:stretch>
                  <a:fillRect l="-444" b="-16542"/>
                </a:stretch>
              </a:blipFill>
            </p:spPr>
            <p:txBody>
              <a:bodyPr/>
              <a:lstStyle/>
              <a:p>
                <a:r>
                  <a:rPr lang="en-US">
                    <a:noFill/>
                  </a:rPr>
                  <a:t> </a:t>
                </a:r>
              </a:p>
            </p:txBody>
          </p:sp>
        </mc:Fallback>
      </mc:AlternateContent>
      <p:sp>
        <p:nvSpPr>
          <p:cNvPr id="4" name="Slide Number Placeholder 3"/>
          <p:cNvSpPr>
            <a:spLocks noGrp="1"/>
          </p:cNvSpPr>
          <p:nvPr>
            <p:ph type="sldNum" sz="quarter" idx="4294967295"/>
          </p:nvPr>
        </p:nvSpPr>
        <p:spPr/>
        <p:txBody>
          <a:bodyPr/>
          <a:lstStyle/>
          <a:p>
            <a:fld id="{6653EBAD-0DEC-4A42-8EAE-CEF9B3D9D7C6}" type="slidenum">
              <a:rPr lang="en-US" smtClean="0"/>
              <a:t>13</a:t>
            </a:fld>
            <a:endParaRPr lang="en-US"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2800" y="2944232"/>
            <a:ext cx="1664800" cy="865768"/>
          </a:xfrm>
          <a:prstGeom prst="rect">
            <a:avLst/>
          </a:prstGeom>
        </p:spPr>
      </p:pic>
    </p:spTree>
    <p:extLst>
      <p:ext uri="{BB962C8B-B14F-4D97-AF65-F5344CB8AC3E}">
        <p14:creationId xmlns:p14="http://schemas.microsoft.com/office/powerpoint/2010/main" val="417303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a:t>Proof sketch III</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143000"/>
                <a:ext cx="8229600" cy="4906963"/>
              </a:xfrm>
            </p:spPr>
            <p:txBody>
              <a:bodyPr>
                <a:noAutofit/>
              </a:bodyPr>
              <a:lstStyle/>
              <a:p>
                <a:r>
                  <a:rPr lang="en-US" sz="1800" dirty="0"/>
                  <a:t>Let </a:t>
                </a:r>
                <a14:m>
                  <m:oMath xmlns:m="http://schemas.openxmlformats.org/officeDocument/2006/math">
                    <m:r>
                      <a:rPr lang="en-US" sz="1800" b="0" i="1" smtClean="0">
                        <a:latin typeface="Cambria Math" panose="02040503050406030204" pitchFamily="18" charset="0"/>
                      </a:rPr>
                      <m:t>𝐿</m:t>
                    </m:r>
                    <m:r>
                      <a:rPr lang="en-US" sz="1800" b="0" i="1" smtClean="0">
                        <a:latin typeface="Cambria Math" panose="02040503050406030204" pitchFamily="18" charset="0"/>
                      </a:rPr>
                      <m:t>≥2</m:t>
                    </m:r>
                  </m:oMath>
                </a14:m>
                <a:r>
                  <a:rPr lang="en-US" sz="1800" dirty="0"/>
                  <a:t>. Call a set </a:t>
                </a:r>
                <a14:m>
                  <m:oMath xmlns:m="http://schemas.openxmlformats.org/officeDocument/2006/math">
                    <m:sSup>
                      <m:sSupPr>
                        <m:ctrlPr>
                          <a:rPr lang="en-US" sz="1800" b="0" i="1" smtClean="0">
                            <a:latin typeface="Cambria Math" panose="02040503050406030204" pitchFamily="18" charset="0"/>
                          </a:rPr>
                        </m:ctrlPr>
                      </m:sSupPr>
                      <m:e>
                        <m:r>
                          <m:rPr>
                            <m:sty m:val="p"/>
                          </m:rPr>
                          <a:rPr lang="en-US" sz="1800" b="0" i="0" smtClean="0">
                            <a:latin typeface="Cambria Math" panose="02040503050406030204" pitchFamily="18" charset="0"/>
                          </a:rPr>
                          <m:t>Λ</m:t>
                        </m:r>
                      </m:e>
                      <m:sup>
                        <m:r>
                          <a:rPr lang="en-US" sz="1800" b="0" i="1" smtClean="0">
                            <a:latin typeface="Cambria Math" panose="02040503050406030204" pitchFamily="18" charset="0"/>
                          </a:rPr>
                          <m:t>′</m:t>
                        </m:r>
                      </m:sup>
                    </m:sSup>
                    <m:r>
                      <a:rPr lang="en-US" sz="1800" b="0" i="1" smtClean="0">
                        <a:latin typeface="Cambria Math" panose="02040503050406030204" pitchFamily="18" charset="0"/>
                      </a:rPr>
                      <m:t>⊂</m:t>
                    </m:r>
                    <m:sSub>
                      <m:sSubPr>
                        <m:ctrlPr>
                          <a:rPr lang="en-US" sz="1800" b="0" i="1" smtClean="0">
                            <a:latin typeface="Cambria Math" panose="02040503050406030204" pitchFamily="18" charset="0"/>
                          </a:rPr>
                        </m:ctrlPr>
                      </m:sSubPr>
                      <m:e>
                        <m:r>
                          <m:rPr>
                            <m:sty m:val="p"/>
                          </m:rPr>
                          <a:rPr lang="en-US" sz="1800" b="0" i="0" smtClean="0">
                            <a:latin typeface="Cambria Math" panose="02040503050406030204" pitchFamily="18" charset="0"/>
                          </a:rPr>
                          <m:t>Λ</m:t>
                        </m:r>
                      </m:e>
                      <m:sub>
                        <m:r>
                          <a:rPr lang="en-US" sz="1800" b="0" i="1" smtClean="0">
                            <a:latin typeface="Cambria Math" panose="02040503050406030204" pitchFamily="18" charset="0"/>
                          </a:rPr>
                          <m:t>𝐿</m:t>
                        </m:r>
                      </m:sub>
                    </m:sSub>
                  </m:oMath>
                </a14:m>
                <a:r>
                  <a:rPr lang="en-US" sz="1800" dirty="0"/>
                  <a:t> </a:t>
                </a:r>
                <a14:m>
                  <m:oMath xmlns:m="http://schemas.openxmlformats.org/officeDocument/2006/math">
                    <m:r>
                      <a:rPr lang="en-US" sz="1800" dirty="0">
                        <a:solidFill>
                          <a:srgbClr val="00B050"/>
                        </a:solidFill>
                        <a:latin typeface="Cambria Math" panose="02040503050406030204" pitchFamily="18" charset="0"/>
                      </a:rPr>
                      <m:t>𝜖</m:t>
                    </m:r>
                  </m:oMath>
                </a14:m>
                <a:r>
                  <a:rPr lang="en-US" sz="1800" dirty="0">
                    <a:solidFill>
                      <a:srgbClr val="00B050"/>
                    </a:solidFill>
                  </a:rPr>
                  <a:t>-</a:t>
                </a:r>
                <a:r>
                  <a:rPr lang="en-US" sz="1800" dirty="0" err="1">
                    <a:solidFill>
                      <a:srgbClr val="00B050"/>
                    </a:solidFill>
                  </a:rPr>
                  <a:t>fluctuative</a:t>
                </a:r>
                <a:r>
                  <a:rPr lang="en-US" sz="1800" dirty="0">
                    <a:solidFill>
                      <a:srgbClr val="00B050"/>
                    </a:solidFill>
                  </a:rPr>
                  <a:t> </a:t>
                </a:r>
                <a:r>
                  <a:rPr lang="en-US" sz="1800" dirty="0"/>
                  <a:t>if</a:t>
                </a:r>
              </a:p>
              <a:p>
                <a:pPr marL="0" indent="0">
                  <a:buNone/>
                </a:pPr>
                <a14:m>
                  <m:oMathPara xmlns:m="http://schemas.openxmlformats.org/officeDocument/2006/math">
                    <m:oMathParaPr>
                      <m:jc m:val="centerGroup"/>
                    </m:oMathParaPr>
                    <m:oMath xmlns:m="http://schemas.openxmlformats.org/officeDocument/2006/math">
                      <m:limLow>
                        <m:limLowPr>
                          <m:ctrlPr>
                            <a:rPr lang="en-US" sz="1800" i="1">
                              <a:latin typeface="Cambria Math" panose="02040503050406030204" pitchFamily="18" charset="0"/>
                            </a:rPr>
                          </m:ctrlPr>
                        </m:limLowPr>
                        <m:e>
                          <m:r>
                            <m:rPr>
                              <m:sty m:val="p"/>
                            </m:rPr>
                            <a:rPr lang="en-US" sz="1800">
                              <a:latin typeface="Cambria Math" panose="02040503050406030204" pitchFamily="18" charset="0"/>
                            </a:rPr>
                            <m:t>sup</m:t>
                          </m:r>
                        </m:e>
                        <m:lim>
                          <m:sSub>
                            <m:sSubPr>
                              <m:ctrlPr>
                                <a:rPr lang="en-US" sz="1800" i="1">
                                  <a:latin typeface="Cambria Math" panose="02040503050406030204" pitchFamily="18" charset="0"/>
                                </a:rPr>
                              </m:ctrlPr>
                            </m:sSubPr>
                            <m:e>
                              <m:r>
                                <a:rPr lang="en-US" sz="1800" i="1">
                                  <a:latin typeface="Cambria Math" panose="02040503050406030204" pitchFamily="18" charset="0"/>
                                </a:rPr>
                                <m:t>𝜏</m:t>
                              </m:r>
                            </m:e>
                            <m:sub>
                              <m:r>
                                <a:rPr lang="en-US" sz="1800" i="1">
                                  <a:latin typeface="Cambria Math" panose="02040503050406030204" pitchFamily="18" charset="0"/>
                                </a:rPr>
                                <m:t>1</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𝜏</m:t>
                              </m:r>
                            </m:e>
                            <m:sub>
                              <m:r>
                                <a:rPr lang="en-US" sz="1800" i="1">
                                  <a:latin typeface="Cambria Math" panose="02040503050406030204" pitchFamily="18" charset="0"/>
                                </a:rPr>
                                <m:t>2</m:t>
                              </m:r>
                            </m:sub>
                          </m:sSub>
                          <m:r>
                            <a:rPr lang="en-US" sz="1800" i="1">
                              <a:latin typeface="Cambria Math" panose="02040503050406030204" pitchFamily="18" charset="0"/>
                            </a:rPr>
                            <m:t>:</m:t>
                          </m:r>
                          <m:sSup>
                            <m:sSupPr>
                              <m:ctrlPr>
                                <a:rPr lang="en-US" sz="1800" i="1">
                                  <a:latin typeface="Cambria Math" panose="02040503050406030204" pitchFamily="18" charset="0"/>
                                </a:rPr>
                              </m:ctrlPr>
                            </m:sSupPr>
                            <m:e>
                              <m:r>
                                <a:rPr lang="en-US" sz="1800" i="1">
                                  <a:latin typeface="Cambria Math" panose="02040503050406030204" pitchFamily="18" charset="0"/>
                                </a:rPr>
                                <m:t>ℤ</m:t>
                              </m:r>
                            </m:e>
                            <m:sup>
                              <m:r>
                                <a:rPr lang="en-US" sz="1800" i="1">
                                  <a:latin typeface="Cambria Math" panose="02040503050406030204" pitchFamily="18" charset="0"/>
                                </a:rPr>
                                <m:t>𝑑</m:t>
                              </m:r>
                            </m:sup>
                          </m:sSup>
                          <m:r>
                            <a:rPr lang="en-US" sz="1800" i="1">
                              <a:latin typeface="Cambria Math" panose="02040503050406030204" pitchFamily="18" charset="0"/>
                            </a:rPr>
                            <m:t>→</m:t>
                          </m:r>
                          <m:r>
                            <a:rPr lang="en-US" sz="1800" i="1">
                              <a:latin typeface="Cambria Math" panose="02040503050406030204" pitchFamily="18" charset="0"/>
                            </a:rPr>
                            <m:t>𝑆</m:t>
                          </m:r>
                        </m:lim>
                      </m:limLow>
                      <m:d>
                        <m:dPr>
                          <m:begChr m:val="|"/>
                          <m:endChr m:val="|"/>
                          <m:ctrlPr>
                            <a:rPr lang="en-US" sz="1800" i="1">
                              <a:latin typeface="Cambria Math" panose="02040503050406030204" pitchFamily="18" charset="0"/>
                            </a:rPr>
                          </m:ctrlPr>
                        </m:dPr>
                        <m:e>
                          <m:f>
                            <m:fPr>
                              <m:ctrlPr>
                                <a:rPr lang="en-US" sz="1800" i="1">
                                  <a:latin typeface="Cambria Math" panose="02040503050406030204" pitchFamily="18" charset="0"/>
                                </a:rPr>
                              </m:ctrlPr>
                            </m:fPr>
                            <m:num>
                              <m:r>
                                <a:rPr lang="en-US" sz="1800" i="1">
                                  <a:latin typeface="Cambria Math" panose="02040503050406030204" pitchFamily="18" charset="0"/>
                                </a:rPr>
                                <m:t>𝜆</m:t>
                              </m:r>
                            </m:num>
                            <m:den>
                              <m:d>
                                <m:dPr>
                                  <m:begChr m:val="|"/>
                                  <m:endChr m:val="|"/>
                                  <m:ctrlPr>
                                    <a:rPr lang="en-US" sz="1800" i="1">
                                      <a:latin typeface="Cambria Math" panose="02040503050406030204" pitchFamily="18" charset="0"/>
                                    </a:rPr>
                                  </m:ctrlPr>
                                </m:dPr>
                                <m:e>
                                  <m:r>
                                    <m:rPr>
                                      <m:sty m:val="p"/>
                                    </m:rPr>
                                    <a:rPr lang="en-US" sz="1800">
                                      <a:latin typeface="Cambria Math" panose="02040503050406030204" pitchFamily="18" charset="0"/>
                                    </a:rPr>
                                    <m:t>Λ</m:t>
                                  </m:r>
                                  <m:r>
                                    <a:rPr lang="en-US" sz="1800" b="0" i="0" smtClean="0">
                                      <a:latin typeface="Cambria Math" panose="02040503050406030204" pitchFamily="18" charset="0"/>
                                    </a:rPr>
                                    <m:t>′</m:t>
                                  </m:r>
                                </m:e>
                              </m:d>
                            </m:den>
                          </m:f>
                          <m:nary>
                            <m:naryPr>
                              <m:chr m:val="∑"/>
                              <m:supHide m:val="on"/>
                              <m:ctrlPr>
                                <a:rPr lang="en-US" sz="1800" i="1">
                                  <a:latin typeface="Cambria Math" panose="02040503050406030204" pitchFamily="18" charset="0"/>
                                </a:rPr>
                              </m:ctrlPr>
                            </m:naryPr>
                            <m:sub>
                              <m:r>
                                <a:rPr lang="en-US" sz="1800" i="1">
                                  <a:latin typeface="Cambria Math" panose="02040503050406030204" pitchFamily="18" charset="0"/>
                                </a:rPr>
                                <m:t>𝑣</m:t>
                              </m:r>
                            </m:sub>
                            <m:sup/>
                            <m:e>
                              <m:r>
                                <a:rPr lang="en-US" sz="1800" i="1">
                                  <a:latin typeface="Cambria Math" panose="02040503050406030204" pitchFamily="18" charset="0"/>
                                </a:rPr>
                                <m:t>𝑓</m:t>
                              </m:r>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𝒯</m:t>
                                      </m:r>
                                    </m:e>
                                    <m:sub>
                                      <m:r>
                                        <a:rPr lang="en-US" sz="1800" i="1">
                                          <a:latin typeface="Cambria Math"/>
                                        </a:rPr>
                                        <m:t>𝑣</m:t>
                                      </m:r>
                                    </m:sub>
                                  </m:sSub>
                                  <m:d>
                                    <m:dPr>
                                      <m:ctrlPr>
                                        <a:rPr lang="en-US" sz="1800" i="1">
                                          <a:latin typeface="Cambria Math" panose="02040503050406030204" pitchFamily="18" charset="0"/>
                                        </a:rPr>
                                      </m:ctrlPr>
                                    </m:dPr>
                                    <m:e>
                                      <m:sSubSup>
                                        <m:sSubSupPr>
                                          <m:ctrlPr>
                                            <a:rPr lang="en-US" sz="1800" i="1">
                                              <a:latin typeface="Cambria Math" panose="02040503050406030204" pitchFamily="18" charset="0"/>
                                            </a:rPr>
                                          </m:ctrlPr>
                                        </m:sSubSupPr>
                                        <m:e>
                                          <m:r>
                                            <a:rPr lang="en-US" sz="1800" i="1">
                                              <a:latin typeface="Cambria Math" panose="02040503050406030204" pitchFamily="18" charset="0"/>
                                            </a:rPr>
                                            <m:t>𝜎</m:t>
                                          </m:r>
                                        </m:e>
                                        <m:sub>
                                          <m:r>
                                            <m:rPr>
                                              <m:sty m:val="p"/>
                                            </m:rPr>
                                            <a:rPr lang="en-US" sz="1800">
                                              <a:latin typeface="Cambria Math" panose="02040503050406030204" pitchFamily="18" charset="0"/>
                                            </a:rPr>
                                            <m:t>Λ</m:t>
                                          </m:r>
                                          <m:r>
                                            <a:rPr lang="en-US" sz="1800" b="0" i="0" smtClean="0">
                                              <a:latin typeface="Cambria Math" panose="02040503050406030204" pitchFamily="18" charset="0"/>
                                            </a:rPr>
                                            <m:t>′</m:t>
                                          </m:r>
                                          <m:r>
                                            <a:rPr lang="en-US" sz="1800">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𝜏</m:t>
                                              </m:r>
                                            </m:e>
                                            <m:sub>
                                              <m:r>
                                                <a:rPr lang="en-US" sz="1800" i="1">
                                                  <a:latin typeface="Cambria Math" panose="02040503050406030204" pitchFamily="18" charset="0"/>
                                                </a:rPr>
                                                <m:t>1</m:t>
                                              </m:r>
                                            </m:sub>
                                          </m:sSub>
                                        </m:sub>
                                        <m:sup>
                                          <m:r>
                                            <a:rPr lang="en-US" sz="1800" i="1">
                                              <a:latin typeface="Cambria Math" panose="02040503050406030204" pitchFamily="18" charset="0"/>
                                            </a:rPr>
                                            <m:t>𝜂</m:t>
                                          </m:r>
                                        </m:sup>
                                      </m:sSubSup>
                                    </m:e>
                                  </m:d>
                                </m:e>
                              </m:d>
                              <m:r>
                                <a:rPr lang="en-US" sz="1800" i="1">
                                  <a:latin typeface="Cambria Math" panose="02040503050406030204" pitchFamily="18" charset="0"/>
                                </a:rPr>
                                <m:t>−</m:t>
                              </m:r>
                              <m:r>
                                <a:rPr lang="en-US" sz="1800" i="1">
                                  <a:latin typeface="Cambria Math" panose="02040503050406030204" pitchFamily="18" charset="0"/>
                                </a:rPr>
                                <m:t>𝑓</m:t>
                              </m:r>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𝒯</m:t>
                                      </m:r>
                                    </m:e>
                                    <m:sub>
                                      <m:r>
                                        <a:rPr lang="en-US" sz="1800" i="1">
                                          <a:latin typeface="Cambria Math"/>
                                        </a:rPr>
                                        <m:t>𝑣</m:t>
                                      </m:r>
                                    </m:sub>
                                  </m:sSub>
                                  <m:d>
                                    <m:dPr>
                                      <m:ctrlPr>
                                        <a:rPr lang="en-US" sz="1800" i="1">
                                          <a:latin typeface="Cambria Math" panose="02040503050406030204" pitchFamily="18" charset="0"/>
                                        </a:rPr>
                                      </m:ctrlPr>
                                    </m:dPr>
                                    <m:e>
                                      <m:sSubSup>
                                        <m:sSubSupPr>
                                          <m:ctrlPr>
                                            <a:rPr lang="en-US" sz="1800" i="1">
                                              <a:latin typeface="Cambria Math" panose="02040503050406030204" pitchFamily="18" charset="0"/>
                                            </a:rPr>
                                          </m:ctrlPr>
                                        </m:sSubSupPr>
                                        <m:e>
                                          <m:r>
                                            <a:rPr lang="en-US" sz="1800" i="1">
                                              <a:latin typeface="Cambria Math" panose="02040503050406030204" pitchFamily="18" charset="0"/>
                                            </a:rPr>
                                            <m:t>𝜎</m:t>
                                          </m:r>
                                        </m:e>
                                        <m:sub>
                                          <m:r>
                                            <m:rPr>
                                              <m:sty m:val="p"/>
                                            </m:rPr>
                                            <a:rPr lang="en-US" sz="1800">
                                              <a:latin typeface="Cambria Math" panose="02040503050406030204" pitchFamily="18" charset="0"/>
                                            </a:rPr>
                                            <m:t>Λ</m:t>
                                          </m:r>
                                          <m:r>
                                            <a:rPr lang="en-US" sz="1800" b="0" i="0" smtClean="0">
                                              <a:latin typeface="Cambria Math" panose="02040503050406030204" pitchFamily="18" charset="0"/>
                                            </a:rPr>
                                            <m:t>′</m:t>
                                          </m:r>
                                          <m:r>
                                            <a:rPr lang="en-US" sz="1800">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𝜏</m:t>
                                              </m:r>
                                            </m:e>
                                            <m:sub>
                                              <m:r>
                                                <a:rPr lang="en-US" sz="1800" i="1">
                                                  <a:latin typeface="Cambria Math" panose="02040503050406030204" pitchFamily="18" charset="0"/>
                                                </a:rPr>
                                                <m:t>2 </m:t>
                                              </m:r>
                                            </m:sub>
                                          </m:sSub>
                                        </m:sub>
                                        <m:sup>
                                          <m:r>
                                            <a:rPr lang="en-US" sz="1800" i="1">
                                              <a:latin typeface="Cambria Math" panose="02040503050406030204" pitchFamily="18" charset="0"/>
                                            </a:rPr>
                                            <m:t>𝜂</m:t>
                                          </m:r>
                                        </m:sup>
                                      </m:sSubSup>
                                    </m:e>
                                  </m:d>
                                </m:e>
                              </m:d>
                            </m:e>
                          </m:nary>
                        </m:e>
                      </m:d>
                      <m:r>
                        <a:rPr lang="en-US" sz="1800" i="1">
                          <a:latin typeface="Cambria Math" panose="02040503050406030204" pitchFamily="18" charset="0"/>
                        </a:rPr>
                        <m:t>&lt;</m:t>
                      </m:r>
                      <m:r>
                        <a:rPr lang="en-US" sz="1800" b="0" i="1" smtClean="0">
                          <a:latin typeface="Cambria Math" panose="02040503050406030204" pitchFamily="18" charset="0"/>
                        </a:rPr>
                        <m:t>𝜖</m:t>
                      </m:r>
                    </m:oMath>
                  </m:oMathPara>
                </a14:m>
                <a:endParaRPr lang="en-US" sz="1800" dirty="0"/>
              </a:p>
              <a:p>
                <a:r>
                  <a:rPr lang="en-US" sz="1800" dirty="0"/>
                  <a:t>Perform a </a:t>
                </a:r>
                <a:r>
                  <a:rPr lang="en-US" sz="1800" dirty="0">
                    <a:solidFill>
                      <a:srgbClr val="00B050"/>
                    </a:solidFill>
                  </a:rPr>
                  <a:t>fractal percolation</a:t>
                </a:r>
                <a:r>
                  <a:rPr lang="en-US" sz="1800" dirty="0"/>
                  <a:t>: Set </a:t>
                </a:r>
                <a14:m>
                  <m:oMath xmlns:m="http://schemas.openxmlformats.org/officeDocument/2006/math">
                    <m:r>
                      <a:rPr lang="en-US" sz="1800" i="1">
                        <a:latin typeface="Cambria Math" panose="02040503050406030204" pitchFamily="18" charset="0"/>
                      </a:rPr>
                      <m:t>𝛿</m:t>
                    </m:r>
                    <m:r>
                      <a:rPr lang="en-US" sz="1800" i="1">
                        <a:latin typeface="Cambria Math" panose="02040503050406030204" pitchFamily="18" charset="0"/>
                      </a:rPr>
                      <m:t>≔</m:t>
                    </m:r>
                    <m:f>
                      <m:fPr>
                        <m:ctrlPr>
                          <a:rPr lang="en-US" sz="1800" i="1">
                            <a:latin typeface="Cambria Math" panose="02040503050406030204" pitchFamily="18" charset="0"/>
                          </a:rPr>
                        </m:ctrlPr>
                      </m:fPr>
                      <m:num>
                        <m:r>
                          <a:rPr lang="en-US" sz="1800" i="1">
                            <a:latin typeface="Cambria Math" panose="02040503050406030204" pitchFamily="18" charset="0"/>
                          </a:rPr>
                          <m:t>𝐶</m:t>
                        </m:r>
                        <m:rad>
                          <m:radPr>
                            <m:degHide m:val="on"/>
                            <m:ctrlPr>
                              <a:rPr lang="en-US" sz="1800" b="0" i="1" smtClean="0">
                                <a:latin typeface="Cambria Math" panose="02040503050406030204" pitchFamily="18" charset="0"/>
                              </a:rPr>
                            </m:ctrlPr>
                          </m:radPr>
                          <m:deg/>
                          <m:e>
                            <m:r>
                              <a:rPr lang="en-US" sz="1800" b="0" i="1" smtClean="0">
                                <a:latin typeface="Cambria Math" panose="02040503050406030204" pitchFamily="18" charset="0"/>
                              </a:rPr>
                              <m:t>𝜆</m:t>
                            </m:r>
                          </m:e>
                        </m:rad>
                      </m:num>
                      <m:den>
                        <m:sSup>
                          <m:sSupPr>
                            <m:ctrlPr>
                              <a:rPr lang="en-US" sz="1800" i="1">
                                <a:latin typeface="Cambria Math" panose="02040503050406030204" pitchFamily="18" charset="0"/>
                              </a:rPr>
                            </m:ctrlPr>
                          </m:sSupPr>
                          <m:e>
                            <m:d>
                              <m:dPr>
                                <m:ctrlPr>
                                  <a:rPr lang="en-US" sz="1800" i="1">
                                    <a:latin typeface="Cambria Math" panose="02040503050406030204" pitchFamily="18" charset="0"/>
                                  </a:rPr>
                                </m:ctrlPr>
                              </m:dPr>
                              <m:e>
                                <m:func>
                                  <m:funcPr>
                                    <m:ctrlPr>
                                      <a:rPr lang="en-US" sz="1800" i="1">
                                        <a:latin typeface="Cambria Math" panose="02040503050406030204" pitchFamily="18" charset="0"/>
                                      </a:rPr>
                                    </m:ctrlPr>
                                  </m:funcPr>
                                  <m:fName>
                                    <m:r>
                                      <m:rPr>
                                        <m:sty m:val="p"/>
                                      </m:rPr>
                                      <a:rPr lang="en-US" sz="1800">
                                        <a:latin typeface="Cambria Math" panose="02040503050406030204" pitchFamily="18" charset="0"/>
                                      </a:rPr>
                                      <m:t>log</m:t>
                                    </m:r>
                                  </m:fName>
                                  <m:e>
                                    <m:func>
                                      <m:funcPr>
                                        <m:ctrlPr>
                                          <a:rPr lang="en-US" sz="1800" i="1">
                                            <a:latin typeface="Cambria Math" panose="02040503050406030204" pitchFamily="18" charset="0"/>
                                          </a:rPr>
                                        </m:ctrlPr>
                                      </m:funcPr>
                                      <m:fName>
                                        <m:r>
                                          <m:rPr>
                                            <m:sty m:val="p"/>
                                          </m:rPr>
                                          <a:rPr lang="en-US" sz="1800">
                                            <a:latin typeface="Cambria Math" panose="02040503050406030204" pitchFamily="18" charset="0"/>
                                          </a:rPr>
                                          <m:t>log</m:t>
                                        </m:r>
                                      </m:fName>
                                      <m:e>
                                        <m:r>
                                          <a:rPr lang="en-US" sz="1800" i="1">
                                            <a:latin typeface="Cambria Math" panose="02040503050406030204" pitchFamily="18" charset="0"/>
                                          </a:rPr>
                                          <m:t>𝐿</m:t>
                                        </m:r>
                                      </m:e>
                                    </m:func>
                                  </m:e>
                                </m:func>
                              </m:e>
                            </m:d>
                          </m:e>
                          <m:sup>
                            <m:f>
                              <m:fPr>
                                <m:ctrlPr>
                                  <a:rPr lang="en-US" sz="1800" i="1">
                                    <a:latin typeface="Cambria Math" panose="02040503050406030204" pitchFamily="18" charset="0"/>
                                  </a:rPr>
                                </m:ctrlPr>
                              </m:fPr>
                              <m:num>
                                <m:r>
                                  <a:rPr lang="en-US" sz="1800" i="1">
                                    <a:latin typeface="Cambria Math" panose="02040503050406030204" pitchFamily="18" charset="0"/>
                                  </a:rPr>
                                  <m:t>1</m:t>
                                </m:r>
                              </m:num>
                              <m:den>
                                <m:r>
                                  <a:rPr lang="en-US" sz="1800" i="1">
                                    <a:latin typeface="Cambria Math" panose="02040503050406030204" pitchFamily="18" charset="0"/>
                                  </a:rPr>
                                  <m:t>4</m:t>
                                </m:r>
                              </m:den>
                            </m:f>
                          </m:sup>
                        </m:sSup>
                      </m:den>
                    </m:f>
                  </m:oMath>
                </a14:m>
                <a:r>
                  <a:rPr lang="en-US" sz="1800" dirty="0"/>
                  <a:t> and </a:t>
                </a:r>
                <a14:m>
                  <m:oMath xmlns:m="http://schemas.openxmlformats.org/officeDocument/2006/math">
                    <m:r>
                      <m:rPr>
                        <m:sty m:val="p"/>
                      </m:rPr>
                      <a:rPr lang="en-US" sz="1800" b="0" i="0" smtClean="0">
                        <a:latin typeface="Cambria Math" panose="02040503050406030204" pitchFamily="18" charset="0"/>
                      </a:rPr>
                      <m:t>k</m:t>
                    </m:r>
                    <m:r>
                      <a:rPr lang="en-US" sz="1800" b="0" i="1" smtClean="0">
                        <a:latin typeface="Cambria Math" panose="02040503050406030204" pitchFamily="18" charset="0"/>
                      </a:rPr>
                      <m:t>=</m:t>
                    </m:r>
                    <m:r>
                      <a:rPr lang="en-US" sz="1800" b="0" i="1" smtClean="0">
                        <a:latin typeface="Cambria Math" panose="02040503050406030204" pitchFamily="18" charset="0"/>
                      </a:rPr>
                      <m:t>𝐶</m:t>
                    </m:r>
                    <m:r>
                      <a:rPr lang="en-US" sz="1800" b="0" i="1" smtClean="0">
                        <a:latin typeface="Cambria Math" panose="02040503050406030204" pitchFamily="18" charset="0"/>
                      </a:rPr>
                      <m:t>𝜆</m:t>
                    </m:r>
                    <m:r>
                      <a:rPr lang="en-US" sz="1800" b="0" i="1" smtClean="0">
                        <a:latin typeface="Cambria Math" panose="02040503050406030204" pitchFamily="18" charset="0"/>
                      </a:rPr>
                      <m:t>/</m:t>
                    </m:r>
                    <m:r>
                      <a:rPr lang="en-US" sz="1800" b="0" i="1" smtClean="0">
                        <a:latin typeface="Cambria Math" panose="02040503050406030204" pitchFamily="18" charset="0"/>
                      </a:rPr>
                      <m:t>𝛿</m:t>
                    </m:r>
                  </m:oMath>
                </a14:m>
                <a:r>
                  <a:rPr lang="en-US" sz="1800" dirty="0"/>
                  <a:t>.</a:t>
                </a:r>
                <a:br>
                  <a:rPr lang="en-US" sz="1800" dirty="0"/>
                </a:br>
                <a:r>
                  <a:rPr lang="en-US" sz="1800" dirty="0"/>
                  <a:t>Partition </a:t>
                </a:r>
                <a14:m>
                  <m:oMath xmlns:m="http://schemas.openxmlformats.org/officeDocument/2006/math">
                    <m:sSub>
                      <m:sSubPr>
                        <m:ctrlPr>
                          <a:rPr lang="en-US" sz="1800" b="0" i="1" smtClean="0">
                            <a:latin typeface="Cambria Math" panose="02040503050406030204" pitchFamily="18" charset="0"/>
                          </a:rPr>
                        </m:ctrlPr>
                      </m:sSubPr>
                      <m:e>
                        <m:r>
                          <m:rPr>
                            <m:sty m:val="p"/>
                          </m:rPr>
                          <a:rPr lang="en-US" sz="1800" b="0" i="0" smtClean="0">
                            <a:latin typeface="Cambria Math" panose="02040503050406030204" pitchFamily="18" charset="0"/>
                          </a:rPr>
                          <m:t>Λ</m:t>
                        </m:r>
                      </m:e>
                      <m:sub>
                        <m:r>
                          <a:rPr lang="en-US" sz="1800" b="0" i="1" smtClean="0">
                            <a:latin typeface="Cambria Math" panose="02040503050406030204" pitchFamily="18" charset="0"/>
                          </a:rPr>
                          <m:t>𝐿</m:t>
                        </m:r>
                      </m:sub>
                    </m:sSub>
                  </m:oMath>
                </a14:m>
                <a:r>
                  <a:rPr lang="en-US" sz="1800" dirty="0"/>
                  <a:t> into </a:t>
                </a:r>
                <a14:m>
                  <m:oMath xmlns:m="http://schemas.openxmlformats.org/officeDocument/2006/math">
                    <m:r>
                      <a:rPr lang="en-US" sz="1800" b="0" i="1" smtClean="0">
                        <a:latin typeface="Cambria Math" panose="02040503050406030204" pitchFamily="18" charset="0"/>
                      </a:rPr>
                      <m:t>𝑘</m:t>
                    </m:r>
                  </m:oMath>
                </a14:m>
                <a:r>
                  <a:rPr lang="en-US" sz="1800" dirty="0"/>
                  <a:t> squares. Then partition each of these into </a:t>
                </a:r>
                <a14:m>
                  <m:oMath xmlns:m="http://schemas.openxmlformats.org/officeDocument/2006/math">
                    <m:r>
                      <a:rPr lang="en-US" sz="1800" b="0" i="1" smtClean="0">
                        <a:latin typeface="Cambria Math" panose="02040503050406030204" pitchFamily="18" charset="0"/>
                      </a:rPr>
                      <m:t>𝑘</m:t>
                    </m:r>
                  </m:oMath>
                </a14:m>
                <a:r>
                  <a:rPr lang="en-US" sz="1800" dirty="0"/>
                  <a:t> squares and so on until reaching squares of constant size. A square in this recursive partition is </a:t>
                </a:r>
                <a:r>
                  <a:rPr lang="en-US" sz="1800" dirty="0">
                    <a:solidFill>
                      <a:schemeClr val="accent1"/>
                    </a:solidFill>
                  </a:rPr>
                  <a:t>taken</a:t>
                </a:r>
                <a:r>
                  <a:rPr lang="en-US" sz="1800" dirty="0"/>
                  <a:t> if it is </a:t>
                </a:r>
                <a14:m>
                  <m:oMath xmlns:m="http://schemas.openxmlformats.org/officeDocument/2006/math">
                    <m:r>
                      <a:rPr lang="en-US" sz="1800" b="0" i="1" smtClean="0">
                        <a:latin typeface="Cambria Math" panose="02040503050406030204" pitchFamily="18" charset="0"/>
                      </a:rPr>
                      <m:t>4</m:t>
                    </m:r>
                    <m:r>
                      <a:rPr lang="en-US" sz="1800" b="0" i="1" smtClean="0">
                        <a:latin typeface="Cambria Math" panose="02040503050406030204" pitchFamily="18" charset="0"/>
                      </a:rPr>
                      <m:t>𝛿</m:t>
                    </m:r>
                  </m:oMath>
                </a14:m>
                <a:r>
                  <a:rPr lang="en-US" sz="1800" dirty="0"/>
                  <a:t>-</a:t>
                </a:r>
                <a:r>
                  <a:rPr lang="en-US" sz="1800" dirty="0" err="1"/>
                  <a:t>fluctuative</a:t>
                </a:r>
                <a:r>
                  <a:rPr lang="en-US" sz="1800" dirty="0"/>
                  <a:t> and the squares containing it are not </a:t>
                </a:r>
                <a14:m>
                  <m:oMath xmlns:m="http://schemas.openxmlformats.org/officeDocument/2006/math">
                    <m:r>
                      <a:rPr lang="en-US" sz="1800" b="0" i="1" smtClean="0">
                        <a:latin typeface="Cambria Math" panose="02040503050406030204" pitchFamily="18" charset="0"/>
                      </a:rPr>
                      <m:t>4</m:t>
                    </m:r>
                    <m:r>
                      <a:rPr lang="en-US" sz="1800" b="0" i="1" smtClean="0">
                        <a:latin typeface="Cambria Math" panose="02040503050406030204" pitchFamily="18" charset="0"/>
                      </a:rPr>
                      <m:t>𝛿</m:t>
                    </m:r>
                  </m:oMath>
                </a14:m>
                <a:r>
                  <a:rPr lang="en-US" sz="1800" dirty="0"/>
                  <a:t>-</a:t>
                </a:r>
                <a:r>
                  <a:rPr lang="en-US" sz="1800" dirty="0" err="1"/>
                  <a:t>fluctuative</a:t>
                </a:r>
                <a:r>
                  <a:rPr lang="en-US" sz="1800" dirty="0"/>
                  <a:t>.</a:t>
                </a:r>
              </a:p>
              <a:p>
                <a:r>
                  <a:rPr lang="en-US" sz="1800" dirty="0"/>
                  <a:t>Define </a:t>
                </a:r>
                <a14:m>
                  <m:oMath xmlns:m="http://schemas.openxmlformats.org/officeDocument/2006/math">
                    <m:r>
                      <a:rPr lang="en-US" sz="1800" b="0" i="1" smtClean="0">
                        <a:latin typeface="Cambria Math" panose="02040503050406030204" pitchFamily="18" charset="0"/>
                      </a:rPr>
                      <m:t>𝐵</m:t>
                    </m:r>
                    <m:r>
                      <a:rPr lang="en-US" sz="1800" b="0" i="1" smtClean="0">
                        <a:latin typeface="Cambria Math" panose="02040503050406030204" pitchFamily="18" charset="0"/>
                      </a:rPr>
                      <m:t>≔</m:t>
                    </m:r>
                    <m:r>
                      <m:rPr>
                        <m:lit/>
                      </m:rPr>
                      <a:rPr lang="en-US" sz="1800" b="0" i="1" smtClean="0">
                        <a:latin typeface="Cambria Math" panose="02040503050406030204" pitchFamily="18" charset="0"/>
                      </a:rPr>
                      <m:t>{</m:t>
                    </m:r>
                    <m:r>
                      <a:rPr lang="en-US" sz="1800" b="0" i="1" smtClean="0">
                        <a:latin typeface="Cambria Math" panose="02040503050406030204" pitchFamily="18" charset="0"/>
                      </a:rPr>
                      <m:t>𝑣</m:t>
                    </m:r>
                    <m:r>
                      <a:rPr lang="en-US" sz="1800" b="0" i="1" smtClean="0">
                        <a:latin typeface="Cambria Math" panose="02040503050406030204" pitchFamily="18" charset="0"/>
                      </a:rPr>
                      <m:t>∈</m:t>
                    </m:r>
                    <m:sSub>
                      <m:sSubPr>
                        <m:ctrlPr>
                          <a:rPr lang="en-US" sz="1800" b="0" i="1" smtClean="0">
                            <a:latin typeface="Cambria Math" panose="02040503050406030204" pitchFamily="18" charset="0"/>
                          </a:rPr>
                        </m:ctrlPr>
                      </m:sSubPr>
                      <m:e>
                        <m:r>
                          <m:rPr>
                            <m:sty m:val="p"/>
                          </m:rPr>
                          <a:rPr lang="en-US" sz="1800" b="0" i="0" smtClean="0">
                            <a:latin typeface="Cambria Math" panose="02040503050406030204" pitchFamily="18" charset="0"/>
                          </a:rPr>
                          <m:t>Λ</m:t>
                        </m:r>
                      </m:e>
                      <m:sub>
                        <m:r>
                          <a:rPr lang="en-US" sz="1800" b="0" i="1" smtClean="0">
                            <a:latin typeface="Cambria Math" panose="02040503050406030204" pitchFamily="18" charset="0"/>
                          </a:rPr>
                          <m:t>𝐿</m:t>
                        </m:r>
                      </m:sub>
                    </m:sSub>
                    <m:r>
                      <a:rPr lang="en-US" sz="1800" b="0" i="1" smtClean="0">
                        <a:latin typeface="Cambria Math" panose="02040503050406030204" pitchFamily="18" charset="0"/>
                      </a:rPr>
                      <m:t>∣</m:t>
                    </m:r>
                    <m:r>
                      <a:rPr lang="en-US" sz="1800" b="0" i="1" smtClean="0">
                        <a:latin typeface="Cambria Math" panose="02040503050406030204" pitchFamily="18" charset="0"/>
                      </a:rPr>
                      <m:t>𝑣</m:t>
                    </m:r>
                    <m:r>
                      <a:rPr lang="en-US" sz="1800" b="0" i="1" smtClean="0">
                        <a:latin typeface="Cambria Math" panose="02040503050406030204" pitchFamily="18" charset="0"/>
                      </a:rPr>
                      <m:t> </m:t>
                    </m:r>
                    <m:r>
                      <m:rPr>
                        <m:nor/>
                      </m:rPr>
                      <a:rPr lang="en-US" sz="1800" b="0" i="0" smtClean="0">
                        <a:latin typeface="Cambria Math" panose="02040503050406030204" pitchFamily="18" charset="0"/>
                      </a:rPr>
                      <m:t>is</m:t>
                    </m:r>
                    <m:r>
                      <m:rPr>
                        <m:nor/>
                      </m:rPr>
                      <a:rPr lang="en-US" sz="1800" b="0" i="0" smtClean="0">
                        <a:latin typeface="Cambria Math" panose="02040503050406030204" pitchFamily="18" charset="0"/>
                      </a:rPr>
                      <m:t> </m:t>
                    </m:r>
                    <m:r>
                      <m:rPr>
                        <m:nor/>
                      </m:rPr>
                      <a:rPr lang="en-US" sz="1800" b="0" i="0" smtClean="0">
                        <a:latin typeface="Cambria Math" panose="02040503050406030204" pitchFamily="18" charset="0"/>
                      </a:rPr>
                      <m:t>not</m:t>
                    </m:r>
                    <m:r>
                      <m:rPr>
                        <m:nor/>
                      </m:rPr>
                      <a:rPr lang="en-US" sz="1800" b="0" i="0" smtClean="0">
                        <a:latin typeface="Cambria Math" panose="02040503050406030204" pitchFamily="18" charset="0"/>
                      </a:rPr>
                      <m:t> </m:t>
                    </m:r>
                    <m:r>
                      <m:rPr>
                        <m:nor/>
                      </m:rPr>
                      <a:rPr lang="en-US" sz="1800" b="0" i="0" smtClean="0">
                        <a:latin typeface="Cambria Math" panose="02040503050406030204" pitchFamily="18" charset="0"/>
                      </a:rPr>
                      <m:t>in</m:t>
                    </m:r>
                    <m:r>
                      <m:rPr>
                        <m:nor/>
                      </m:rPr>
                      <a:rPr lang="en-US" sz="1800" b="0" i="0" smtClean="0">
                        <a:latin typeface="Cambria Math" panose="02040503050406030204" pitchFamily="18" charset="0"/>
                      </a:rPr>
                      <m:t> </m:t>
                    </m:r>
                    <m:r>
                      <m:rPr>
                        <m:nor/>
                      </m:rPr>
                      <a:rPr lang="en-US" sz="1800" b="0" i="0" smtClean="0">
                        <a:latin typeface="Cambria Math" panose="02040503050406030204" pitchFamily="18" charset="0"/>
                      </a:rPr>
                      <m:t>a</m:t>
                    </m:r>
                    <m:r>
                      <m:rPr>
                        <m:nor/>
                      </m:rPr>
                      <a:rPr lang="en-US" sz="1800" b="0" i="0" smtClean="0">
                        <a:latin typeface="Cambria Math" panose="02040503050406030204" pitchFamily="18" charset="0"/>
                      </a:rPr>
                      <m:t> </m:t>
                    </m:r>
                    <m:r>
                      <m:rPr>
                        <m:nor/>
                      </m:rPr>
                      <a:rPr lang="en-US" sz="1800" b="0" i="0" smtClean="0">
                        <a:latin typeface="Cambria Math" panose="02040503050406030204" pitchFamily="18" charset="0"/>
                      </a:rPr>
                      <m:t>taken</m:t>
                    </m:r>
                    <m:r>
                      <m:rPr>
                        <m:nor/>
                      </m:rPr>
                      <a:rPr lang="en-US" sz="1800" b="0" i="0" smtClean="0">
                        <a:latin typeface="Cambria Math" panose="02040503050406030204" pitchFamily="18" charset="0"/>
                      </a:rPr>
                      <m:t> </m:t>
                    </m:r>
                    <m:r>
                      <m:rPr>
                        <m:nor/>
                      </m:rPr>
                      <a:rPr lang="en-US" sz="1800" b="0" i="0" smtClean="0">
                        <a:latin typeface="Cambria Math" panose="02040503050406030204" pitchFamily="18" charset="0"/>
                      </a:rPr>
                      <m:t>square</m:t>
                    </m:r>
                    <m:r>
                      <a:rPr lang="en-US" sz="1800" b="0" i="1" smtClean="0">
                        <a:latin typeface="Cambria Math" panose="02040503050406030204" pitchFamily="18" charset="0"/>
                      </a:rPr>
                      <m:t>}</m:t>
                    </m:r>
                  </m:oMath>
                </a14:m>
                <a:r>
                  <a:rPr lang="en-US" sz="1800" dirty="0"/>
                  <a:t>. Then</a:t>
                </a:r>
              </a:p>
              <a:p>
                <a:pPr marL="0" indent="0">
                  <a:buNone/>
                </a:pPr>
                <a14:m>
                  <m:oMathPara xmlns:m="http://schemas.openxmlformats.org/officeDocument/2006/math">
                    <m:oMathParaPr>
                      <m:jc m:val="centerGroup"/>
                    </m:oMathParaPr>
                    <m:oMath xmlns:m="http://schemas.openxmlformats.org/officeDocument/2006/math">
                      <m:limLow>
                        <m:limLowPr>
                          <m:ctrlPr>
                            <a:rPr lang="en-US" sz="1800" i="1">
                              <a:latin typeface="Cambria Math" panose="02040503050406030204" pitchFamily="18" charset="0"/>
                            </a:rPr>
                          </m:ctrlPr>
                        </m:limLowPr>
                        <m:e>
                          <m:r>
                            <m:rPr>
                              <m:sty m:val="p"/>
                            </m:rPr>
                            <a:rPr lang="en-US" sz="1800">
                              <a:latin typeface="Cambria Math" panose="02040503050406030204" pitchFamily="18" charset="0"/>
                            </a:rPr>
                            <m:t>sup</m:t>
                          </m:r>
                        </m:e>
                        <m:lim>
                          <m:sSub>
                            <m:sSubPr>
                              <m:ctrlPr>
                                <a:rPr lang="en-US" sz="1800" i="1">
                                  <a:latin typeface="Cambria Math" panose="02040503050406030204" pitchFamily="18" charset="0"/>
                                </a:rPr>
                              </m:ctrlPr>
                            </m:sSubPr>
                            <m:e>
                              <m:r>
                                <a:rPr lang="en-US" sz="1800" i="1">
                                  <a:latin typeface="Cambria Math" panose="02040503050406030204" pitchFamily="18" charset="0"/>
                                </a:rPr>
                                <m:t>𝜏</m:t>
                              </m:r>
                            </m:e>
                            <m:sub>
                              <m:r>
                                <a:rPr lang="en-US" sz="1800" i="1">
                                  <a:latin typeface="Cambria Math" panose="02040503050406030204" pitchFamily="18" charset="0"/>
                                </a:rPr>
                                <m:t>1</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𝜏</m:t>
                              </m:r>
                            </m:e>
                            <m:sub>
                              <m:r>
                                <a:rPr lang="en-US" sz="1800" i="1">
                                  <a:latin typeface="Cambria Math" panose="02040503050406030204" pitchFamily="18" charset="0"/>
                                </a:rPr>
                                <m:t>2</m:t>
                              </m:r>
                            </m:sub>
                          </m:sSub>
                          <m:r>
                            <a:rPr lang="en-US" sz="1800" i="1">
                              <a:latin typeface="Cambria Math" panose="02040503050406030204" pitchFamily="18" charset="0"/>
                            </a:rPr>
                            <m:t>:</m:t>
                          </m:r>
                          <m:sSup>
                            <m:sSupPr>
                              <m:ctrlPr>
                                <a:rPr lang="en-US" sz="1800" i="1">
                                  <a:latin typeface="Cambria Math" panose="02040503050406030204" pitchFamily="18" charset="0"/>
                                </a:rPr>
                              </m:ctrlPr>
                            </m:sSupPr>
                            <m:e>
                              <m:r>
                                <a:rPr lang="en-US" sz="1800" i="1">
                                  <a:latin typeface="Cambria Math" panose="02040503050406030204" pitchFamily="18" charset="0"/>
                                </a:rPr>
                                <m:t>ℤ</m:t>
                              </m:r>
                            </m:e>
                            <m:sup>
                              <m:r>
                                <a:rPr lang="en-US" sz="1800" i="1">
                                  <a:latin typeface="Cambria Math" panose="02040503050406030204" pitchFamily="18" charset="0"/>
                                </a:rPr>
                                <m:t>𝑑</m:t>
                              </m:r>
                            </m:sup>
                          </m:sSup>
                          <m:r>
                            <a:rPr lang="en-US" sz="1800" i="1">
                              <a:latin typeface="Cambria Math" panose="02040503050406030204" pitchFamily="18" charset="0"/>
                            </a:rPr>
                            <m:t>→</m:t>
                          </m:r>
                          <m:r>
                            <a:rPr lang="en-US" sz="1800" i="1">
                              <a:latin typeface="Cambria Math" panose="02040503050406030204" pitchFamily="18" charset="0"/>
                            </a:rPr>
                            <m:t>𝑆</m:t>
                          </m:r>
                        </m:lim>
                      </m:limLow>
                      <m:d>
                        <m:dPr>
                          <m:begChr m:val="|"/>
                          <m:endChr m:val="|"/>
                          <m:ctrlPr>
                            <a:rPr lang="en-US" sz="1800" i="1">
                              <a:latin typeface="Cambria Math" panose="02040503050406030204" pitchFamily="18" charset="0"/>
                            </a:rPr>
                          </m:ctrlPr>
                        </m:dPr>
                        <m:e>
                          <m:f>
                            <m:fPr>
                              <m:ctrlPr>
                                <a:rPr lang="en-US" sz="1800" i="1">
                                  <a:latin typeface="Cambria Math" panose="02040503050406030204" pitchFamily="18" charset="0"/>
                                </a:rPr>
                              </m:ctrlPr>
                            </m:fPr>
                            <m:num>
                              <m:r>
                                <a:rPr lang="en-US" sz="1800" i="1">
                                  <a:latin typeface="Cambria Math" panose="02040503050406030204" pitchFamily="18" charset="0"/>
                                </a:rPr>
                                <m:t>𝜆</m:t>
                              </m:r>
                            </m:num>
                            <m:den>
                              <m:d>
                                <m:dPr>
                                  <m:begChr m:val="|"/>
                                  <m:endChr m:val="|"/>
                                  <m:ctrlPr>
                                    <a:rPr lang="en-US" sz="1800" i="1">
                                      <a:latin typeface="Cambria Math" panose="02040503050406030204" pitchFamily="18" charset="0"/>
                                    </a:rPr>
                                  </m:ctrlPr>
                                </m:dPr>
                                <m:e>
                                  <m:sSub>
                                    <m:sSubPr>
                                      <m:ctrlPr>
                                        <a:rPr lang="en-US" sz="1800" b="0" i="1" smtClean="0">
                                          <a:latin typeface="Cambria Math" panose="02040503050406030204" pitchFamily="18" charset="0"/>
                                        </a:rPr>
                                      </m:ctrlPr>
                                    </m:sSubPr>
                                    <m:e>
                                      <m:r>
                                        <m:rPr>
                                          <m:sty m:val="p"/>
                                        </m:rPr>
                                        <a:rPr lang="en-US" sz="1800">
                                          <a:latin typeface="Cambria Math" panose="02040503050406030204" pitchFamily="18" charset="0"/>
                                        </a:rPr>
                                        <m:t>Λ</m:t>
                                      </m:r>
                                    </m:e>
                                    <m:sub>
                                      <m:r>
                                        <a:rPr lang="en-US" sz="1800" b="0" i="1" smtClean="0">
                                          <a:latin typeface="Cambria Math" panose="02040503050406030204" pitchFamily="18" charset="0"/>
                                        </a:rPr>
                                        <m:t>𝐿</m:t>
                                      </m:r>
                                    </m:sub>
                                  </m:sSub>
                                </m:e>
                              </m:d>
                            </m:den>
                          </m:f>
                          <m:nary>
                            <m:naryPr>
                              <m:chr m:val="∑"/>
                              <m:supHide m:val="on"/>
                              <m:ctrlPr>
                                <a:rPr lang="en-US" sz="1800" i="1">
                                  <a:latin typeface="Cambria Math" panose="02040503050406030204" pitchFamily="18" charset="0"/>
                                </a:rPr>
                              </m:ctrlPr>
                            </m:naryPr>
                            <m:sub>
                              <m:r>
                                <a:rPr lang="en-US" sz="1800" i="1">
                                  <a:latin typeface="Cambria Math" panose="02040503050406030204" pitchFamily="18" charset="0"/>
                                </a:rPr>
                                <m:t>𝑣</m:t>
                              </m:r>
                            </m:sub>
                            <m:sup/>
                            <m:e>
                              <m:r>
                                <a:rPr lang="en-US" sz="1800" i="1">
                                  <a:latin typeface="Cambria Math" panose="02040503050406030204" pitchFamily="18" charset="0"/>
                                </a:rPr>
                                <m:t>𝑓</m:t>
                              </m:r>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𝒯</m:t>
                                      </m:r>
                                    </m:e>
                                    <m:sub>
                                      <m:r>
                                        <a:rPr lang="en-US" sz="1800" i="1">
                                          <a:latin typeface="Cambria Math"/>
                                        </a:rPr>
                                        <m:t>𝑣</m:t>
                                      </m:r>
                                    </m:sub>
                                  </m:sSub>
                                  <m:d>
                                    <m:dPr>
                                      <m:ctrlPr>
                                        <a:rPr lang="en-US" sz="1800" i="1">
                                          <a:latin typeface="Cambria Math" panose="02040503050406030204" pitchFamily="18" charset="0"/>
                                        </a:rPr>
                                      </m:ctrlPr>
                                    </m:dPr>
                                    <m:e>
                                      <m:sSubSup>
                                        <m:sSubSupPr>
                                          <m:ctrlPr>
                                            <a:rPr lang="en-US" sz="1800" i="1">
                                              <a:latin typeface="Cambria Math" panose="02040503050406030204" pitchFamily="18" charset="0"/>
                                            </a:rPr>
                                          </m:ctrlPr>
                                        </m:sSubSupPr>
                                        <m:e>
                                          <m:r>
                                            <a:rPr lang="en-US" sz="1800" i="1">
                                              <a:latin typeface="Cambria Math" panose="02040503050406030204" pitchFamily="18" charset="0"/>
                                            </a:rPr>
                                            <m:t>𝜎</m:t>
                                          </m:r>
                                        </m:e>
                                        <m:sub>
                                          <m:sSub>
                                            <m:sSubPr>
                                              <m:ctrlPr>
                                                <a:rPr lang="en-US" sz="1800" b="0" i="1" smtClean="0">
                                                  <a:latin typeface="Cambria Math" panose="02040503050406030204" pitchFamily="18" charset="0"/>
                                                </a:rPr>
                                              </m:ctrlPr>
                                            </m:sSubPr>
                                            <m:e>
                                              <m:r>
                                                <m:rPr>
                                                  <m:sty m:val="p"/>
                                                </m:rPr>
                                                <a:rPr lang="en-US" sz="1800">
                                                  <a:latin typeface="Cambria Math" panose="02040503050406030204" pitchFamily="18" charset="0"/>
                                                </a:rPr>
                                                <m:t>Λ</m:t>
                                              </m:r>
                                            </m:e>
                                            <m:sub>
                                              <m:r>
                                                <m:rPr>
                                                  <m:sty m:val="p"/>
                                                </m:rPr>
                                                <a:rPr lang="en-US" sz="1800" b="0" i="0" smtClean="0">
                                                  <a:latin typeface="Cambria Math" panose="02040503050406030204" pitchFamily="18" charset="0"/>
                                                </a:rPr>
                                                <m:t>L</m:t>
                                              </m:r>
                                            </m:sub>
                                          </m:sSub>
                                          <m:r>
                                            <a:rPr lang="en-US" sz="1800">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𝜏</m:t>
                                              </m:r>
                                            </m:e>
                                            <m:sub>
                                              <m:r>
                                                <a:rPr lang="en-US" sz="1800" i="1">
                                                  <a:latin typeface="Cambria Math" panose="02040503050406030204" pitchFamily="18" charset="0"/>
                                                </a:rPr>
                                                <m:t>1</m:t>
                                              </m:r>
                                            </m:sub>
                                          </m:sSub>
                                        </m:sub>
                                        <m:sup>
                                          <m:r>
                                            <a:rPr lang="en-US" sz="1800" i="1">
                                              <a:latin typeface="Cambria Math" panose="02040503050406030204" pitchFamily="18" charset="0"/>
                                            </a:rPr>
                                            <m:t>𝜂</m:t>
                                          </m:r>
                                        </m:sup>
                                      </m:sSubSup>
                                    </m:e>
                                  </m:d>
                                </m:e>
                              </m:d>
                              <m:r>
                                <a:rPr lang="en-US" sz="1800" i="1">
                                  <a:latin typeface="Cambria Math" panose="02040503050406030204" pitchFamily="18" charset="0"/>
                                </a:rPr>
                                <m:t>−</m:t>
                              </m:r>
                              <m:r>
                                <a:rPr lang="en-US" sz="1800" i="1">
                                  <a:latin typeface="Cambria Math" panose="02040503050406030204" pitchFamily="18" charset="0"/>
                                </a:rPr>
                                <m:t>𝑓</m:t>
                              </m:r>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𝒯</m:t>
                                      </m:r>
                                    </m:e>
                                    <m:sub>
                                      <m:r>
                                        <a:rPr lang="en-US" sz="1800" i="1">
                                          <a:latin typeface="Cambria Math"/>
                                        </a:rPr>
                                        <m:t>𝑣</m:t>
                                      </m:r>
                                    </m:sub>
                                  </m:sSub>
                                  <m:d>
                                    <m:dPr>
                                      <m:ctrlPr>
                                        <a:rPr lang="en-US" sz="1800" i="1">
                                          <a:latin typeface="Cambria Math" panose="02040503050406030204" pitchFamily="18" charset="0"/>
                                        </a:rPr>
                                      </m:ctrlPr>
                                    </m:dPr>
                                    <m:e>
                                      <m:sSubSup>
                                        <m:sSubSupPr>
                                          <m:ctrlPr>
                                            <a:rPr lang="en-US" sz="1800" i="1">
                                              <a:latin typeface="Cambria Math" panose="02040503050406030204" pitchFamily="18" charset="0"/>
                                            </a:rPr>
                                          </m:ctrlPr>
                                        </m:sSubSupPr>
                                        <m:e>
                                          <m:r>
                                            <a:rPr lang="en-US" sz="1800" i="1">
                                              <a:latin typeface="Cambria Math" panose="02040503050406030204" pitchFamily="18" charset="0"/>
                                            </a:rPr>
                                            <m:t>𝜎</m:t>
                                          </m:r>
                                        </m:e>
                                        <m:sub>
                                          <m:sSub>
                                            <m:sSubPr>
                                              <m:ctrlPr>
                                                <a:rPr lang="en-US" sz="1800" b="0" i="1" smtClean="0">
                                                  <a:latin typeface="Cambria Math" panose="02040503050406030204" pitchFamily="18" charset="0"/>
                                                </a:rPr>
                                              </m:ctrlPr>
                                            </m:sSubPr>
                                            <m:e>
                                              <m:r>
                                                <m:rPr>
                                                  <m:sty m:val="p"/>
                                                </m:rPr>
                                                <a:rPr lang="en-US" sz="1800">
                                                  <a:latin typeface="Cambria Math" panose="02040503050406030204" pitchFamily="18" charset="0"/>
                                                </a:rPr>
                                                <m:t>Λ</m:t>
                                              </m:r>
                                            </m:e>
                                            <m:sub>
                                              <m:r>
                                                <m:rPr>
                                                  <m:sty m:val="p"/>
                                                </m:rPr>
                                                <a:rPr lang="en-US" sz="1800" b="0" i="0" smtClean="0">
                                                  <a:latin typeface="Cambria Math" panose="02040503050406030204" pitchFamily="18" charset="0"/>
                                                </a:rPr>
                                                <m:t>L</m:t>
                                              </m:r>
                                            </m:sub>
                                          </m:sSub>
                                          <m:r>
                                            <a:rPr lang="en-US" sz="1800">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𝜏</m:t>
                                              </m:r>
                                            </m:e>
                                            <m:sub>
                                              <m:r>
                                                <a:rPr lang="en-US" sz="1800" i="1">
                                                  <a:latin typeface="Cambria Math" panose="02040503050406030204" pitchFamily="18" charset="0"/>
                                                </a:rPr>
                                                <m:t>2 </m:t>
                                              </m:r>
                                            </m:sub>
                                          </m:sSub>
                                        </m:sub>
                                        <m:sup>
                                          <m:r>
                                            <a:rPr lang="en-US" sz="1800" i="1">
                                              <a:latin typeface="Cambria Math" panose="02040503050406030204" pitchFamily="18" charset="0"/>
                                            </a:rPr>
                                            <m:t>𝜂</m:t>
                                          </m:r>
                                        </m:sup>
                                      </m:sSubSup>
                                    </m:e>
                                  </m:d>
                                </m:e>
                              </m:d>
                            </m:e>
                          </m:nary>
                        </m:e>
                      </m:d>
                      <m:r>
                        <a:rPr lang="en-US" sz="1800" b="0" i="1" smtClean="0">
                          <a:latin typeface="Cambria Math" panose="02040503050406030204" pitchFamily="18" charset="0"/>
                        </a:rPr>
                        <m:t>≤4</m:t>
                      </m:r>
                      <m:r>
                        <a:rPr lang="en-US" sz="1800" b="0" i="1" smtClean="0">
                          <a:latin typeface="Cambria Math" panose="02040503050406030204" pitchFamily="18" charset="0"/>
                        </a:rPr>
                        <m:t>𝛿</m:t>
                      </m:r>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𝐶</m:t>
                          </m:r>
                          <m:d>
                            <m:dPr>
                              <m:begChr m:val="|"/>
                              <m:endChr m:val="|"/>
                              <m:ctrlPr>
                                <a:rPr lang="en-US" sz="1800" b="0" i="1" smtClean="0">
                                  <a:latin typeface="Cambria Math" panose="02040503050406030204" pitchFamily="18" charset="0"/>
                                </a:rPr>
                              </m:ctrlPr>
                            </m:dPr>
                            <m:e>
                              <m:r>
                                <a:rPr lang="en-US" sz="1800" b="0" i="1" smtClean="0">
                                  <a:latin typeface="Cambria Math" panose="02040503050406030204" pitchFamily="18" charset="0"/>
                                </a:rPr>
                                <m:t>𝐵</m:t>
                              </m:r>
                            </m:e>
                          </m:d>
                        </m:num>
                        <m:den>
                          <m:d>
                            <m:dPr>
                              <m:begChr m:val="|"/>
                              <m:endChr m:val="|"/>
                              <m:ctrlPr>
                                <a:rPr lang="en-US" sz="1800" b="0" i="1" smtClean="0">
                                  <a:latin typeface="Cambria Math" panose="02040503050406030204" pitchFamily="18" charset="0"/>
                                </a:rPr>
                              </m:ctrlPr>
                            </m:dPr>
                            <m:e>
                              <m:sSub>
                                <m:sSubPr>
                                  <m:ctrlPr>
                                    <a:rPr lang="en-US" sz="1800" b="0" i="1" smtClean="0">
                                      <a:latin typeface="Cambria Math" panose="02040503050406030204" pitchFamily="18" charset="0"/>
                                    </a:rPr>
                                  </m:ctrlPr>
                                </m:sSubPr>
                                <m:e>
                                  <m:r>
                                    <m:rPr>
                                      <m:sty m:val="p"/>
                                    </m:rPr>
                                    <a:rPr lang="en-US" sz="1800" b="0" i="0" smtClean="0">
                                      <a:latin typeface="Cambria Math" panose="02040503050406030204" pitchFamily="18" charset="0"/>
                                    </a:rPr>
                                    <m:t>Λ</m:t>
                                  </m:r>
                                </m:e>
                                <m:sub>
                                  <m:r>
                                    <a:rPr lang="en-US" sz="1800" b="0" i="1" smtClean="0">
                                      <a:latin typeface="Cambria Math" panose="02040503050406030204" pitchFamily="18" charset="0"/>
                                    </a:rPr>
                                    <m:t>𝐿</m:t>
                                  </m:r>
                                </m:sub>
                              </m:sSub>
                            </m:e>
                          </m:d>
                        </m:den>
                      </m:f>
                    </m:oMath>
                  </m:oMathPara>
                </a14:m>
                <a:endParaRPr lang="en-US" sz="1800" dirty="0"/>
              </a:p>
              <a:p>
                <a:r>
                  <a:rPr lang="en-US" sz="1800" dirty="0"/>
                  <a:t>It remains to show that </a:t>
                </a:r>
                <a14:m>
                  <m:oMath xmlns:m="http://schemas.openxmlformats.org/officeDocument/2006/math">
                    <m:r>
                      <a:rPr lang="en-US" sz="1800" b="0" i="1" smtClean="0">
                        <a:latin typeface="Cambria Math" panose="02040503050406030204" pitchFamily="18" charset="0"/>
                      </a:rPr>
                      <m:t>ℙ</m:t>
                    </m:r>
                    <m:d>
                      <m:dPr>
                        <m:ctrlPr>
                          <a:rPr lang="en-US" sz="1800" b="0" i="1" smtClean="0">
                            <a:latin typeface="Cambria Math" panose="02040503050406030204" pitchFamily="18" charset="0"/>
                          </a:rPr>
                        </m:ctrlPr>
                      </m:dPr>
                      <m:e>
                        <m:r>
                          <a:rPr lang="en-US" sz="1800" b="0" i="1" smtClean="0">
                            <a:latin typeface="Cambria Math" panose="02040503050406030204" pitchFamily="18" charset="0"/>
                          </a:rPr>
                          <m:t>𝑣</m:t>
                        </m:r>
                        <m:r>
                          <a:rPr lang="en-US" sz="1800" b="0" i="1" smtClean="0">
                            <a:latin typeface="Cambria Math" panose="02040503050406030204" pitchFamily="18" charset="0"/>
                          </a:rPr>
                          <m:t>∈</m:t>
                        </m:r>
                        <m:r>
                          <a:rPr lang="en-US" sz="1800" b="0" i="1" smtClean="0">
                            <a:latin typeface="Cambria Math" panose="02040503050406030204" pitchFamily="18" charset="0"/>
                          </a:rPr>
                          <m:t>𝐵</m:t>
                        </m:r>
                      </m:e>
                    </m:d>
                    <m:r>
                      <a:rPr lang="en-US" sz="1800" b="0" i="1" smtClean="0">
                        <a:latin typeface="Cambria Math" panose="02040503050406030204" pitchFamily="18" charset="0"/>
                      </a:rPr>
                      <m:t>≤</m:t>
                    </m:r>
                    <m:r>
                      <a:rPr lang="en-US" sz="1800" b="0" i="1" smtClean="0">
                        <a:latin typeface="Cambria Math" panose="02040503050406030204" pitchFamily="18" charset="0"/>
                      </a:rPr>
                      <m:t>𝛿</m:t>
                    </m:r>
                  </m:oMath>
                </a14:m>
                <a:r>
                  <a:rPr lang="en-US" sz="1800" dirty="0"/>
                  <a:t>. Write </a:t>
                </a:r>
                <a14:m>
                  <m:oMath xmlns:m="http://schemas.openxmlformats.org/officeDocument/2006/math">
                    <m:sSub>
                      <m:sSubPr>
                        <m:ctrlPr>
                          <a:rPr lang="en-US" sz="1800" b="0" i="1" smtClean="0">
                            <a:latin typeface="Cambria Math" panose="02040503050406030204" pitchFamily="18" charset="0"/>
                          </a:rPr>
                        </m:ctrlPr>
                      </m:sSubPr>
                      <m:e>
                        <m:r>
                          <m:rPr>
                            <m:sty m:val="p"/>
                          </m:rPr>
                          <a:rPr lang="en-US" sz="1800" b="0" i="0" smtClean="0">
                            <a:latin typeface="Cambria Math" panose="02040503050406030204" pitchFamily="18" charset="0"/>
                          </a:rPr>
                          <m:t>Λ</m:t>
                        </m:r>
                      </m:e>
                      <m:sub>
                        <m:r>
                          <a:rPr lang="en-US" sz="1800" b="0" i="1" smtClean="0">
                            <a:latin typeface="Cambria Math" panose="02040503050406030204" pitchFamily="18" charset="0"/>
                          </a:rPr>
                          <m:t>0</m:t>
                        </m:r>
                      </m:sub>
                    </m:sSub>
                    <m:d>
                      <m:dPr>
                        <m:ctrlPr>
                          <a:rPr lang="en-US" sz="1800" b="0" i="1" smtClean="0">
                            <a:latin typeface="Cambria Math" panose="02040503050406030204" pitchFamily="18" charset="0"/>
                          </a:rPr>
                        </m:ctrlPr>
                      </m:dPr>
                      <m:e>
                        <m:r>
                          <a:rPr lang="en-US" sz="1800" b="0" i="1" smtClean="0">
                            <a:latin typeface="Cambria Math" panose="02040503050406030204" pitchFamily="18" charset="0"/>
                          </a:rPr>
                          <m:t>𝑣</m:t>
                        </m:r>
                      </m:e>
                    </m:d>
                    <m:r>
                      <a:rPr lang="en-US" sz="1800" b="0" i="1" smtClean="0">
                        <a:latin typeface="Cambria Math" panose="02040503050406030204" pitchFamily="18" charset="0"/>
                      </a:rPr>
                      <m:t>⊃</m:t>
                    </m:r>
                    <m:sSub>
                      <m:sSubPr>
                        <m:ctrlPr>
                          <a:rPr lang="en-US" sz="1800" b="0" i="1" smtClean="0">
                            <a:latin typeface="Cambria Math" panose="02040503050406030204" pitchFamily="18" charset="0"/>
                          </a:rPr>
                        </m:ctrlPr>
                      </m:sSubPr>
                      <m:e>
                        <m:r>
                          <m:rPr>
                            <m:sty m:val="p"/>
                          </m:rPr>
                          <a:rPr lang="en-US" sz="1800" b="0" i="0" smtClean="0">
                            <a:latin typeface="Cambria Math" panose="02040503050406030204" pitchFamily="18" charset="0"/>
                          </a:rPr>
                          <m:t>Λ</m:t>
                        </m:r>
                      </m:e>
                      <m:sub>
                        <m:r>
                          <a:rPr lang="en-US" sz="1800" b="0" i="1" smtClean="0">
                            <a:latin typeface="Cambria Math" panose="02040503050406030204" pitchFamily="18" charset="0"/>
                          </a:rPr>
                          <m:t>1</m:t>
                        </m:r>
                      </m:sub>
                    </m:sSub>
                    <m:d>
                      <m:dPr>
                        <m:ctrlPr>
                          <a:rPr lang="en-US" sz="1800" b="0" i="1" smtClean="0">
                            <a:latin typeface="Cambria Math" panose="02040503050406030204" pitchFamily="18" charset="0"/>
                          </a:rPr>
                        </m:ctrlPr>
                      </m:dPr>
                      <m:e>
                        <m:r>
                          <a:rPr lang="en-US" sz="1800" b="0" i="1" smtClean="0">
                            <a:latin typeface="Cambria Math" panose="02040503050406030204" pitchFamily="18" charset="0"/>
                          </a:rPr>
                          <m:t>𝑣</m:t>
                        </m:r>
                      </m:e>
                    </m:d>
                    <m:r>
                      <a:rPr lang="en-US" sz="1800" b="0" i="1" smtClean="0">
                        <a:latin typeface="Cambria Math" panose="02040503050406030204" pitchFamily="18" charset="0"/>
                      </a:rPr>
                      <m:t>⊃</m:t>
                    </m:r>
                    <m:sSub>
                      <m:sSubPr>
                        <m:ctrlPr>
                          <a:rPr lang="en-US" sz="1800" b="0" i="1" smtClean="0">
                            <a:latin typeface="Cambria Math" panose="02040503050406030204" pitchFamily="18" charset="0"/>
                          </a:rPr>
                        </m:ctrlPr>
                      </m:sSubPr>
                      <m:e>
                        <m:r>
                          <m:rPr>
                            <m:sty m:val="p"/>
                          </m:rPr>
                          <a:rPr lang="en-US" sz="1800" b="0" i="0" smtClean="0">
                            <a:latin typeface="Cambria Math" panose="02040503050406030204" pitchFamily="18" charset="0"/>
                          </a:rPr>
                          <m:t>Λ</m:t>
                        </m:r>
                      </m:e>
                      <m:sub>
                        <m:r>
                          <a:rPr lang="en-US" sz="1800" b="0" i="1" smtClean="0">
                            <a:latin typeface="Cambria Math" panose="02040503050406030204" pitchFamily="18" charset="0"/>
                          </a:rPr>
                          <m:t>2</m:t>
                        </m:r>
                      </m:sub>
                    </m:sSub>
                    <m:d>
                      <m:dPr>
                        <m:ctrlPr>
                          <a:rPr lang="en-US" sz="1800" b="0" i="1" smtClean="0">
                            <a:latin typeface="Cambria Math" panose="02040503050406030204" pitchFamily="18" charset="0"/>
                          </a:rPr>
                        </m:ctrlPr>
                      </m:dPr>
                      <m:e>
                        <m:r>
                          <a:rPr lang="en-US" sz="1800" b="0" i="1" smtClean="0">
                            <a:latin typeface="Cambria Math" panose="02040503050406030204" pitchFamily="18" charset="0"/>
                          </a:rPr>
                          <m:t>𝑣</m:t>
                        </m:r>
                      </m:e>
                    </m:d>
                    <m:r>
                      <a:rPr lang="en-US" sz="1800" b="0" i="1" smtClean="0">
                        <a:latin typeface="Cambria Math" panose="02040503050406030204" pitchFamily="18" charset="0"/>
                      </a:rPr>
                      <m:t>⊃…</m:t>
                    </m:r>
                  </m:oMath>
                </a14:m>
                <a:r>
                  <a:rPr lang="en-US" sz="1800" dirty="0"/>
                  <a:t> for the partition squares containing </a:t>
                </a:r>
                <a14:m>
                  <m:oMath xmlns:m="http://schemas.openxmlformats.org/officeDocument/2006/math">
                    <m:r>
                      <a:rPr lang="en-US" sz="1800" b="0" i="1" smtClean="0">
                        <a:latin typeface="Cambria Math" panose="02040503050406030204" pitchFamily="18" charset="0"/>
                      </a:rPr>
                      <m:t>𝑣</m:t>
                    </m:r>
                  </m:oMath>
                </a14:m>
                <a:r>
                  <a:rPr lang="en-US" sz="1800" dirty="0"/>
                  <a:t>. Since </a:t>
                </a:r>
                <a14:m>
                  <m:oMath xmlns:m="http://schemas.openxmlformats.org/officeDocument/2006/math">
                    <m:sSub>
                      <m:sSubPr>
                        <m:ctrlPr>
                          <a:rPr lang="en-US" sz="1800" b="0" i="1" smtClean="0">
                            <a:latin typeface="Cambria Math" panose="02040503050406030204" pitchFamily="18" charset="0"/>
                          </a:rPr>
                        </m:ctrlPr>
                      </m:sSubPr>
                      <m:e>
                        <m:r>
                          <a:rPr lang="en-US" sz="1800" b="0" i="0" smtClean="0">
                            <a:latin typeface="Cambria Math" panose="02040503050406030204" pitchFamily="18" charset="0"/>
                          </a:rPr>
                          <m:t>|</m:t>
                        </m:r>
                        <m:r>
                          <m:rPr>
                            <m:sty m:val="p"/>
                          </m:rPr>
                          <a:rPr lang="en-US" sz="1800" b="0" i="0" smtClean="0">
                            <a:latin typeface="Cambria Math" panose="02040503050406030204" pitchFamily="18" charset="0"/>
                          </a:rPr>
                          <m:t>Λ</m:t>
                        </m:r>
                      </m:e>
                      <m:sub>
                        <m:r>
                          <a:rPr lang="en-US" sz="1800" b="0" i="1" smtClean="0">
                            <a:latin typeface="Cambria Math" panose="02040503050406030204" pitchFamily="18" charset="0"/>
                          </a:rPr>
                          <m:t>ℓ+1</m:t>
                        </m:r>
                      </m:sub>
                    </m:sSub>
                    <m:d>
                      <m:dPr>
                        <m:ctrlPr>
                          <a:rPr lang="en-US" sz="1800" b="0" i="1" smtClean="0">
                            <a:latin typeface="Cambria Math" panose="02040503050406030204" pitchFamily="18" charset="0"/>
                          </a:rPr>
                        </m:ctrlPr>
                      </m:dPr>
                      <m:e>
                        <m:r>
                          <a:rPr lang="en-US" sz="1800" b="0" i="1" smtClean="0">
                            <a:latin typeface="Cambria Math" panose="02040503050406030204" pitchFamily="18" charset="0"/>
                          </a:rPr>
                          <m:t>𝑣</m:t>
                        </m:r>
                      </m:e>
                    </m:d>
                    <m:d>
                      <m:dPr>
                        <m:begChr m:val="|"/>
                        <m:endChr m:val="|"/>
                        <m:ctrlPr>
                          <a:rPr lang="en-US" sz="1800" b="0" i="1" smtClean="0">
                            <a:latin typeface="Cambria Math" panose="02040503050406030204" pitchFamily="18" charset="0"/>
                          </a:rPr>
                        </m:ctrlPr>
                      </m:dPr>
                      <m:e>
                        <m:r>
                          <a:rPr lang="en-US" sz="1800" b="0" i="1" smtClean="0">
                            <a:latin typeface="Cambria Math" panose="02040503050406030204" pitchFamily="18" charset="0"/>
                          </a:rPr>
                          <m:t>≤</m:t>
                        </m:r>
                        <m:r>
                          <a:rPr lang="en-US" sz="1800" b="0" i="1" smtClean="0">
                            <a:latin typeface="Cambria Math" panose="02040503050406030204" pitchFamily="18" charset="0"/>
                          </a:rPr>
                          <m:t>𝑐</m:t>
                        </m:r>
                        <m:r>
                          <a:rPr lang="en-US" sz="1800" b="0" i="1" smtClean="0">
                            <a:latin typeface="Cambria Math" panose="02040503050406030204" pitchFamily="18" charset="0"/>
                          </a:rPr>
                          <m:t>𝛿</m:t>
                        </m:r>
                      </m:e>
                    </m:d>
                    <m:sSub>
                      <m:sSubPr>
                        <m:ctrlPr>
                          <a:rPr lang="en-US" sz="1800" b="0" i="1" smtClean="0">
                            <a:latin typeface="Cambria Math" panose="02040503050406030204" pitchFamily="18" charset="0"/>
                          </a:rPr>
                        </m:ctrlPr>
                      </m:sSubPr>
                      <m:e>
                        <m:r>
                          <m:rPr>
                            <m:sty m:val="p"/>
                          </m:rPr>
                          <a:rPr lang="en-US" sz="1800" b="0" i="0" smtClean="0">
                            <a:latin typeface="Cambria Math" panose="02040503050406030204" pitchFamily="18" charset="0"/>
                          </a:rPr>
                          <m:t>Λ</m:t>
                        </m:r>
                      </m:e>
                      <m:sub>
                        <m:r>
                          <a:rPr lang="en-US" sz="1800" b="0" i="1" smtClean="0">
                            <a:latin typeface="Cambria Math" panose="02040503050406030204" pitchFamily="18" charset="0"/>
                          </a:rPr>
                          <m:t>ℓ</m:t>
                        </m:r>
                      </m:sub>
                    </m:sSub>
                    <m:d>
                      <m:dPr>
                        <m:ctrlPr>
                          <a:rPr lang="en-US" sz="1800" b="0" i="1" smtClean="0">
                            <a:latin typeface="Cambria Math" panose="02040503050406030204" pitchFamily="18" charset="0"/>
                          </a:rPr>
                        </m:ctrlPr>
                      </m:dPr>
                      <m:e>
                        <m:r>
                          <a:rPr lang="en-US" sz="1800" b="0" i="1" smtClean="0">
                            <a:latin typeface="Cambria Math" panose="02040503050406030204" pitchFamily="18" charset="0"/>
                          </a:rPr>
                          <m:t>𝑣</m:t>
                        </m:r>
                      </m:e>
                    </m:d>
                    <m:r>
                      <a:rPr lang="en-US" sz="1800" b="0" i="1" smtClean="0">
                        <a:latin typeface="Cambria Math" panose="02040503050406030204" pitchFamily="18" charset="0"/>
                      </a:rPr>
                      <m:t>|/</m:t>
                    </m:r>
                    <m:r>
                      <a:rPr lang="en-US" sz="1800" b="0" i="1" smtClean="0">
                        <a:latin typeface="Cambria Math" panose="02040503050406030204" pitchFamily="18" charset="0"/>
                      </a:rPr>
                      <m:t>𝜆</m:t>
                    </m:r>
                  </m:oMath>
                </a14:m>
                <a:r>
                  <a:rPr lang="en-US" sz="1800" dirty="0"/>
                  <a:t>, one concludes that</a:t>
                </a:r>
              </a:p>
              <a:p>
                <a:pPr marL="0" indent="0">
                  <a:buNone/>
                </a:pPr>
                <a14:m>
                  <m:oMathPara xmlns:m="http://schemas.openxmlformats.org/officeDocument/2006/math">
                    <m:oMathParaPr>
                      <m:jc m:val="centerGroup"/>
                    </m:oMathParaPr>
                    <m:oMath xmlns:m="http://schemas.openxmlformats.org/officeDocument/2006/math">
                      <m:d>
                        <m:dPr>
                          <m:begChr m:val="{"/>
                          <m:endChr m:val="}"/>
                          <m:ctrlPr>
                            <a:rPr lang="en-US" sz="1800" b="0" i="1" smtClean="0">
                              <a:latin typeface="Cambria Math" panose="02040503050406030204" pitchFamily="18" charset="0"/>
                            </a:rPr>
                          </m:ctrlPr>
                        </m:dPr>
                        <m:e>
                          <m:r>
                            <a:rPr lang="en-US" sz="1800" b="0" i="1" smtClean="0">
                              <a:latin typeface="Cambria Math" panose="02040503050406030204" pitchFamily="18" charset="0"/>
                            </a:rPr>
                            <m:t>𝑣</m:t>
                          </m:r>
                          <m:r>
                            <a:rPr lang="en-US" sz="1800" b="0" i="1" smtClean="0">
                              <a:latin typeface="Cambria Math" panose="02040503050406030204" pitchFamily="18" charset="0"/>
                            </a:rPr>
                            <m:t>∈</m:t>
                          </m:r>
                          <m:r>
                            <a:rPr lang="en-US" sz="1800" b="0" i="1" smtClean="0">
                              <a:latin typeface="Cambria Math" panose="02040503050406030204" pitchFamily="18" charset="0"/>
                            </a:rPr>
                            <m:t>𝐵</m:t>
                          </m:r>
                        </m:e>
                      </m:d>
                      <m:r>
                        <a:rPr lang="en-US" sz="1800" b="0" i="1" smtClean="0">
                          <a:latin typeface="Cambria Math" panose="02040503050406030204" pitchFamily="18" charset="0"/>
                        </a:rPr>
                        <m:t>⊂</m:t>
                      </m:r>
                      <m:nary>
                        <m:naryPr>
                          <m:chr m:val="⋂"/>
                          <m:supHide m:val="on"/>
                          <m:ctrlPr>
                            <a:rPr lang="x-none" sz="1800" b="0" i="1" smtClean="0">
                              <a:latin typeface="Cambria Math" panose="02040503050406030204" pitchFamily="18" charset="0"/>
                            </a:rPr>
                          </m:ctrlPr>
                        </m:naryPr>
                        <m:sub>
                          <m:r>
                            <a:rPr lang="en-US" sz="1800" b="0" i="1" smtClean="0">
                              <a:latin typeface="Cambria Math" panose="02040503050406030204" pitchFamily="18" charset="0"/>
                            </a:rPr>
                            <m:t>ℓ</m:t>
                          </m:r>
                        </m:sub>
                        <m:sup/>
                        <m:e>
                          <m:d>
                            <m:dPr>
                              <m:begChr m:val="{"/>
                              <m:endChr m:val="}"/>
                              <m:ctrlPr>
                                <a:rPr lang="en-US" sz="1800" b="0" i="1" smtClean="0">
                                  <a:latin typeface="Cambria Math" panose="02040503050406030204" pitchFamily="18" charset="0"/>
                                </a:rPr>
                              </m:ctrlPr>
                            </m:dPr>
                            <m:e>
                              <m:sSub>
                                <m:sSubPr>
                                  <m:ctrlPr>
                                    <a:rPr lang="en-US" sz="1800" i="1">
                                      <a:latin typeface="Cambria Math" panose="02040503050406030204" pitchFamily="18" charset="0"/>
                                    </a:rPr>
                                  </m:ctrlPr>
                                </m:sSubPr>
                                <m:e>
                                  <m:r>
                                    <m:rPr>
                                      <m:sty m:val="p"/>
                                    </m:rPr>
                                    <a:rPr lang="en-US" sz="1800">
                                      <a:latin typeface="Cambria Math" panose="02040503050406030204" pitchFamily="18" charset="0"/>
                                    </a:rPr>
                                    <m:t>Λ</m:t>
                                  </m:r>
                                </m:e>
                                <m:sub>
                                  <m:r>
                                    <a:rPr lang="en-US" sz="1800" i="1">
                                      <a:latin typeface="Cambria Math" panose="02040503050406030204" pitchFamily="18" charset="0"/>
                                    </a:rPr>
                                    <m:t>ℓ</m:t>
                                  </m:r>
                                </m:sub>
                              </m:sSub>
                              <m:d>
                                <m:dPr>
                                  <m:ctrlPr>
                                    <a:rPr lang="en-US" sz="1800" i="1">
                                      <a:latin typeface="Cambria Math" panose="02040503050406030204" pitchFamily="18" charset="0"/>
                                    </a:rPr>
                                  </m:ctrlPr>
                                </m:dPr>
                                <m:e>
                                  <m:r>
                                    <a:rPr lang="en-US" sz="1800" i="1">
                                      <a:latin typeface="Cambria Math" panose="02040503050406030204" pitchFamily="18" charset="0"/>
                                    </a:rPr>
                                    <m:t>𝑣</m:t>
                                  </m:r>
                                </m:e>
                              </m:d>
                              <m:r>
                                <a:rPr lang="en-US" sz="1800" i="1">
                                  <a:latin typeface="Cambria Math" panose="02040503050406030204" pitchFamily="18" charset="0"/>
                                </a:rPr>
                                <m:t>∖</m:t>
                              </m:r>
                              <m:sSub>
                                <m:sSubPr>
                                  <m:ctrlPr>
                                    <a:rPr lang="en-US" sz="1800" i="1">
                                      <a:latin typeface="Cambria Math" panose="02040503050406030204" pitchFamily="18" charset="0"/>
                                    </a:rPr>
                                  </m:ctrlPr>
                                </m:sSubPr>
                                <m:e>
                                  <m:r>
                                    <m:rPr>
                                      <m:sty m:val="p"/>
                                    </m:rPr>
                                    <a:rPr lang="en-US" sz="1800">
                                      <a:latin typeface="Cambria Math" panose="02040503050406030204" pitchFamily="18" charset="0"/>
                                    </a:rPr>
                                    <m:t>Λ</m:t>
                                  </m:r>
                                </m:e>
                                <m:sub>
                                  <m:r>
                                    <a:rPr lang="en-US" sz="1800" i="1">
                                      <a:latin typeface="Cambria Math" panose="02040503050406030204" pitchFamily="18" charset="0"/>
                                    </a:rPr>
                                    <m:t>ℓ+1</m:t>
                                  </m:r>
                                </m:sub>
                              </m:sSub>
                              <m:d>
                                <m:dPr>
                                  <m:ctrlPr>
                                    <a:rPr lang="en-US" sz="1800" i="1">
                                      <a:latin typeface="Cambria Math" panose="02040503050406030204" pitchFamily="18" charset="0"/>
                                    </a:rPr>
                                  </m:ctrlPr>
                                </m:dPr>
                                <m:e>
                                  <m:r>
                                    <a:rPr lang="en-US" sz="1800" i="1">
                                      <a:latin typeface="Cambria Math" panose="02040503050406030204" pitchFamily="18" charset="0"/>
                                    </a:rPr>
                                    <m:t>𝑣</m:t>
                                  </m:r>
                                </m:e>
                              </m:d>
                              <m:r>
                                <a:rPr lang="en-US" sz="1800" i="1">
                                  <a:latin typeface="Cambria Math" panose="02040503050406030204" pitchFamily="18" charset="0"/>
                                </a:rPr>
                                <m:t> </m:t>
                              </m:r>
                              <m:r>
                                <m:rPr>
                                  <m:nor/>
                                </m:rPr>
                                <a:rPr lang="en-US" sz="1800">
                                  <a:latin typeface="Cambria Math" panose="02040503050406030204" pitchFamily="18" charset="0"/>
                                </a:rPr>
                                <m:t>is</m:t>
                              </m:r>
                              <m:r>
                                <m:rPr>
                                  <m:nor/>
                                </m:rPr>
                                <a:rPr lang="en-US" sz="1800">
                                  <a:latin typeface="Cambria Math" panose="02040503050406030204" pitchFamily="18" charset="0"/>
                                </a:rPr>
                                <m:t> </m:t>
                              </m:r>
                              <m:r>
                                <m:rPr>
                                  <m:nor/>
                                </m:rPr>
                                <a:rPr lang="en-US" sz="1800">
                                  <a:latin typeface="Cambria Math" panose="02040503050406030204" pitchFamily="18" charset="0"/>
                                </a:rPr>
                                <m:t>not</m:t>
                              </m:r>
                              <m:r>
                                <m:rPr>
                                  <m:nor/>
                                </m:rPr>
                                <a:rPr lang="en-US" sz="1800">
                                  <a:latin typeface="Cambria Math" panose="02040503050406030204" pitchFamily="18" charset="0"/>
                                </a:rPr>
                                <m:t> </m:t>
                              </m:r>
                              <m:r>
                                <a:rPr lang="en-US" sz="1800" i="1">
                                  <a:latin typeface="Cambria Math" panose="02040503050406030204" pitchFamily="18" charset="0"/>
                                </a:rPr>
                                <m:t>2</m:t>
                              </m:r>
                              <m:r>
                                <a:rPr lang="en-US" sz="1800" i="1">
                                  <a:latin typeface="Cambria Math" panose="02040503050406030204" pitchFamily="18" charset="0"/>
                                </a:rPr>
                                <m:t>𝛿</m:t>
                              </m:r>
                              <m:r>
                                <m:rPr>
                                  <m:nor/>
                                </m:rPr>
                                <a:rPr lang="en-US" sz="1800">
                                  <a:latin typeface="Cambria Math" panose="02040503050406030204" pitchFamily="18" charset="0"/>
                                </a:rPr>
                                <m:t>−</m:t>
                              </m:r>
                              <m:r>
                                <m:rPr>
                                  <m:nor/>
                                </m:rPr>
                                <a:rPr lang="en-US" sz="1800" b="0" i="0" smtClean="0">
                                  <a:latin typeface="Cambria Math" panose="02040503050406030204" pitchFamily="18" charset="0"/>
                                </a:rPr>
                                <m:t>fluctuative</m:t>
                              </m:r>
                            </m:e>
                          </m:d>
                        </m:e>
                      </m:nary>
                    </m:oMath>
                  </m:oMathPara>
                </a14:m>
                <a:endParaRPr lang="en-US" sz="1800" dirty="0"/>
              </a:p>
              <a:p>
                <a:r>
                  <a:rPr lang="en-US" sz="1800" dirty="0"/>
                  <a:t>The events in the intersection are </a:t>
                </a:r>
                <a:r>
                  <a:rPr lang="en-US" sz="1800" dirty="0">
                    <a:solidFill>
                      <a:schemeClr val="accent1"/>
                    </a:solidFill>
                  </a:rPr>
                  <a:t>independent</a:t>
                </a:r>
                <a:r>
                  <a:rPr lang="en-US" sz="1800" dirty="0"/>
                  <a:t> since the annuli are disjoint.</a:t>
                </a:r>
                <a:br>
                  <a:rPr lang="en-US" sz="1800" dirty="0"/>
                </a:br>
                <a:r>
                  <a:rPr lang="en-US" sz="1800" dirty="0"/>
                  <a:t>The previous lemma bounds their probabilities, concluding the proof.</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143000"/>
                <a:ext cx="8229600" cy="4906963"/>
              </a:xfrm>
              <a:blipFill>
                <a:blip r:embed="rId3"/>
                <a:stretch>
                  <a:fillRect l="-444" t="-746" r="-1185" b="-14925"/>
                </a:stretch>
              </a:blipFill>
            </p:spPr>
            <p:txBody>
              <a:bodyPr/>
              <a:lstStyle/>
              <a:p>
                <a:r>
                  <a:rPr lang="en-US">
                    <a:noFill/>
                  </a:rPr>
                  <a:t> </a:t>
                </a:r>
              </a:p>
            </p:txBody>
          </p:sp>
        </mc:Fallback>
      </mc:AlternateContent>
      <p:sp>
        <p:nvSpPr>
          <p:cNvPr id="4" name="Slide Number Placeholder 3"/>
          <p:cNvSpPr>
            <a:spLocks noGrp="1"/>
          </p:cNvSpPr>
          <p:nvPr>
            <p:ph type="sldNum" sz="quarter" idx="4294967295"/>
          </p:nvPr>
        </p:nvSpPr>
        <p:spPr/>
        <p:txBody>
          <a:bodyPr/>
          <a:lstStyle/>
          <a:p>
            <a:fld id="{6653EBAD-0DEC-4A42-8EAE-CEF9B3D9D7C6}" type="slidenum">
              <a:rPr lang="en-US" smtClean="0"/>
              <a:t>14</a:t>
            </a:fld>
            <a:endParaRPr lang="en-US"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15200" y="1143000"/>
            <a:ext cx="1618679" cy="1601709"/>
          </a:xfrm>
          <a:prstGeom prst="rect">
            <a:avLst/>
          </a:prstGeom>
        </p:spPr>
      </p:pic>
    </p:spTree>
    <p:extLst>
      <p:ext uri="{BB962C8B-B14F-4D97-AF65-F5344CB8AC3E}">
        <p14:creationId xmlns:p14="http://schemas.microsoft.com/office/powerpoint/2010/main" val="8082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a:t>Non-compact case:</a:t>
            </a:r>
            <a:br>
              <a:rPr lang="en-US" dirty="0"/>
            </a:br>
            <a:r>
              <a:rPr lang="en-US" dirty="0"/>
              <a:t>Random-field random surfaces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371600"/>
                <a:ext cx="8229600" cy="5257800"/>
              </a:xfrm>
            </p:spPr>
            <p:txBody>
              <a:bodyPr>
                <a:noAutofit/>
              </a:bodyPr>
              <a:lstStyle/>
              <a:p>
                <a:r>
                  <a:rPr lang="en-US" sz="1800" dirty="0"/>
                  <a:t>We now discuss the effect of disorder on systems with </a:t>
                </a:r>
                <a:r>
                  <a:rPr lang="en-US" sz="1800" dirty="0">
                    <a:solidFill>
                      <a:srgbClr val="0070C0"/>
                    </a:solidFill>
                  </a:rPr>
                  <a:t>non-compact state space</a:t>
                </a:r>
                <a:r>
                  <a:rPr lang="en-US" sz="1800" dirty="0"/>
                  <a:t>. Our focus is on </a:t>
                </a:r>
                <a:r>
                  <a:rPr lang="en-US" sz="1800" dirty="0">
                    <a:solidFill>
                      <a:srgbClr val="00B050"/>
                    </a:solidFill>
                  </a:rPr>
                  <a:t>random surface </a:t>
                </a:r>
                <a:r>
                  <a:rPr lang="en-US" sz="1800" dirty="0"/>
                  <a:t>models.</a:t>
                </a:r>
              </a:p>
              <a:p>
                <a:r>
                  <a:rPr lang="en-US" sz="1800" dirty="0"/>
                  <a:t>Let </a:t>
                </a:r>
                <a14:m>
                  <m:oMath xmlns:m="http://schemas.openxmlformats.org/officeDocument/2006/math">
                    <m:sSub>
                      <m:sSubPr>
                        <m:ctrlPr>
                          <a:rPr lang="en-US" sz="1800" i="1">
                            <a:latin typeface="Cambria Math" panose="02040503050406030204" pitchFamily="18" charset="0"/>
                          </a:rPr>
                        </m:ctrlPr>
                      </m:sSubPr>
                      <m:e>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a:rPr>
                                  <m:t>𝜂</m:t>
                                </m:r>
                              </m:e>
                              <m:sub>
                                <m:r>
                                  <a:rPr lang="en-US" sz="1800" i="1">
                                    <a:latin typeface="Cambria Math"/>
                                  </a:rPr>
                                  <m:t>𝑣</m:t>
                                </m:r>
                              </m:sub>
                            </m:sSub>
                          </m:e>
                        </m:d>
                      </m:e>
                      <m:sub>
                        <m:r>
                          <a:rPr lang="en-US" sz="1800" i="1">
                            <a:latin typeface="Cambria Math"/>
                          </a:rPr>
                          <m:t>𝑣</m:t>
                        </m:r>
                        <m:r>
                          <a:rPr lang="en-US" sz="1800" i="1">
                            <a:latin typeface="Cambria Math"/>
                          </a:rPr>
                          <m:t>∈</m:t>
                        </m:r>
                        <m:sSup>
                          <m:sSupPr>
                            <m:ctrlPr>
                              <a:rPr lang="en-US" sz="1800" i="1">
                                <a:latin typeface="Cambria Math" panose="02040503050406030204" pitchFamily="18" charset="0"/>
                              </a:rPr>
                            </m:ctrlPr>
                          </m:sSupPr>
                          <m:e>
                            <m:r>
                              <a:rPr lang="en-US" sz="1800" i="1">
                                <a:latin typeface="Cambria Math"/>
                              </a:rPr>
                              <m:t>ℤ</m:t>
                            </m:r>
                          </m:e>
                          <m:sup>
                            <m:r>
                              <a:rPr lang="en-US" sz="1800" i="1">
                                <a:latin typeface="Cambria Math"/>
                              </a:rPr>
                              <m:t>𝑑</m:t>
                            </m:r>
                          </m:sup>
                        </m:sSup>
                      </m:sub>
                    </m:sSub>
                  </m:oMath>
                </a14:m>
                <a:r>
                  <a:rPr lang="en-US" sz="1800" dirty="0"/>
                  <a:t> be independent standard Gaussian random variables.</a:t>
                </a:r>
              </a:p>
              <a:p>
                <a:r>
                  <a:rPr lang="en-US" sz="1800" dirty="0"/>
                  <a:t>A real-valued </a:t>
                </a:r>
                <a:r>
                  <a:rPr lang="en-US" sz="1800" dirty="0">
                    <a:solidFill>
                      <a:srgbClr val="00B050"/>
                    </a:solidFill>
                  </a:rPr>
                  <a:t>random-field random surface </a:t>
                </a:r>
                <a:r>
                  <a:rPr lang="en-US" sz="1800" dirty="0"/>
                  <a:t>is the model on </a:t>
                </a:r>
                <a14:m>
                  <m:oMath xmlns:m="http://schemas.openxmlformats.org/officeDocument/2006/math">
                    <m:r>
                      <a:rPr lang="en-US" sz="1800" b="0" i="1" smtClean="0">
                        <a:latin typeface="Cambria Math" panose="02040503050406030204" pitchFamily="18" charset="0"/>
                      </a:rPr>
                      <m:t>𝜙</m:t>
                    </m:r>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ℤ</m:t>
                        </m:r>
                      </m:e>
                      <m:sup>
                        <m:r>
                          <a:rPr lang="en-US" sz="1800" b="0" i="1" smtClean="0">
                            <a:latin typeface="Cambria Math" panose="02040503050406030204" pitchFamily="18" charset="0"/>
                          </a:rPr>
                          <m:t>𝑑</m:t>
                        </m:r>
                      </m:sup>
                    </m:sSup>
                    <m:r>
                      <a:rPr lang="en-US" sz="1800" b="0" i="1" smtClean="0">
                        <a:latin typeface="Cambria Math" panose="02040503050406030204" pitchFamily="18" charset="0"/>
                      </a:rPr>
                      <m:t>→</m:t>
                    </m:r>
                    <m:r>
                      <a:rPr lang="en-US" sz="1800" b="0" i="1" smtClean="0">
                        <a:latin typeface="Cambria Math" panose="02040503050406030204" pitchFamily="18" charset="0"/>
                      </a:rPr>
                      <m:t>ℝ</m:t>
                    </m:r>
                  </m:oMath>
                </a14:m>
                <a:r>
                  <a:rPr lang="en-US" sz="1800" dirty="0"/>
                  <a:t> with Hamiltonian</a:t>
                </a:r>
              </a:p>
              <a:p>
                <a:pPr marL="0" indent="0">
                  <a:buNone/>
                </a:pPr>
                <a14:m>
                  <m:oMathPara xmlns:m="http://schemas.openxmlformats.org/officeDocument/2006/math">
                    <m:oMathParaPr>
                      <m:jc m:val="centerGroup"/>
                    </m:oMathParaPr>
                    <m:oMath xmlns:m="http://schemas.openxmlformats.org/officeDocument/2006/math">
                      <m:sSup>
                        <m:sSupPr>
                          <m:ctrlPr>
                            <a:rPr lang="en-US" sz="1800" i="1">
                              <a:latin typeface="Cambria Math" panose="02040503050406030204" pitchFamily="18" charset="0"/>
                            </a:rPr>
                          </m:ctrlPr>
                        </m:sSupPr>
                        <m:e>
                          <m:r>
                            <a:rPr lang="en-US" sz="1800" i="1">
                              <a:latin typeface="Cambria Math"/>
                            </a:rPr>
                            <m:t>𝐻</m:t>
                          </m:r>
                        </m:e>
                        <m:sup>
                          <m:r>
                            <a:rPr lang="en-US" sz="1800" i="1">
                              <a:latin typeface="Cambria Math"/>
                            </a:rPr>
                            <m:t>𝜂</m:t>
                          </m:r>
                        </m:sup>
                      </m:sSup>
                      <m:d>
                        <m:dPr>
                          <m:ctrlPr>
                            <a:rPr lang="en-US" sz="1800" i="1">
                              <a:latin typeface="Cambria Math" panose="02040503050406030204" pitchFamily="18" charset="0"/>
                            </a:rPr>
                          </m:ctrlPr>
                        </m:dPr>
                        <m:e>
                          <m:r>
                            <a:rPr lang="en-US" sz="1800" b="0" i="1" smtClean="0">
                              <a:latin typeface="Cambria Math" panose="02040503050406030204" pitchFamily="18" charset="0"/>
                            </a:rPr>
                            <m:t>𝜙</m:t>
                          </m:r>
                        </m:e>
                      </m:d>
                      <m:r>
                        <a:rPr lang="en-US" sz="1800" i="1">
                          <a:latin typeface="Cambria Math"/>
                        </a:rPr>
                        <m:t>=</m:t>
                      </m:r>
                      <m:nary>
                        <m:naryPr>
                          <m:chr m:val="∑"/>
                          <m:supHide m:val="on"/>
                          <m:ctrlPr>
                            <a:rPr lang="en-US" sz="1800" i="1">
                              <a:latin typeface="Cambria Math" panose="02040503050406030204" pitchFamily="18" charset="0"/>
                            </a:rPr>
                          </m:ctrlPr>
                        </m:naryPr>
                        <m:sub>
                          <m:r>
                            <a:rPr lang="en-US" sz="1800" i="1">
                              <a:latin typeface="Cambria Math"/>
                            </a:rPr>
                            <m:t>𝑢</m:t>
                          </m:r>
                          <m:r>
                            <a:rPr lang="en-US" sz="1800" i="1">
                              <a:latin typeface="Cambria Math"/>
                            </a:rPr>
                            <m:t>~</m:t>
                          </m:r>
                          <m:r>
                            <a:rPr lang="en-US" sz="1800" i="1">
                              <a:latin typeface="Cambria Math"/>
                            </a:rPr>
                            <m:t>𝑣</m:t>
                          </m:r>
                        </m:sub>
                        <m:sup/>
                        <m:e>
                          <m:r>
                            <a:rPr lang="en-US" sz="1800" b="0" i="1" smtClean="0">
                              <a:latin typeface="Cambria Math" panose="02040503050406030204" pitchFamily="18" charset="0"/>
                            </a:rPr>
                            <m:t>𝑉</m:t>
                          </m:r>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𝜙</m:t>
                                  </m:r>
                                </m:e>
                                <m:sub>
                                  <m:r>
                                    <a:rPr lang="en-US" sz="1800" i="1">
                                      <a:latin typeface="Cambria Math"/>
                                    </a:rPr>
                                    <m:t>𝑢</m:t>
                                  </m:r>
                                </m:sub>
                              </m:sSub>
                              <m:r>
                                <a:rPr lang="en-US" sz="1800" i="1">
                                  <a:latin typeface="Cambria Math"/>
                                </a:rPr>
                                <m:t>−</m:t>
                              </m:r>
                              <m:sSub>
                                <m:sSubPr>
                                  <m:ctrlPr>
                                    <a:rPr lang="en-US" sz="1800" i="1">
                                      <a:latin typeface="Cambria Math" panose="02040503050406030204" pitchFamily="18" charset="0"/>
                                    </a:rPr>
                                  </m:ctrlPr>
                                </m:sSubPr>
                                <m:e>
                                  <m:r>
                                    <a:rPr lang="en-US" sz="1800" i="1">
                                      <a:latin typeface="Cambria Math" panose="02040503050406030204" pitchFamily="18" charset="0"/>
                                    </a:rPr>
                                    <m:t>𝜙</m:t>
                                  </m:r>
                                </m:e>
                                <m:sub>
                                  <m:r>
                                    <a:rPr lang="en-US" sz="1800" i="1">
                                      <a:latin typeface="Cambria Math"/>
                                    </a:rPr>
                                    <m:t>𝑣</m:t>
                                  </m:r>
                                </m:sub>
                              </m:sSub>
                            </m:e>
                          </m:d>
                        </m:e>
                      </m:nary>
                      <m:r>
                        <a:rPr lang="en-US" sz="1800" i="1">
                          <a:latin typeface="Cambria Math"/>
                        </a:rPr>
                        <m:t>−</m:t>
                      </m:r>
                      <m:r>
                        <a:rPr lang="en-US" sz="1800" i="1">
                          <a:latin typeface="Cambria Math" panose="02040503050406030204" pitchFamily="18" charset="0"/>
                        </a:rPr>
                        <m:t>𝜆</m:t>
                      </m:r>
                      <m:nary>
                        <m:naryPr>
                          <m:chr m:val="∑"/>
                          <m:supHide m:val="on"/>
                          <m:ctrlPr>
                            <a:rPr lang="en-US" sz="1800" i="1">
                              <a:latin typeface="Cambria Math" panose="02040503050406030204" pitchFamily="18" charset="0"/>
                            </a:rPr>
                          </m:ctrlPr>
                        </m:naryPr>
                        <m:sub>
                          <m:r>
                            <a:rPr lang="en-US" sz="1800" i="1">
                              <a:latin typeface="Cambria Math"/>
                            </a:rPr>
                            <m:t>𝑣</m:t>
                          </m:r>
                        </m:sub>
                        <m:sup/>
                        <m:e>
                          <m:sSub>
                            <m:sSubPr>
                              <m:ctrlPr>
                                <a:rPr lang="en-US" sz="1800" i="1">
                                  <a:latin typeface="Cambria Math" panose="02040503050406030204" pitchFamily="18" charset="0"/>
                                </a:rPr>
                              </m:ctrlPr>
                            </m:sSubPr>
                            <m:e>
                              <m:sSub>
                                <m:sSubPr>
                                  <m:ctrlPr>
                                    <a:rPr lang="en-US" sz="1800" i="1">
                                      <a:latin typeface="Cambria Math" panose="02040503050406030204" pitchFamily="18" charset="0"/>
                                    </a:rPr>
                                  </m:ctrlPr>
                                </m:sSubPr>
                                <m:e>
                                  <m:r>
                                    <a:rPr lang="en-US" sz="1800" i="1">
                                      <a:latin typeface="Cambria Math"/>
                                    </a:rPr>
                                    <m:t>𝜂</m:t>
                                  </m:r>
                                </m:e>
                                <m:sub>
                                  <m:r>
                                    <a:rPr lang="en-US" sz="1800" i="1">
                                      <a:latin typeface="Cambria Math"/>
                                    </a:rPr>
                                    <m:t>𝑣</m:t>
                                  </m:r>
                                </m:sub>
                              </m:sSub>
                              <m:r>
                                <a:rPr lang="en-US" sz="1800" i="1">
                                  <a:latin typeface="Cambria Math" panose="02040503050406030204" pitchFamily="18" charset="0"/>
                                </a:rPr>
                                <m:t>𝜙</m:t>
                              </m:r>
                            </m:e>
                            <m:sub>
                              <m:r>
                                <a:rPr lang="en-US" sz="1800" i="1">
                                  <a:latin typeface="Cambria Math"/>
                                </a:rPr>
                                <m:t>𝑣</m:t>
                              </m:r>
                            </m:sub>
                          </m:sSub>
                        </m:e>
                      </m:nary>
                    </m:oMath>
                  </m:oMathPara>
                </a14:m>
                <a:endParaRPr lang="en-US" sz="1800" dirty="0"/>
              </a:p>
              <a:p>
                <a:pPr marL="361950" indent="0">
                  <a:buNone/>
                </a:pPr>
                <a:r>
                  <a:rPr lang="en-US" sz="1800" dirty="0"/>
                  <a:t>where </a:t>
                </a:r>
                <a14:m>
                  <m:oMath xmlns:m="http://schemas.openxmlformats.org/officeDocument/2006/math">
                    <m:r>
                      <m:rPr>
                        <m:sty m:val="p"/>
                      </m:rPr>
                      <a:rPr lang="en-US" sz="1800" b="0" i="0" smtClean="0">
                        <a:latin typeface="Cambria Math" panose="02040503050406030204" pitchFamily="18" charset="0"/>
                      </a:rPr>
                      <m:t>V</m:t>
                    </m:r>
                    <m:r>
                      <a:rPr lang="en-US" sz="1800" i="1">
                        <a:latin typeface="Cambria Math"/>
                      </a:rPr>
                      <m:t>:</m:t>
                    </m:r>
                    <m:r>
                      <a:rPr lang="en-US" sz="1800" i="1">
                        <a:latin typeface="Cambria Math"/>
                      </a:rPr>
                      <m:t>ℝ</m:t>
                    </m:r>
                    <m:r>
                      <a:rPr lang="en-US" sz="1800" i="1">
                        <a:latin typeface="Cambria Math"/>
                      </a:rPr>
                      <m:t>→</m:t>
                    </m:r>
                    <m:r>
                      <a:rPr lang="en-US" sz="1800" i="1">
                        <a:latin typeface="Cambria Math"/>
                      </a:rPr>
                      <m:t>ℝ</m:t>
                    </m:r>
                  </m:oMath>
                </a14:m>
                <a:r>
                  <a:rPr lang="en-US" sz="1800" dirty="0"/>
                  <a:t> is a measurable even function termed the </a:t>
                </a:r>
                <a:r>
                  <a:rPr lang="en-US" sz="1800" dirty="0">
                    <a:solidFill>
                      <a:srgbClr val="0070C0"/>
                    </a:solidFill>
                  </a:rPr>
                  <a:t>potential</a:t>
                </a:r>
                <a:r>
                  <a:rPr lang="en-US" sz="1800" dirty="0"/>
                  <a:t>.</a:t>
                </a:r>
                <a:br>
                  <a:rPr lang="en-US" sz="1800" dirty="0"/>
                </a:br>
                <a:r>
                  <a:rPr lang="en-US" sz="1800" dirty="0"/>
                  <a:t>The case </a:t>
                </a:r>
                <a14:m>
                  <m:oMath xmlns:m="http://schemas.openxmlformats.org/officeDocument/2006/math">
                    <m:r>
                      <m:rPr>
                        <m:sty m:val="p"/>
                      </m:rPr>
                      <a:rPr lang="en-US" sz="1800" b="0" i="0" smtClean="0">
                        <a:latin typeface="Cambria Math" panose="02040503050406030204" pitchFamily="18" charset="0"/>
                      </a:rPr>
                      <m:t>V</m:t>
                    </m:r>
                    <m:d>
                      <m:dPr>
                        <m:ctrlPr>
                          <a:rPr lang="en-US" sz="1800" i="1">
                            <a:latin typeface="Cambria Math" panose="02040503050406030204" pitchFamily="18" charset="0"/>
                          </a:rPr>
                        </m:ctrlPr>
                      </m:dPr>
                      <m:e>
                        <m:r>
                          <a:rPr lang="en-US" sz="1800" i="1">
                            <a:latin typeface="Cambria Math"/>
                          </a:rPr>
                          <m:t>𝑥</m:t>
                        </m:r>
                      </m:e>
                    </m:d>
                    <m:r>
                      <a:rPr lang="en-US" sz="1800" i="1">
                        <a:latin typeface="Cambria Math"/>
                      </a:rPr>
                      <m:t>=</m:t>
                    </m:r>
                    <m:sSup>
                      <m:sSupPr>
                        <m:ctrlPr>
                          <a:rPr lang="en-US" sz="1800" i="1">
                            <a:latin typeface="Cambria Math" panose="02040503050406030204" pitchFamily="18" charset="0"/>
                          </a:rPr>
                        </m:ctrlPr>
                      </m:sSupPr>
                      <m:e>
                        <m:r>
                          <a:rPr lang="en-US" sz="1800" i="1">
                            <a:latin typeface="Cambria Math"/>
                          </a:rPr>
                          <m:t>𝑥</m:t>
                        </m:r>
                      </m:e>
                      <m:sup>
                        <m:r>
                          <a:rPr lang="en-US" sz="1800" i="1">
                            <a:latin typeface="Cambria Math"/>
                          </a:rPr>
                          <m:t>2</m:t>
                        </m:r>
                      </m:sup>
                    </m:sSup>
                  </m:oMath>
                </a14:m>
                <a:r>
                  <a:rPr lang="en-US" sz="1800" dirty="0"/>
                  <a:t> is the real-valued random-field </a:t>
                </a:r>
                <a:r>
                  <a:rPr lang="en-US" sz="1800" dirty="0">
                    <a:solidFill>
                      <a:srgbClr val="00B050"/>
                    </a:solidFill>
                  </a:rPr>
                  <a:t>Gaussian free field</a:t>
                </a:r>
                <a:r>
                  <a:rPr lang="en-US" sz="1800" dirty="0"/>
                  <a:t>. </a:t>
                </a:r>
              </a:p>
              <a:p>
                <a:r>
                  <a:rPr lang="en-US" sz="1800" dirty="0"/>
                  <a:t>We also study the </a:t>
                </a:r>
                <a:r>
                  <a:rPr lang="en-US" sz="1800" dirty="0">
                    <a:solidFill>
                      <a:srgbClr val="0070C0"/>
                    </a:solidFill>
                  </a:rPr>
                  <a:t>integer-valued</a:t>
                </a:r>
                <a:r>
                  <a:rPr lang="en-US" sz="1800" dirty="0"/>
                  <a:t> random-field Gaussian free field which has the same Hamiltonian as above with </a:t>
                </a:r>
                <a14:m>
                  <m:oMath xmlns:m="http://schemas.openxmlformats.org/officeDocument/2006/math">
                    <m:r>
                      <a:rPr lang="en-US" sz="1800" b="0" i="1" smtClean="0">
                        <a:latin typeface="Cambria Math" panose="02040503050406030204" pitchFamily="18" charset="0"/>
                      </a:rPr>
                      <m:t>𝑉</m:t>
                    </m:r>
                    <m:d>
                      <m:dPr>
                        <m:ctrlPr>
                          <a:rPr lang="en-US" sz="1800" b="0" i="1" smtClean="0">
                            <a:latin typeface="Cambria Math" panose="02040503050406030204" pitchFamily="18" charset="0"/>
                          </a:rPr>
                        </m:ctrlPr>
                      </m:dPr>
                      <m:e>
                        <m:r>
                          <a:rPr lang="en-US" sz="1800" b="0" i="1" smtClean="0">
                            <a:latin typeface="Cambria Math" panose="02040503050406030204" pitchFamily="18" charset="0"/>
                          </a:rPr>
                          <m:t>𝑥</m:t>
                        </m:r>
                      </m:e>
                    </m:d>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𝑥</m:t>
                        </m:r>
                      </m:e>
                      <m:sup>
                        <m:r>
                          <a:rPr lang="en-US" sz="1800" b="0" i="1" smtClean="0">
                            <a:latin typeface="Cambria Math" panose="02040503050406030204" pitchFamily="18" charset="0"/>
                          </a:rPr>
                          <m:t>2</m:t>
                        </m:r>
                      </m:sup>
                    </m:sSup>
                  </m:oMath>
                </a14:m>
                <a:r>
                  <a:rPr lang="en-US" sz="1800" dirty="0"/>
                  <a:t> but restricts to </a:t>
                </a:r>
                <a14:m>
                  <m:oMath xmlns:m="http://schemas.openxmlformats.org/officeDocument/2006/math">
                    <m:r>
                      <a:rPr lang="en-US" sz="1800" i="1">
                        <a:latin typeface="Cambria Math" panose="02040503050406030204" pitchFamily="18" charset="0"/>
                      </a:rPr>
                      <m:t>𝜙</m:t>
                    </m:r>
                    <m:r>
                      <a:rPr lang="en-US" sz="1800" i="1">
                        <a:latin typeface="Cambria Math" panose="02040503050406030204" pitchFamily="18" charset="0"/>
                      </a:rPr>
                      <m:t>:</m:t>
                    </m:r>
                    <m:sSup>
                      <m:sSupPr>
                        <m:ctrlPr>
                          <a:rPr lang="en-US" sz="1800" i="1">
                            <a:latin typeface="Cambria Math" panose="02040503050406030204" pitchFamily="18" charset="0"/>
                          </a:rPr>
                        </m:ctrlPr>
                      </m:sSupPr>
                      <m:e>
                        <m:r>
                          <a:rPr lang="en-US" sz="1800" i="1">
                            <a:latin typeface="Cambria Math" panose="02040503050406030204" pitchFamily="18" charset="0"/>
                          </a:rPr>
                          <m:t>ℤ</m:t>
                        </m:r>
                      </m:e>
                      <m:sup>
                        <m:r>
                          <a:rPr lang="en-US" sz="1800" i="1">
                            <a:latin typeface="Cambria Math" panose="02040503050406030204" pitchFamily="18" charset="0"/>
                          </a:rPr>
                          <m:t>𝑑</m:t>
                        </m:r>
                      </m:sup>
                    </m:sSup>
                    <m:r>
                      <a:rPr lang="en-US" sz="1800" i="1">
                        <a:latin typeface="Cambria Math" panose="02040503050406030204" pitchFamily="18" charset="0"/>
                      </a:rPr>
                      <m:t>→</m:t>
                    </m:r>
                    <m:r>
                      <a:rPr lang="en-US" sz="1800" b="0" i="1" smtClean="0">
                        <a:latin typeface="Cambria Math" panose="02040503050406030204" pitchFamily="18" charset="0"/>
                      </a:rPr>
                      <m:t>ℤ</m:t>
                    </m:r>
                  </m:oMath>
                </a14:m>
                <a:r>
                  <a:rPr lang="en-US" sz="1800" dirty="0"/>
                  <a:t>.</a:t>
                </a:r>
              </a:p>
              <a:p>
                <a:r>
                  <a:rPr lang="en-US" sz="1800" dirty="0"/>
                  <a:t>Our goal the </a:t>
                </a:r>
                <a:r>
                  <a:rPr lang="en-US" sz="1800" dirty="0">
                    <a:solidFill>
                      <a:srgbClr val="00B050"/>
                    </a:solidFill>
                  </a:rPr>
                  <a:t>localization/delocalization</a:t>
                </a:r>
                <a:r>
                  <a:rPr lang="en-US" sz="1800" dirty="0"/>
                  <a:t> properties of these disordered surfaces.</a:t>
                </a:r>
              </a:p>
              <a:p>
                <a:r>
                  <a:rPr lang="en-US" sz="1800" dirty="0">
                    <a:solidFill>
                      <a:srgbClr val="FF0000"/>
                    </a:solidFill>
                  </a:rPr>
                  <a:t>Without</a:t>
                </a:r>
                <a:r>
                  <a:rPr lang="en-US" sz="1800" dirty="0"/>
                  <a:t> </a:t>
                </a:r>
                <a:r>
                  <a:rPr lang="en-US" sz="1800" dirty="0">
                    <a:solidFill>
                      <a:srgbClr val="FF0000"/>
                    </a:solidFill>
                  </a:rPr>
                  <a:t>disorder</a:t>
                </a:r>
                <a:r>
                  <a:rPr lang="en-US" sz="1800" dirty="0"/>
                  <a:t>: the </a:t>
                </a:r>
                <a:r>
                  <a:rPr lang="en-US" sz="1800" dirty="0">
                    <a:solidFill>
                      <a:srgbClr val="0070C0"/>
                    </a:solidFill>
                  </a:rPr>
                  <a:t>gradient</a:t>
                </a:r>
                <a:r>
                  <a:rPr lang="en-US" sz="1800" dirty="0"/>
                  <a:t> of these surfaces localizes in all dimensions </a:t>
                </a:r>
                <a14:m>
                  <m:oMath xmlns:m="http://schemas.openxmlformats.org/officeDocument/2006/math">
                    <m:r>
                      <a:rPr lang="en-US" sz="1800" b="0" i="1" smtClean="0">
                        <a:latin typeface="Cambria Math" panose="02040503050406030204" pitchFamily="18" charset="0"/>
                      </a:rPr>
                      <m:t>𝑑</m:t>
                    </m:r>
                    <m:r>
                      <a:rPr lang="en-US" sz="1800" b="0" i="1" smtClean="0">
                        <a:latin typeface="Cambria Math" panose="02040503050406030204" pitchFamily="18" charset="0"/>
                      </a:rPr>
                      <m:t>≥1</m:t>
                    </m:r>
                  </m:oMath>
                </a14:m>
                <a:r>
                  <a:rPr lang="en-US" sz="1800" dirty="0"/>
                  <a:t>.</a:t>
                </a:r>
                <a:br>
                  <a:rPr lang="en-US" sz="1800" dirty="0"/>
                </a:br>
                <a:r>
                  <a:rPr lang="en-US" sz="1800" dirty="0"/>
                  <a:t>On </a:t>
                </a:r>
                <a14:m>
                  <m:oMath xmlns:m="http://schemas.openxmlformats.org/officeDocument/2006/math">
                    <m:sSubSup>
                      <m:sSubSupPr>
                        <m:ctrlPr>
                          <a:rPr lang="en-US" sz="1800" b="0" i="1" smtClean="0">
                            <a:latin typeface="Cambria Math" panose="02040503050406030204" pitchFamily="18" charset="0"/>
                          </a:rPr>
                        </m:ctrlPr>
                      </m:sSubSupPr>
                      <m:e>
                        <m:r>
                          <m:rPr>
                            <m:sty m:val="p"/>
                          </m:rPr>
                          <a:rPr lang="en-US" sz="1800" b="0" i="0" smtClean="0">
                            <a:latin typeface="Cambria Math" panose="02040503050406030204" pitchFamily="18" charset="0"/>
                          </a:rPr>
                          <m:t>Λ</m:t>
                        </m:r>
                      </m:e>
                      <m:sub>
                        <m:r>
                          <a:rPr lang="en-US" sz="1800" b="0" i="1" smtClean="0">
                            <a:latin typeface="Cambria Math" panose="02040503050406030204" pitchFamily="18" charset="0"/>
                          </a:rPr>
                          <m:t>𝐿</m:t>
                        </m:r>
                      </m:sub>
                      <m:sup>
                        <m:r>
                          <a:rPr lang="en-US" sz="1800" b="0" i="1" smtClean="0">
                            <a:latin typeface="Cambria Math" panose="02040503050406030204" pitchFamily="18" charset="0"/>
                          </a:rPr>
                          <m:t>𝑑</m:t>
                        </m:r>
                      </m:sup>
                    </m:sSubSup>
                  </m:oMath>
                </a14:m>
                <a:r>
                  <a:rPr lang="en-US" sz="1800" dirty="0"/>
                  <a:t>, </a:t>
                </a:r>
                <a:r>
                  <a:rPr lang="en-US" sz="1800" dirty="0">
                    <a:solidFill>
                      <a:srgbClr val="0070C0"/>
                    </a:solidFill>
                  </a:rPr>
                  <a:t>real-valued</a:t>
                </a:r>
                <a:r>
                  <a:rPr lang="en-US" sz="1800" dirty="0"/>
                  <a:t> surfaces delocalize with variance </a:t>
                </a:r>
                <a14:m>
                  <m:oMath xmlns:m="http://schemas.openxmlformats.org/officeDocument/2006/math">
                    <m:r>
                      <a:rPr lang="en-US" sz="1800" b="0" i="1" smtClean="0">
                        <a:latin typeface="Cambria Math" panose="02040503050406030204" pitchFamily="18" charset="0"/>
                      </a:rPr>
                      <m:t>𝐿</m:t>
                    </m:r>
                  </m:oMath>
                </a14:m>
                <a:r>
                  <a:rPr lang="en-US" sz="1800" dirty="0"/>
                  <a:t> when </a:t>
                </a:r>
                <a14:m>
                  <m:oMath xmlns:m="http://schemas.openxmlformats.org/officeDocument/2006/math">
                    <m:r>
                      <a:rPr lang="en-US" sz="1800" b="0" i="1" smtClean="0">
                        <a:latin typeface="Cambria Math" panose="02040503050406030204" pitchFamily="18" charset="0"/>
                      </a:rPr>
                      <m:t>𝑑</m:t>
                    </m:r>
                    <m:r>
                      <a:rPr lang="en-US" sz="1800" b="0" i="1" smtClean="0">
                        <a:latin typeface="Cambria Math" panose="02040503050406030204" pitchFamily="18" charset="0"/>
                      </a:rPr>
                      <m:t>=1</m:t>
                    </m:r>
                  </m:oMath>
                </a14:m>
                <a:r>
                  <a:rPr lang="en-US" sz="1800" dirty="0"/>
                  <a:t> and with variance </a:t>
                </a:r>
                <a14:m>
                  <m:oMath xmlns:m="http://schemas.openxmlformats.org/officeDocument/2006/math">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log</m:t>
                        </m:r>
                      </m:fName>
                      <m:e>
                        <m:r>
                          <a:rPr lang="en-US" sz="1800" b="0" i="1" smtClean="0">
                            <a:latin typeface="Cambria Math" panose="02040503050406030204" pitchFamily="18" charset="0"/>
                          </a:rPr>
                          <m:t>𝐿</m:t>
                        </m:r>
                      </m:e>
                    </m:func>
                  </m:oMath>
                </a14:m>
                <a:r>
                  <a:rPr lang="en-US" sz="1800" dirty="0"/>
                  <a:t> when </a:t>
                </a:r>
                <a14:m>
                  <m:oMath xmlns:m="http://schemas.openxmlformats.org/officeDocument/2006/math">
                    <m:r>
                      <a:rPr lang="en-US" sz="1800" b="0" i="1" smtClean="0">
                        <a:latin typeface="Cambria Math" panose="02040503050406030204" pitchFamily="18" charset="0"/>
                      </a:rPr>
                      <m:t>𝑑</m:t>
                    </m:r>
                    <m:r>
                      <a:rPr lang="en-US" sz="1800" b="0" i="1" smtClean="0">
                        <a:latin typeface="Cambria Math" panose="02040503050406030204" pitchFamily="18" charset="0"/>
                      </a:rPr>
                      <m:t>=2</m:t>
                    </m:r>
                  </m:oMath>
                </a14:m>
                <a:r>
                  <a:rPr lang="en-US" sz="1800" dirty="0"/>
                  <a:t> while staying localized for </a:t>
                </a:r>
                <a14:m>
                  <m:oMath xmlns:m="http://schemas.openxmlformats.org/officeDocument/2006/math">
                    <m:r>
                      <a:rPr lang="en-US" sz="1800" b="0" i="1" smtClean="0">
                        <a:latin typeface="Cambria Math" panose="02040503050406030204" pitchFamily="18" charset="0"/>
                      </a:rPr>
                      <m:t>𝑑</m:t>
                    </m:r>
                    <m:r>
                      <a:rPr lang="en-US" sz="1800" b="0" i="1" smtClean="0">
                        <a:latin typeface="Cambria Math" panose="02040503050406030204" pitchFamily="18" charset="0"/>
                      </a:rPr>
                      <m:t>≥3</m:t>
                    </m:r>
                  </m:oMath>
                </a14:m>
                <a:r>
                  <a:rPr lang="en-US" sz="1800" dirty="0"/>
                  <a:t>.</a:t>
                </a:r>
                <a:br>
                  <a:rPr lang="en-US" sz="1800" dirty="0"/>
                </a:br>
                <a:r>
                  <a:rPr lang="en-US" sz="1800" dirty="0"/>
                  <a:t>The integer-valued GFF behaves similarly except for a </a:t>
                </a:r>
                <a:r>
                  <a:rPr lang="en-US" sz="1800" dirty="0">
                    <a:solidFill>
                      <a:srgbClr val="00B050"/>
                    </a:solidFill>
                  </a:rPr>
                  <a:t>roughening transition </a:t>
                </a:r>
                <a:r>
                  <a:rPr lang="en-US" sz="1800" dirty="0"/>
                  <a:t>when </a:t>
                </a:r>
                <a14:m>
                  <m:oMath xmlns:m="http://schemas.openxmlformats.org/officeDocument/2006/math">
                    <m:r>
                      <a:rPr lang="en-US" sz="1800" b="0" i="1" smtClean="0">
                        <a:latin typeface="Cambria Math" panose="02040503050406030204" pitchFamily="18" charset="0"/>
                      </a:rPr>
                      <m:t>𝑑</m:t>
                    </m:r>
                    <m:r>
                      <a:rPr lang="en-US" sz="1800" b="0" i="1" smtClean="0">
                        <a:latin typeface="Cambria Math" panose="02040503050406030204" pitchFamily="18" charset="0"/>
                      </a:rPr>
                      <m:t>=2</m:t>
                    </m:r>
                  </m:oMath>
                </a14:m>
                <a:r>
                  <a:rPr lang="en-US" sz="1800" dirty="0"/>
                  <a:t>, from localized to logarithmic delocalization as the temperature increases.</a:t>
                </a:r>
              </a:p>
              <a:p>
                <a:endParaRPr lang="en-US" sz="1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371600"/>
                <a:ext cx="8229600" cy="5257800"/>
              </a:xfrm>
              <a:blipFill>
                <a:blip r:embed="rId3"/>
                <a:stretch>
                  <a:fillRect l="-444" t="-579" b="-1506"/>
                </a:stretch>
              </a:blipFill>
            </p:spPr>
            <p:txBody>
              <a:bodyPr/>
              <a:lstStyle/>
              <a:p>
                <a:r>
                  <a:rPr lang="en-US">
                    <a:noFill/>
                  </a:rPr>
                  <a:t> </a:t>
                </a:r>
              </a:p>
            </p:txBody>
          </p:sp>
        </mc:Fallback>
      </mc:AlternateContent>
      <p:sp>
        <p:nvSpPr>
          <p:cNvPr id="4" name="Slide Number Placeholder 3"/>
          <p:cNvSpPr>
            <a:spLocks noGrp="1"/>
          </p:cNvSpPr>
          <p:nvPr>
            <p:ph type="sldNum" sz="quarter" idx="4294967295"/>
          </p:nvPr>
        </p:nvSpPr>
        <p:spPr/>
        <p:txBody>
          <a:bodyPr/>
          <a:lstStyle/>
          <a:p>
            <a:fld id="{6653EBAD-0DEC-4A42-8EAE-CEF9B3D9D7C6}" type="slidenum">
              <a:rPr lang="en-US" smtClean="0"/>
              <a:t>15</a:t>
            </a:fld>
            <a:endParaRPr lang="en-US" dirty="0"/>
          </a:p>
        </p:txBody>
      </p:sp>
    </p:spTree>
    <p:extLst>
      <p:ext uri="{BB962C8B-B14F-4D97-AF65-F5344CB8AC3E}">
        <p14:creationId xmlns:p14="http://schemas.microsoft.com/office/powerpoint/2010/main" val="2511244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a:t>Random-field random surfaces: results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143000"/>
                <a:ext cx="8229600" cy="4906963"/>
              </a:xfrm>
            </p:spPr>
            <p:txBody>
              <a:bodyPr>
                <a:noAutofit/>
              </a:bodyPr>
              <a:lstStyle/>
              <a:p>
                <a:r>
                  <a:rPr lang="en-US" sz="1800" dirty="0">
                    <a:solidFill>
                      <a:srgbClr val="FF0000"/>
                    </a:solidFill>
                  </a:rPr>
                  <a:t>Theorem</a:t>
                </a:r>
                <a:r>
                  <a:rPr lang="en-US" sz="1800" dirty="0"/>
                  <a:t> (</a:t>
                </a:r>
                <a:r>
                  <a:rPr lang="en-US" sz="1800" dirty="0">
                    <a:solidFill>
                      <a:srgbClr val="7030A0"/>
                    </a:solidFill>
                  </a:rPr>
                  <a:t>Dario-</a:t>
                </a:r>
                <a:r>
                  <a:rPr lang="en-US" sz="1800" dirty="0" err="1">
                    <a:solidFill>
                      <a:srgbClr val="7030A0"/>
                    </a:solidFill>
                  </a:rPr>
                  <a:t>Harel</a:t>
                </a:r>
                <a:r>
                  <a:rPr lang="en-US" sz="1800" dirty="0">
                    <a:solidFill>
                      <a:srgbClr val="7030A0"/>
                    </a:solidFill>
                  </a:rPr>
                  <a:t>-P 2020+</a:t>
                </a:r>
                <a:r>
                  <a:rPr lang="en-US" sz="1800" dirty="0"/>
                  <a:t>): Consider the </a:t>
                </a:r>
                <a:r>
                  <a:rPr lang="en-US" sz="1800" dirty="0">
                    <a:solidFill>
                      <a:srgbClr val="0070C0"/>
                    </a:solidFill>
                  </a:rPr>
                  <a:t>real-valued</a:t>
                </a:r>
                <a:r>
                  <a:rPr lang="en-US" sz="1800" dirty="0"/>
                  <a:t> random-field random surfaces above at all temperatures </a:t>
                </a:r>
                <a14:m>
                  <m:oMath xmlns:m="http://schemas.openxmlformats.org/officeDocument/2006/math">
                    <m:r>
                      <a:rPr lang="en-US" sz="1800" b="0" i="1" smtClean="0">
                        <a:latin typeface="Cambria Math" panose="02040503050406030204" pitchFamily="18" charset="0"/>
                      </a:rPr>
                      <m:t>0≤</m:t>
                    </m:r>
                    <m:r>
                      <a:rPr lang="en-US" sz="1800" b="0" i="1" smtClean="0">
                        <a:latin typeface="Cambria Math" panose="02040503050406030204" pitchFamily="18" charset="0"/>
                      </a:rPr>
                      <m:t>𝑇</m:t>
                    </m:r>
                    <m:r>
                      <a:rPr lang="en-US" sz="1800" b="0" i="1" smtClean="0">
                        <a:latin typeface="Cambria Math" panose="02040503050406030204" pitchFamily="18" charset="0"/>
                      </a:rPr>
                      <m:t>&lt;∞</m:t>
                    </m:r>
                  </m:oMath>
                </a14:m>
                <a:r>
                  <a:rPr lang="en-US" sz="1800" dirty="0"/>
                  <a:t> and all disorder strengths </a:t>
                </a:r>
                <a14:m>
                  <m:oMath xmlns:m="http://schemas.openxmlformats.org/officeDocument/2006/math">
                    <m:r>
                      <a:rPr lang="en-US" sz="1800" b="0" i="1" smtClean="0">
                        <a:latin typeface="Cambria Math" panose="02040503050406030204" pitchFamily="18" charset="0"/>
                      </a:rPr>
                      <m:t>𝜆</m:t>
                    </m:r>
                    <m:r>
                      <a:rPr lang="en-US" sz="1800" b="0" i="1" smtClean="0">
                        <a:latin typeface="Cambria Math" panose="02040503050406030204" pitchFamily="18" charset="0"/>
                      </a:rPr>
                      <m:t>&gt;0 </m:t>
                    </m:r>
                  </m:oMath>
                </a14:m>
                <a:r>
                  <a:rPr lang="en-US" sz="1800" dirty="0"/>
                  <a:t>on </a:t>
                </a:r>
                <a14:m>
                  <m:oMath xmlns:m="http://schemas.openxmlformats.org/officeDocument/2006/math">
                    <m:sSubSup>
                      <m:sSubSupPr>
                        <m:ctrlPr>
                          <a:rPr lang="en-US" sz="1800" i="1">
                            <a:latin typeface="Cambria Math" panose="02040503050406030204" pitchFamily="18" charset="0"/>
                          </a:rPr>
                        </m:ctrlPr>
                      </m:sSubSupPr>
                      <m:e>
                        <m:r>
                          <m:rPr>
                            <m:sty m:val="p"/>
                          </m:rPr>
                          <a:rPr lang="en-US" sz="1800">
                            <a:latin typeface="Cambria Math" panose="02040503050406030204" pitchFamily="18" charset="0"/>
                          </a:rPr>
                          <m:t>Λ</m:t>
                        </m:r>
                      </m:e>
                      <m:sub>
                        <m:r>
                          <a:rPr lang="en-US" sz="1800" i="1">
                            <a:latin typeface="Cambria Math" panose="02040503050406030204" pitchFamily="18" charset="0"/>
                          </a:rPr>
                          <m:t>𝐿</m:t>
                        </m:r>
                      </m:sub>
                      <m:sup>
                        <m:r>
                          <a:rPr lang="en-US" sz="1800" i="1">
                            <a:latin typeface="Cambria Math" panose="02040503050406030204" pitchFamily="18" charset="0"/>
                          </a:rPr>
                          <m:t>𝑑</m:t>
                        </m:r>
                      </m:sup>
                    </m:sSubSup>
                  </m:oMath>
                </a14:m>
                <a:r>
                  <a:rPr lang="en-US" sz="1800" dirty="0"/>
                  <a:t> with zero boundary conditions. Assume </a:t>
                </a:r>
                <a14:m>
                  <m:oMath xmlns:m="http://schemas.openxmlformats.org/officeDocument/2006/math">
                    <m:sSub>
                      <m:sSubPr>
                        <m:ctrlPr>
                          <a:rPr lang="en-US" sz="1800" i="1">
                            <a:latin typeface="Cambria Math" panose="02040503050406030204" pitchFamily="18" charset="0"/>
                          </a:rPr>
                        </m:ctrlPr>
                      </m:sSubPr>
                      <m:e>
                        <m:r>
                          <a:rPr lang="en-US" sz="1800">
                            <a:latin typeface="Cambria Math" panose="02040503050406030204" pitchFamily="18" charset="0"/>
                          </a:rPr>
                          <m:t>0&lt;</m:t>
                        </m:r>
                        <m:r>
                          <a:rPr lang="en-US" sz="1800">
                            <a:latin typeface="Cambria Math" panose="02040503050406030204" pitchFamily="18" charset="0"/>
                          </a:rPr>
                          <m:t>𝑐</m:t>
                        </m:r>
                      </m:e>
                      <m:sub>
                        <m:r>
                          <a:rPr lang="en-US" sz="1800">
                            <a:latin typeface="Cambria Math" panose="02040503050406030204" pitchFamily="18" charset="0"/>
                          </a:rPr>
                          <m:t>−</m:t>
                        </m:r>
                      </m:sub>
                    </m:sSub>
                    <m:r>
                      <a:rPr lang="en-US" sz="1800">
                        <a:latin typeface="Cambria Math" panose="02040503050406030204" pitchFamily="18" charset="0"/>
                      </a:rPr>
                      <m:t>≤</m:t>
                    </m:r>
                    <m:sSup>
                      <m:sSupPr>
                        <m:ctrlPr>
                          <a:rPr lang="en-US" sz="1800" i="1">
                            <a:latin typeface="Cambria Math" panose="02040503050406030204" pitchFamily="18" charset="0"/>
                          </a:rPr>
                        </m:ctrlPr>
                      </m:sSupPr>
                      <m:e>
                        <m:r>
                          <a:rPr lang="en-US" sz="1800">
                            <a:latin typeface="Cambria Math" panose="02040503050406030204" pitchFamily="18" charset="0"/>
                          </a:rPr>
                          <m:t>𝑉</m:t>
                        </m:r>
                      </m:e>
                      <m:sup>
                        <m:r>
                          <a:rPr lang="en-US" sz="1800">
                            <a:latin typeface="Cambria Math" panose="02040503050406030204" pitchFamily="18" charset="0"/>
                          </a:rPr>
                          <m:t>′′</m:t>
                        </m:r>
                      </m:sup>
                    </m:sSup>
                    <m:r>
                      <a:rPr lang="en-US" sz="1800">
                        <a:latin typeface="Cambria Math" panose="02040503050406030204" pitchFamily="18" charset="0"/>
                      </a:rPr>
                      <m:t>≤</m:t>
                    </m:r>
                    <m:sSub>
                      <m:sSubPr>
                        <m:ctrlPr>
                          <a:rPr lang="en-US" sz="1800" i="1">
                            <a:latin typeface="Cambria Math" panose="02040503050406030204" pitchFamily="18" charset="0"/>
                          </a:rPr>
                        </m:ctrlPr>
                      </m:sSubPr>
                      <m:e>
                        <m:r>
                          <a:rPr lang="en-US" sz="1800">
                            <a:latin typeface="Cambria Math" panose="02040503050406030204" pitchFamily="18" charset="0"/>
                          </a:rPr>
                          <m:t>𝑐</m:t>
                        </m:r>
                      </m:e>
                      <m:sub>
                        <m:r>
                          <a:rPr lang="en-US" sz="1800">
                            <a:latin typeface="Cambria Math" panose="02040503050406030204" pitchFamily="18" charset="0"/>
                          </a:rPr>
                          <m:t>+</m:t>
                        </m:r>
                      </m:sub>
                    </m:sSub>
                    <m:r>
                      <a:rPr lang="en-US" sz="1800">
                        <a:latin typeface="Cambria Math" panose="02040503050406030204" pitchFamily="18" charset="0"/>
                      </a:rPr>
                      <m:t>&lt;∞</m:t>
                    </m:r>
                  </m:oMath>
                </a14:m>
                <a:r>
                  <a:rPr lang="en-US" sz="1800" dirty="0"/>
                  <a:t>. Then</a:t>
                </a:r>
              </a:p>
              <a:p>
                <a:pPr lvl="1"/>
                <a:r>
                  <a:rPr lang="en-US" sz="1800" dirty="0"/>
                  <a:t>Discrete Gradient: </a:t>
                </a:r>
                <a14:m>
                  <m:oMath xmlns:m="http://schemas.openxmlformats.org/officeDocument/2006/math">
                    <m:r>
                      <a:rPr lang="en-US" sz="1800" smtClean="0">
                        <a:latin typeface="Cambria Math" panose="02040503050406030204" pitchFamily="18" charset="0"/>
                      </a:rPr>
                      <m:t>𝔼</m:t>
                    </m:r>
                    <m:d>
                      <m:dPr>
                        <m:ctrlPr>
                          <a:rPr lang="en-US" sz="1800" i="1">
                            <a:latin typeface="Cambria Math" panose="02040503050406030204" pitchFamily="18" charset="0"/>
                          </a:rPr>
                        </m:ctrlPr>
                      </m:dPr>
                      <m:e>
                        <m:d>
                          <m:dPr>
                            <m:begChr m:val="⟨"/>
                            <m:endChr m:val="⟩"/>
                            <m:ctrlPr>
                              <a:rPr lang="en-US" sz="1800" i="1">
                                <a:latin typeface="Cambria Math" panose="02040503050406030204" pitchFamily="18" charset="0"/>
                              </a:rPr>
                            </m:ctrlPr>
                          </m:dPr>
                          <m:e>
                            <m:f>
                              <m:fPr>
                                <m:ctrlPr>
                                  <a:rPr lang="en-US" sz="1800" i="1">
                                    <a:latin typeface="Cambria Math" panose="02040503050406030204" pitchFamily="18" charset="0"/>
                                  </a:rPr>
                                </m:ctrlPr>
                              </m:fPr>
                              <m:num>
                                <m:r>
                                  <a:rPr lang="en-US" sz="1800">
                                    <a:latin typeface="Cambria Math" panose="02040503050406030204" pitchFamily="18" charset="0"/>
                                  </a:rPr>
                                  <m:t>1</m:t>
                                </m:r>
                              </m:num>
                              <m:den>
                                <m:sSup>
                                  <m:sSupPr>
                                    <m:ctrlPr>
                                      <a:rPr lang="en-US" sz="1800" i="1">
                                        <a:latin typeface="Cambria Math" panose="02040503050406030204" pitchFamily="18" charset="0"/>
                                      </a:rPr>
                                    </m:ctrlPr>
                                  </m:sSupPr>
                                  <m:e>
                                    <m:r>
                                      <a:rPr lang="en-US" sz="1800">
                                        <a:latin typeface="Cambria Math" panose="02040503050406030204" pitchFamily="18" charset="0"/>
                                      </a:rPr>
                                      <m:t>𝐿</m:t>
                                    </m:r>
                                  </m:e>
                                  <m:sup>
                                    <m:r>
                                      <a:rPr lang="en-US" sz="1800">
                                        <a:latin typeface="Cambria Math" panose="02040503050406030204" pitchFamily="18" charset="0"/>
                                      </a:rPr>
                                      <m:t>𝑑</m:t>
                                    </m:r>
                                  </m:sup>
                                </m:sSup>
                              </m:den>
                            </m:f>
                            <m:nary>
                              <m:naryPr>
                                <m:chr m:val="∑"/>
                                <m:supHide m:val="on"/>
                                <m:ctrlPr>
                                  <a:rPr lang="x-none" sz="1800" i="1">
                                    <a:latin typeface="Cambria Math" panose="02040503050406030204" pitchFamily="18" charset="0"/>
                                  </a:rPr>
                                </m:ctrlPr>
                              </m:naryPr>
                              <m:sub>
                                <m:r>
                                  <a:rPr lang="en-US" sz="1800" b="0" i="0" smtClean="0">
                                    <a:latin typeface="Cambria Math" panose="02040503050406030204" pitchFamily="18" charset="0"/>
                                  </a:rPr>
                                  <m:t>{</m:t>
                                </m:r>
                                <m:r>
                                  <m:rPr>
                                    <m:sty m:val="p"/>
                                  </m:rPr>
                                  <a:rPr lang="en-US" sz="1800" b="0" i="0" smtClean="0">
                                    <a:latin typeface="Cambria Math" panose="02040503050406030204" pitchFamily="18" charset="0"/>
                                  </a:rPr>
                                  <m:t>u</m:t>
                                </m:r>
                                <m:r>
                                  <a:rPr lang="en-US" sz="1800" b="0" i="0" smtClean="0">
                                    <a:latin typeface="Cambria Math" panose="02040503050406030204" pitchFamily="18" charset="0"/>
                                  </a:rPr>
                                  <m:t>,</m:t>
                                </m:r>
                                <m:r>
                                  <m:rPr>
                                    <m:sty m:val="p"/>
                                  </m:rPr>
                                  <a:rPr lang="en-US" sz="1800" b="0" i="0" smtClean="0">
                                    <a:latin typeface="Cambria Math" panose="02040503050406030204" pitchFamily="18" charset="0"/>
                                  </a:rPr>
                                  <m:t>v</m:t>
                                </m:r>
                                <m:r>
                                  <a:rPr lang="en-US" sz="1800" b="0" i="0" smtClean="0">
                                    <a:latin typeface="Cambria Math" panose="02040503050406030204" pitchFamily="18" charset="0"/>
                                  </a:rPr>
                                  <m:t>}∈</m:t>
                                </m:r>
                                <m:r>
                                  <a:rPr lang="en-US" sz="1800">
                                    <a:latin typeface="Cambria Math" panose="02040503050406030204" pitchFamily="18" charset="0"/>
                                  </a:rPr>
                                  <m:t>𝐸</m:t>
                                </m:r>
                                <m:d>
                                  <m:dPr>
                                    <m:ctrlPr>
                                      <a:rPr lang="en-US" sz="1800" i="1">
                                        <a:latin typeface="Cambria Math" panose="02040503050406030204" pitchFamily="18" charset="0"/>
                                      </a:rPr>
                                    </m:ctrlPr>
                                  </m:dPr>
                                  <m:e>
                                    <m:sSubSup>
                                      <m:sSubSupPr>
                                        <m:ctrlPr>
                                          <a:rPr lang="en-US" sz="1800" i="1">
                                            <a:latin typeface="Cambria Math" panose="02040503050406030204" pitchFamily="18" charset="0"/>
                                          </a:rPr>
                                        </m:ctrlPr>
                                      </m:sSubSupPr>
                                      <m:e>
                                        <m:r>
                                          <m:rPr>
                                            <m:sty m:val="p"/>
                                          </m:rPr>
                                          <a:rPr lang="en-US" sz="1800">
                                            <a:latin typeface="Cambria Math" panose="02040503050406030204" pitchFamily="18" charset="0"/>
                                          </a:rPr>
                                          <m:t>Λ</m:t>
                                        </m:r>
                                      </m:e>
                                      <m:sub>
                                        <m:r>
                                          <a:rPr lang="en-US" sz="1800">
                                            <a:latin typeface="Cambria Math" panose="02040503050406030204" pitchFamily="18" charset="0"/>
                                          </a:rPr>
                                          <m:t>𝐿</m:t>
                                        </m:r>
                                      </m:sub>
                                      <m:sup>
                                        <m:r>
                                          <a:rPr lang="en-US" sz="1800">
                                            <a:latin typeface="Cambria Math" panose="02040503050406030204" pitchFamily="18" charset="0"/>
                                          </a:rPr>
                                          <m:t>𝑑</m:t>
                                        </m:r>
                                      </m:sup>
                                    </m:sSubSup>
                                  </m:e>
                                </m:d>
                              </m:sub>
                              <m:sup/>
                              <m:e>
                                <m:sSup>
                                  <m:sSupPr>
                                    <m:ctrlPr>
                                      <a:rPr lang="en-US" sz="1800" i="1">
                                        <a:latin typeface="Cambria Math" panose="02040503050406030204" pitchFamily="18" charset="0"/>
                                      </a:rPr>
                                    </m:ctrlPr>
                                  </m:sSupPr>
                                  <m:e>
                                    <m:d>
                                      <m:dPr>
                                        <m:ctrlPr>
                                          <a:rPr lang="en-US" sz="1800" i="1">
                                            <a:latin typeface="Cambria Math" panose="02040503050406030204" pitchFamily="18" charset="0"/>
                                          </a:rPr>
                                        </m:ctrlPr>
                                      </m:dPr>
                                      <m:e>
                                        <m:sSub>
                                          <m:sSubPr>
                                            <m:ctrlPr>
                                              <a:rPr lang="en-US" sz="1800" b="0" i="1" smtClean="0">
                                                <a:latin typeface="Cambria Math" panose="02040503050406030204" pitchFamily="18" charset="0"/>
                                              </a:rPr>
                                            </m:ctrlPr>
                                          </m:sSubPr>
                                          <m:e>
                                            <m:r>
                                              <a:rPr lang="en-US" sz="1800">
                                                <a:latin typeface="Cambria Math" panose="02040503050406030204" pitchFamily="18" charset="0"/>
                                              </a:rPr>
                                              <m:t>𝜙</m:t>
                                            </m:r>
                                          </m:e>
                                          <m:sub>
                                            <m:r>
                                              <m:rPr>
                                                <m:sty m:val="p"/>
                                              </m:rPr>
                                              <a:rPr lang="en-US" sz="1800" b="0" i="0" smtClean="0">
                                                <a:latin typeface="Cambria Math" panose="02040503050406030204" pitchFamily="18" charset="0"/>
                                              </a:rPr>
                                              <m:t>u</m:t>
                                            </m:r>
                                          </m:sub>
                                        </m:sSub>
                                        <m:r>
                                          <a:rPr lang="en-US" sz="1800" b="0" i="0" smtClean="0">
                                            <a:latin typeface="Cambria Math" panose="02040503050406030204" pitchFamily="18" charset="0"/>
                                          </a:rPr>
                                          <m: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𝜙</m:t>
                                            </m:r>
                                          </m:e>
                                          <m:sub>
                                            <m:r>
                                              <a:rPr lang="en-US" sz="1800" b="0" i="1" smtClean="0">
                                                <a:latin typeface="Cambria Math" panose="02040503050406030204" pitchFamily="18" charset="0"/>
                                              </a:rPr>
                                              <m:t>𝑣</m:t>
                                            </m:r>
                                          </m:sub>
                                        </m:sSub>
                                      </m:e>
                                    </m:d>
                                  </m:e>
                                  <m:sup>
                                    <m:r>
                                      <a:rPr lang="en-US" sz="1800">
                                        <a:latin typeface="Cambria Math" panose="02040503050406030204" pitchFamily="18" charset="0"/>
                                      </a:rPr>
                                      <m:t>2</m:t>
                                    </m:r>
                                  </m:sup>
                                </m:sSup>
                              </m:e>
                            </m:nary>
                          </m:e>
                        </m:d>
                      </m:e>
                    </m:d>
                    <m:r>
                      <a:rPr lang="en-US" sz="1800">
                        <a:latin typeface="Cambria Math" panose="02040503050406030204" pitchFamily="18" charset="0"/>
                      </a:rPr>
                      <m:t>≈</m:t>
                    </m:r>
                    <m:d>
                      <m:dPr>
                        <m:begChr m:val="{"/>
                        <m:endChr m:val=""/>
                        <m:ctrlPr>
                          <a:rPr lang="x-none" sz="1800" i="1">
                            <a:latin typeface="Cambria Math" panose="02040503050406030204" pitchFamily="18" charset="0"/>
                          </a:rPr>
                        </m:ctrlPr>
                      </m:dPr>
                      <m:e>
                        <m:m>
                          <m:mPr>
                            <m:mcs>
                              <m:mc>
                                <m:mcPr>
                                  <m:count m:val="2"/>
                                  <m:mcJc m:val="center"/>
                                </m:mcPr>
                              </m:mc>
                            </m:mcs>
                            <m:ctrlPr>
                              <a:rPr lang="x-none" sz="1800" i="1">
                                <a:latin typeface="Cambria Math" panose="02040503050406030204" pitchFamily="18" charset="0"/>
                              </a:rPr>
                            </m:ctrlPr>
                          </m:mPr>
                          <m:mr>
                            <m:e>
                              <m:r>
                                <m:rPr>
                                  <m:brk m:alnAt="7"/>
                                </m:rPr>
                                <a:rPr lang="en-US" sz="1800">
                                  <a:latin typeface="Cambria Math" panose="02040503050406030204" pitchFamily="18" charset="0"/>
                                </a:rPr>
                                <m:t>𝐿</m:t>
                              </m:r>
                            </m:e>
                            <m:e>
                              <m:r>
                                <m:rPr>
                                  <m:sty m:val="p"/>
                                </m:rPr>
                                <a:rPr lang="en-US" sz="1800" b="0" i="0" smtClean="0">
                                  <a:latin typeface="Cambria Math" panose="02040503050406030204" pitchFamily="18" charset="0"/>
                                </a:rPr>
                                <m:t>d</m:t>
                              </m:r>
                              <m:r>
                                <a:rPr lang="en-US" sz="1800" b="0" i="0" smtClean="0">
                                  <a:latin typeface="Cambria Math" panose="02040503050406030204" pitchFamily="18" charset="0"/>
                                </a:rPr>
                                <m:t>=1</m:t>
                              </m:r>
                            </m:e>
                          </m:mr>
                          <m:mr>
                            <m:e>
                              <m:func>
                                <m:funcPr>
                                  <m:ctrlPr>
                                    <a:rPr lang="en-US" sz="1800" i="1">
                                      <a:latin typeface="Cambria Math" panose="02040503050406030204" pitchFamily="18" charset="0"/>
                                    </a:rPr>
                                  </m:ctrlPr>
                                </m:funcPr>
                                <m:fName>
                                  <m:r>
                                    <m:rPr>
                                      <m:sty m:val="p"/>
                                    </m:rPr>
                                    <a:rPr lang="en-US" sz="1800">
                                      <a:latin typeface="Cambria Math" panose="02040503050406030204" pitchFamily="18" charset="0"/>
                                    </a:rPr>
                                    <m:t>log</m:t>
                                  </m:r>
                                </m:fName>
                                <m:e>
                                  <m:r>
                                    <a:rPr lang="en-US" sz="1800">
                                      <a:latin typeface="Cambria Math" panose="02040503050406030204" pitchFamily="18" charset="0"/>
                                    </a:rPr>
                                    <m:t>𝐿</m:t>
                                  </m:r>
                                </m:e>
                              </m:func>
                            </m:e>
                            <m:e>
                              <m:r>
                                <a:rPr lang="en-US" sz="1800" b="0" i="1" smtClean="0">
                                  <a:latin typeface="Cambria Math" panose="02040503050406030204" pitchFamily="18" charset="0"/>
                                </a:rPr>
                                <m:t>𝑑</m:t>
                              </m:r>
                              <m:r>
                                <a:rPr lang="en-US" sz="1800" b="0" i="1" smtClean="0">
                                  <a:latin typeface="Cambria Math" panose="02040503050406030204" pitchFamily="18" charset="0"/>
                                </a:rPr>
                                <m:t>=2</m:t>
                              </m:r>
                            </m:e>
                          </m:mr>
                          <m:mr>
                            <m:e>
                              <m:r>
                                <a:rPr lang="en-US" sz="1800">
                                  <a:latin typeface="Cambria Math" panose="02040503050406030204" pitchFamily="18" charset="0"/>
                                </a:rPr>
                                <m:t>1</m:t>
                              </m:r>
                            </m:e>
                            <m:e>
                              <m:r>
                                <a:rPr lang="en-US" sz="1800" b="0" i="1" smtClean="0">
                                  <a:latin typeface="Cambria Math" panose="02040503050406030204" pitchFamily="18" charset="0"/>
                                </a:rPr>
                                <m:t>𝑑</m:t>
                              </m:r>
                              <m:r>
                                <a:rPr lang="en-US" sz="1800" b="0" i="1" smtClean="0">
                                  <a:latin typeface="Cambria Math" panose="02040503050406030204" pitchFamily="18" charset="0"/>
                                </a:rPr>
                                <m:t>≥3</m:t>
                              </m:r>
                            </m:e>
                          </m:mr>
                        </m:m>
                      </m:e>
                    </m:d>
                  </m:oMath>
                </a14:m>
                <a:endParaRPr lang="en-US" sz="1800" dirty="0"/>
              </a:p>
              <a:p>
                <a:pPr lvl="1"/>
                <a:r>
                  <a:rPr lang="en-US" sz="1800" dirty="0"/>
                  <a:t>Height fluctuations: </a:t>
                </a:r>
                <a14:m>
                  <m:oMath xmlns:m="http://schemas.openxmlformats.org/officeDocument/2006/math">
                    <m:r>
                      <a:rPr lang="en-US" sz="1800" b="0" i="1" smtClean="0">
                        <a:latin typeface="Cambria Math" panose="02040503050406030204" pitchFamily="18" charset="0"/>
                      </a:rPr>
                      <m:t>𝔼</m:t>
                    </m:r>
                    <m:d>
                      <m:dPr>
                        <m:ctrlPr>
                          <a:rPr lang="en-US" sz="1800" b="0" i="1" smtClean="0">
                            <a:latin typeface="Cambria Math" panose="02040503050406030204" pitchFamily="18" charset="0"/>
                          </a:rPr>
                        </m:ctrlPr>
                      </m:dPr>
                      <m:e>
                        <m:sSup>
                          <m:sSupPr>
                            <m:ctrlPr>
                              <a:rPr lang="en-US" sz="1800" b="0" i="1" smtClean="0">
                                <a:latin typeface="Cambria Math" panose="02040503050406030204" pitchFamily="18" charset="0"/>
                              </a:rPr>
                            </m:ctrlPr>
                          </m:sSupPr>
                          <m:e>
                            <m:d>
                              <m:dPr>
                                <m:begChr m:val="⟨"/>
                                <m:endChr m:val="⟩"/>
                                <m:ctrlPr>
                                  <a:rPr lang="en-US" sz="1800" b="0" i="1" smtClean="0">
                                    <a:latin typeface="Cambria Math" panose="02040503050406030204" pitchFamily="18" charset="0"/>
                                  </a:rPr>
                                </m:ctrlPr>
                              </m:dPr>
                              <m:e>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𝜙</m:t>
                                    </m:r>
                                  </m:e>
                                  <m:sub>
                                    <m:r>
                                      <a:rPr lang="en-US" sz="1800" b="1" i="1">
                                        <a:latin typeface="Cambria Math" panose="02040503050406030204" pitchFamily="18" charset="0"/>
                                      </a:rPr>
                                      <m:t>𝟎</m:t>
                                    </m:r>
                                  </m:sub>
                                </m:sSub>
                              </m:e>
                            </m:d>
                          </m:e>
                          <m:sup>
                            <m:r>
                              <a:rPr lang="en-US" sz="1800" b="0" i="1" smtClean="0">
                                <a:latin typeface="Cambria Math" panose="02040503050406030204" pitchFamily="18" charset="0"/>
                              </a:rPr>
                              <m:t>2</m:t>
                            </m:r>
                          </m:sup>
                        </m:sSup>
                      </m:e>
                    </m:d>
                    <m:r>
                      <a:rPr lang="en-US" sz="1800" b="0" i="1" smtClean="0">
                        <a:latin typeface="Cambria Math" panose="02040503050406030204" pitchFamily="18" charset="0"/>
                      </a:rPr>
                      <m:t>≈</m:t>
                    </m:r>
                    <m:d>
                      <m:dPr>
                        <m:begChr m:val="{"/>
                        <m:endChr m:val=""/>
                        <m:ctrlPr>
                          <a:rPr lang="x-none" sz="1800" b="0" i="1" smtClean="0">
                            <a:latin typeface="Cambria Math" panose="02040503050406030204" pitchFamily="18" charset="0"/>
                          </a:rPr>
                        </m:ctrlPr>
                      </m:dPr>
                      <m:e>
                        <m:m>
                          <m:mPr>
                            <m:mcs>
                              <m:mc>
                                <m:mcPr>
                                  <m:count m:val="2"/>
                                  <m:mcJc m:val="center"/>
                                </m:mcPr>
                              </m:mc>
                            </m:mcs>
                            <m:ctrlPr>
                              <a:rPr lang="x-none" sz="1800" b="0" i="1" smtClean="0">
                                <a:latin typeface="Cambria Math" panose="02040503050406030204" pitchFamily="18" charset="0"/>
                              </a:rPr>
                            </m:ctrlPr>
                          </m:mPr>
                          <m:mr>
                            <m:e>
                              <m:sSup>
                                <m:sSupPr>
                                  <m:ctrlPr>
                                    <a:rPr lang="en-US" sz="1800" b="0" i="1" smtClean="0">
                                      <a:latin typeface="Cambria Math" panose="02040503050406030204" pitchFamily="18" charset="0"/>
                                    </a:rPr>
                                  </m:ctrlPr>
                                </m:sSupPr>
                                <m:e>
                                  <m:r>
                                    <m:rPr>
                                      <m:brk m:alnAt="7"/>
                                    </m:rPr>
                                    <a:rPr lang="en-US" sz="1800" b="0" i="1" smtClean="0">
                                      <a:latin typeface="Cambria Math" panose="02040503050406030204" pitchFamily="18" charset="0"/>
                                    </a:rPr>
                                    <m:t>𝐿</m:t>
                                  </m:r>
                                </m:e>
                                <m:sup>
                                  <m:r>
                                    <a:rPr lang="en-US" sz="1800" b="0" i="1" smtClean="0">
                                      <a:latin typeface="Cambria Math" panose="02040503050406030204" pitchFamily="18" charset="0"/>
                                    </a:rPr>
                                    <m:t>4−</m:t>
                                  </m:r>
                                  <m:r>
                                    <a:rPr lang="en-US" sz="1800" b="0" i="1" smtClean="0">
                                      <a:latin typeface="Cambria Math" panose="02040503050406030204" pitchFamily="18" charset="0"/>
                                    </a:rPr>
                                    <m:t>𝑑</m:t>
                                  </m:r>
                                </m:sup>
                              </m:sSup>
                            </m:e>
                            <m:e>
                              <m:r>
                                <a:rPr lang="en-US" sz="1800" b="0" i="1" smtClean="0">
                                  <a:latin typeface="Cambria Math" panose="02040503050406030204" pitchFamily="18" charset="0"/>
                                </a:rPr>
                                <m:t>𝑑</m:t>
                              </m:r>
                              <m:r>
                                <a:rPr lang="en-US" sz="1800" b="0" i="1" smtClean="0">
                                  <a:latin typeface="Cambria Math" panose="02040503050406030204" pitchFamily="18" charset="0"/>
                                </a:rPr>
                                <m:t>=1,2,3</m:t>
                              </m:r>
                            </m:e>
                          </m:mr>
                          <m:mr>
                            <m:e>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log</m:t>
                                  </m:r>
                                </m:fName>
                                <m:e>
                                  <m:r>
                                    <a:rPr lang="en-US" sz="1800" b="0" i="1" smtClean="0">
                                      <a:latin typeface="Cambria Math" panose="02040503050406030204" pitchFamily="18" charset="0"/>
                                    </a:rPr>
                                    <m:t>𝐿</m:t>
                                  </m:r>
                                </m:e>
                              </m:func>
                            </m:e>
                            <m:e>
                              <m:r>
                                <a:rPr lang="en-US" sz="1800" b="0" i="1" smtClean="0">
                                  <a:latin typeface="Cambria Math" panose="02040503050406030204" pitchFamily="18" charset="0"/>
                                </a:rPr>
                                <m:t>𝑑</m:t>
                              </m:r>
                              <m:r>
                                <a:rPr lang="en-US" sz="1800" b="0" i="1" smtClean="0">
                                  <a:latin typeface="Cambria Math" panose="02040503050406030204" pitchFamily="18" charset="0"/>
                                </a:rPr>
                                <m:t>=4</m:t>
                              </m:r>
                            </m:e>
                          </m:mr>
                          <m:mr>
                            <m:e>
                              <m:r>
                                <a:rPr lang="en-US" sz="1800" b="0" i="1" smtClean="0">
                                  <a:latin typeface="Cambria Math" panose="02040503050406030204" pitchFamily="18" charset="0"/>
                                </a:rPr>
                                <m:t>1</m:t>
                              </m:r>
                            </m:e>
                            <m:e>
                              <m:r>
                                <a:rPr lang="en-US" sz="1800" b="0" i="1" smtClean="0">
                                  <a:latin typeface="Cambria Math" panose="02040503050406030204" pitchFamily="18" charset="0"/>
                                </a:rPr>
                                <m:t>𝑑</m:t>
                              </m:r>
                              <m:r>
                                <a:rPr lang="en-US" sz="1800" b="0" i="1" smtClean="0">
                                  <a:latin typeface="Cambria Math" panose="02040503050406030204" pitchFamily="18" charset="0"/>
                                </a:rPr>
                                <m:t>≥5</m:t>
                              </m:r>
                            </m:e>
                          </m:mr>
                        </m:m>
                      </m:e>
                    </m:d>
                  </m:oMath>
                </a14:m>
                <a:endParaRPr lang="en-US" sz="1800" b="0" dirty="0"/>
              </a:p>
              <a:p>
                <a:pPr>
                  <a:spcBef>
                    <a:spcPts val="1200"/>
                  </a:spcBef>
                </a:pPr>
                <a:r>
                  <a:rPr lang="en-US" sz="1800" dirty="0">
                    <a:solidFill>
                      <a:srgbClr val="FF0000"/>
                    </a:solidFill>
                  </a:rPr>
                  <a:t>Theorem</a:t>
                </a:r>
                <a:r>
                  <a:rPr lang="en-US" sz="1800" dirty="0"/>
                  <a:t> (</a:t>
                </a:r>
                <a:r>
                  <a:rPr lang="en-US" sz="1800" dirty="0">
                    <a:solidFill>
                      <a:srgbClr val="7030A0"/>
                    </a:solidFill>
                  </a:rPr>
                  <a:t>Dario-</a:t>
                </a:r>
                <a:r>
                  <a:rPr lang="en-US" sz="1800" dirty="0" err="1">
                    <a:solidFill>
                      <a:srgbClr val="7030A0"/>
                    </a:solidFill>
                  </a:rPr>
                  <a:t>Harel</a:t>
                </a:r>
                <a:r>
                  <a:rPr lang="en-US" sz="1800" dirty="0">
                    <a:solidFill>
                      <a:srgbClr val="7030A0"/>
                    </a:solidFill>
                  </a:rPr>
                  <a:t>-P 2020+</a:t>
                </a:r>
                <a:r>
                  <a:rPr lang="en-US" sz="1800" dirty="0"/>
                  <a:t>): The </a:t>
                </a:r>
                <a:r>
                  <a:rPr lang="en-US" sz="1800" dirty="0">
                    <a:solidFill>
                      <a:srgbClr val="0070C0"/>
                    </a:solidFill>
                  </a:rPr>
                  <a:t>integer-valued</a:t>
                </a:r>
                <a:r>
                  <a:rPr lang="en-US" sz="1800" dirty="0"/>
                  <a:t> random-field Gaussian free field, at all temperatures </a:t>
                </a:r>
                <a14:m>
                  <m:oMath xmlns:m="http://schemas.openxmlformats.org/officeDocument/2006/math">
                    <m:r>
                      <a:rPr lang="en-US" sz="1800" i="1">
                        <a:latin typeface="Cambria Math" panose="02040503050406030204" pitchFamily="18" charset="0"/>
                      </a:rPr>
                      <m:t>0≤</m:t>
                    </m:r>
                    <m:r>
                      <a:rPr lang="en-US" sz="1800" i="1">
                        <a:latin typeface="Cambria Math" panose="02040503050406030204" pitchFamily="18" charset="0"/>
                      </a:rPr>
                      <m:t>𝑇</m:t>
                    </m:r>
                    <m:r>
                      <a:rPr lang="en-US" sz="1800" i="1">
                        <a:latin typeface="Cambria Math" panose="02040503050406030204" pitchFamily="18" charset="0"/>
                      </a:rPr>
                      <m:t>&lt;∞</m:t>
                    </m:r>
                  </m:oMath>
                </a14:m>
                <a:r>
                  <a:rPr lang="en-US" sz="1800" dirty="0"/>
                  <a:t> and disorder strengths </a:t>
                </a:r>
                <a14:m>
                  <m:oMath xmlns:m="http://schemas.openxmlformats.org/officeDocument/2006/math">
                    <m:r>
                      <a:rPr lang="en-US" sz="1800" i="1">
                        <a:latin typeface="Cambria Math" panose="02040503050406030204" pitchFamily="18" charset="0"/>
                      </a:rPr>
                      <m:t>𝜆</m:t>
                    </m:r>
                    <m:r>
                      <a:rPr lang="en-US" sz="1800" i="1">
                        <a:latin typeface="Cambria Math" panose="02040503050406030204" pitchFamily="18" charset="0"/>
                      </a:rPr>
                      <m:t>&gt;0</m:t>
                    </m:r>
                  </m:oMath>
                </a14:m>
                <a:r>
                  <a:rPr lang="en-US" sz="1800" dirty="0"/>
                  <a:t>, satisfies the </a:t>
                </a:r>
                <a:r>
                  <a:rPr lang="en-US" sz="1800" dirty="0">
                    <a:solidFill>
                      <a:srgbClr val="0070C0"/>
                    </a:solidFill>
                  </a:rPr>
                  <a:t>gradient estimate above</a:t>
                </a:r>
                <a:r>
                  <a:rPr lang="en-US" sz="1800" dirty="0"/>
                  <a:t>, and, when </a:t>
                </a:r>
                <a14:m>
                  <m:oMath xmlns:m="http://schemas.openxmlformats.org/officeDocument/2006/math">
                    <m:r>
                      <a:rPr lang="en-US" sz="1800" i="1">
                        <a:latin typeface="Cambria Math" panose="02040503050406030204" pitchFamily="18" charset="0"/>
                      </a:rPr>
                      <m:t>𝑑</m:t>
                    </m:r>
                    <m:r>
                      <a:rPr lang="en-US" sz="1800" i="1">
                        <a:latin typeface="Cambria Math" panose="02040503050406030204" pitchFamily="18" charset="0"/>
                      </a:rPr>
                      <m:t>=1,2</m:t>
                    </m:r>
                  </m:oMath>
                </a14:m>
                <a:r>
                  <a:rPr lang="en-US" sz="1800" dirty="0"/>
                  <a:t>, satisfies</a:t>
                </a:r>
              </a:p>
              <a:p>
                <a:pPr marL="342000" lvl="1" indent="0">
                  <a:buNone/>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𝔼</m:t>
                      </m:r>
                      <m:d>
                        <m:dPr>
                          <m:ctrlPr>
                            <a:rPr lang="en-US" sz="1800" b="0" i="1" smtClean="0">
                              <a:latin typeface="Cambria Math" panose="02040503050406030204" pitchFamily="18" charset="0"/>
                            </a:rPr>
                          </m:ctrlPr>
                        </m:dPr>
                        <m:e>
                          <m:d>
                            <m:dPr>
                              <m:begChr m:val="⟨"/>
                              <m:endChr m:val="⟩"/>
                              <m:ctrlPr>
                                <a:rPr lang="en-US" sz="1800" b="0" i="1" smtClean="0">
                                  <a:latin typeface="Cambria Math" panose="02040503050406030204" pitchFamily="18" charset="0"/>
                                </a:rPr>
                              </m:ctrlPr>
                            </m:dPr>
                            <m:e>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1</m:t>
                                  </m:r>
                                </m:num>
                                <m:den>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𝐿</m:t>
                                      </m:r>
                                    </m:e>
                                    <m:sup>
                                      <m:r>
                                        <a:rPr lang="en-US" sz="1800" b="0" i="1" smtClean="0">
                                          <a:latin typeface="Cambria Math" panose="02040503050406030204" pitchFamily="18" charset="0"/>
                                        </a:rPr>
                                        <m:t>𝑑</m:t>
                                      </m:r>
                                    </m:sup>
                                  </m:sSup>
                                </m:den>
                              </m:f>
                              <m:nary>
                                <m:naryPr>
                                  <m:chr m:val="∑"/>
                                  <m:supHide m:val="on"/>
                                  <m:ctrlPr>
                                    <a:rPr lang="x-none" sz="1800" b="0" i="1" smtClean="0">
                                      <a:latin typeface="Cambria Math" panose="02040503050406030204" pitchFamily="18" charset="0"/>
                                    </a:rPr>
                                  </m:ctrlPr>
                                </m:naryPr>
                                <m:sub>
                                  <m:r>
                                    <m:rPr>
                                      <m:brk m:alnAt="7"/>
                                    </m:rPr>
                                    <a:rPr lang="en-US" sz="1800" b="0" i="1" smtClean="0">
                                      <a:latin typeface="Cambria Math" panose="02040503050406030204" pitchFamily="18" charset="0"/>
                                    </a:rPr>
                                    <m:t>𝑣</m:t>
                                  </m:r>
                                  <m:r>
                                    <a:rPr lang="en-US" sz="1800" b="0" i="1" smtClean="0">
                                      <a:latin typeface="Cambria Math" panose="02040503050406030204" pitchFamily="18" charset="0"/>
                                    </a:rPr>
                                    <m:t>∈</m:t>
                                  </m:r>
                                  <m:sSubSup>
                                    <m:sSubSupPr>
                                      <m:ctrlPr>
                                        <a:rPr lang="en-US" sz="1800" b="0" i="1" smtClean="0">
                                          <a:latin typeface="Cambria Math" panose="02040503050406030204" pitchFamily="18" charset="0"/>
                                        </a:rPr>
                                      </m:ctrlPr>
                                    </m:sSubSupPr>
                                    <m:e>
                                      <m:r>
                                        <m:rPr>
                                          <m:sty m:val="p"/>
                                        </m:rPr>
                                        <a:rPr lang="en-US" sz="1800" b="0" i="0" smtClean="0">
                                          <a:latin typeface="Cambria Math" panose="02040503050406030204" pitchFamily="18" charset="0"/>
                                        </a:rPr>
                                        <m:t>Λ</m:t>
                                      </m:r>
                                    </m:e>
                                    <m:sub>
                                      <m:r>
                                        <a:rPr lang="en-US" sz="1800" b="0" i="1" smtClean="0">
                                          <a:latin typeface="Cambria Math" panose="02040503050406030204" pitchFamily="18" charset="0"/>
                                        </a:rPr>
                                        <m:t>𝐿</m:t>
                                      </m:r>
                                    </m:sub>
                                    <m:sup>
                                      <m:r>
                                        <a:rPr lang="en-US" sz="1800" b="0" i="1" smtClean="0">
                                          <a:latin typeface="Cambria Math" panose="02040503050406030204" pitchFamily="18" charset="0"/>
                                        </a:rPr>
                                        <m:t>𝑑</m:t>
                                      </m:r>
                                    </m:sup>
                                  </m:sSubSup>
                                </m:sub>
                                <m:sup/>
                                <m:e>
                                  <m:sSubSup>
                                    <m:sSubSupPr>
                                      <m:ctrlPr>
                                        <a:rPr lang="en-US" sz="1800" b="0" i="1" smtClean="0">
                                          <a:latin typeface="Cambria Math" panose="02040503050406030204" pitchFamily="18" charset="0"/>
                                        </a:rPr>
                                      </m:ctrlPr>
                                    </m:sSubSupPr>
                                    <m:e>
                                      <m:r>
                                        <a:rPr lang="en-US" sz="1800" b="0" i="1" smtClean="0">
                                          <a:latin typeface="Cambria Math" panose="02040503050406030204" pitchFamily="18" charset="0"/>
                                        </a:rPr>
                                        <m:t>𝜙</m:t>
                                      </m:r>
                                    </m:e>
                                    <m:sub>
                                      <m:r>
                                        <a:rPr lang="en-US" sz="1800" b="0" i="1" smtClean="0">
                                          <a:latin typeface="Cambria Math" panose="02040503050406030204" pitchFamily="18" charset="0"/>
                                        </a:rPr>
                                        <m:t>𝑣</m:t>
                                      </m:r>
                                    </m:sub>
                                    <m:sup>
                                      <m:r>
                                        <a:rPr lang="en-US" sz="1800" b="0" i="1" smtClean="0">
                                          <a:latin typeface="Cambria Math" panose="02040503050406030204" pitchFamily="18" charset="0"/>
                                        </a:rPr>
                                        <m:t>2</m:t>
                                      </m:r>
                                    </m:sup>
                                  </m:sSubSup>
                                </m:e>
                              </m:nary>
                            </m:e>
                          </m:d>
                        </m:e>
                      </m:d>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𝐿</m:t>
                          </m:r>
                        </m:e>
                        <m:sup>
                          <m:r>
                            <a:rPr lang="en-US" sz="1800" b="0" i="1" smtClean="0">
                              <a:latin typeface="Cambria Math" panose="02040503050406030204" pitchFamily="18" charset="0"/>
                            </a:rPr>
                            <m:t>4−</m:t>
                          </m:r>
                          <m:r>
                            <a:rPr lang="en-US" sz="1800" b="0" i="1" smtClean="0">
                              <a:latin typeface="Cambria Math" panose="02040503050406030204" pitchFamily="18" charset="0"/>
                            </a:rPr>
                            <m:t>𝑑</m:t>
                          </m:r>
                        </m:sup>
                      </m:sSup>
                    </m:oMath>
                  </m:oMathPara>
                </a14:m>
                <a:br>
                  <a:rPr lang="en-US" sz="1800" b="0" dirty="0"/>
                </a:br>
                <a:r>
                  <a:rPr lang="en-US" sz="1800" b="0" dirty="0"/>
                  <a:t>Additionally, this expectation is </a:t>
                </a:r>
                <a:r>
                  <a:rPr lang="en-US" sz="1800" dirty="0">
                    <a:solidFill>
                      <a:srgbClr val="0070C0"/>
                    </a:solidFill>
                  </a:rPr>
                  <a:t>bounded in </a:t>
                </a:r>
                <a14:m>
                  <m:oMath xmlns:m="http://schemas.openxmlformats.org/officeDocument/2006/math">
                    <m:r>
                      <a:rPr lang="en-US" sz="1800">
                        <a:solidFill>
                          <a:srgbClr val="0070C0"/>
                        </a:solidFill>
                        <a:latin typeface="Cambria Math" panose="02040503050406030204" pitchFamily="18" charset="0"/>
                      </a:rPr>
                      <m:t>𝐿</m:t>
                    </m:r>
                  </m:oMath>
                </a14:m>
                <a:r>
                  <a:rPr lang="en-US" sz="1800" dirty="0">
                    <a:solidFill>
                      <a:srgbClr val="0070C0"/>
                    </a:solidFill>
                  </a:rPr>
                  <a:t> in dimensions </a:t>
                </a:r>
                <a14:m>
                  <m:oMath xmlns:m="http://schemas.openxmlformats.org/officeDocument/2006/math">
                    <m:r>
                      <a:rPr lang="en-US" sz="1800">
                        <a:solidFill>
                          <a:srgbClr val="0070C0"/>
                        </a:solidFill>
                        <a:latin typeface="Cambria Math" panose="02040503050406030204" pitchFamily="18" charset="0"/>
                      </a:rPr>
                      <m:t>𝑑</m:t>
                    </m:r>
                    <m:r>
                      <a:rPr lang="en-US" sz="1800">
                        <a:solidFill>
                          <a:srgbClr val="0070C0"/>
                        </a:solidFill>
                        <a:latin typeface="Cambria Math" panose="02040503050406030204" pitchFamily="18" charset="0"/>
                      </a:rPr>
                      <m:t>≥3</m:t>
                    </m:r>
                  </m:oMath>
                </a14:m>
                <a:r>
                  <a:rPr lang="en-US" sz="1800" dirty="0"/>
                  <a:t> at low temperatures and </a:t>
                </a:r>
                <a:r>
                  <a:rPr lang="en-US" sz="1800" dirty="0">
                    <a:solidFill>
                      <a:srgbClr val="0070C0"/>
                    </a:solidFill>
                  </a:rPr>
                  <a:t>small disorder strength </a:t>
                </a:r>
                <a14:m>
                  <m:oMath xmlns:m="http://schemas.openxmlformats.org/officeDocument/2006/math">
                    <m:r>
                      <a:rPr lang="en-US" sz="1800">
                        <a:solidFill>
                          <a:srgbClr val="0070C0"/>
                        </a:solidFill>
                        <a:latin typeface="Cambria Math" panose="02040503050406030204" pitchFamily="18" charset="0"/>
                      </a:rPr>
                      <m:t>𝜆</m:t>
                    </m:r>
                    <m:r>
                      <a:rPr lang="en-US" sz="1800">
                        <a:solidFill>
                          <a:srgbClr val="0070C0"/>
                        </a:solidFill>
                        <a:latin typeface="Cambria Math" panose="02040503050406030204" pitchFamily="18" charset="0"/>
                      </a:rPr>
                      <m:t>&gt;0</m:t>
                    </m:r>
                  </m:oMath>
                </a14:m>
                <a:r>
                  <a:rPr lang="en-US" sz="1800"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143000"/>
                <a:ext cx="8229600" cy="4906963"/>
              </a:xfrm>
              <a:blipFill>
                <a:blip r:embed="rId3"/>
                <a:stretch>
                  <a:fillRect l="-444" t="-746" r="-148" b="-11318"/>
                </a:stretch>
              </a:blipFill>
            </p:spPr>
            <p:txBody>
              <a:bodyPr/>
              <a:lstStyle/>
              <a:p>
                <a:r>
                  <a:rPr lang="en-US">
                    <a:noFill/>
                  </a:rPr>
                  <a:t> </a:t>
                </a:r>
              </a:p>
            </p:txBody>
          </p:sp>
        </mc:Fallback>
      </mc:AlternateContent>
      <p:sp>
        <p:nvSpPr>
          <p:cNvPr id="4" name="Slide Number Placeholder 3"/>
          <p:cNvSpPr>
            <a:spLocks noGrp="1"/>
          </p:cNvSpPr>
          <p:nvPr>
            <p:ph type="sldNum" sz="quarter" idx="4294967295"/>
          </p:nvPr>
        </p:nvSpPr>
        <p:spPr/>
        <p:txBody>
          <a:bodyPr/>
          <a:lstStyle/>
          <a:p>
            <a:fld id="{6653EBAD-0DEC-4A42-8EAE-CEF9B3D9D7C6}" type="slidenum">
              <a:rPr lang="en-US" smtClean="0"/>
              <a:t>16</a:t>
            </a:fld>
            <a:endParaRPr lang="en-US" dirty="0"/>
          </a:p>
        </p:txBody>
      </p:sp>
    </p:spTree>
    <p:extLst>
      <p:ext uri="{BB962C8B-B14F-4D97-AF65-F5344CB8AC3E}">
        <p14:creationId xmlns:p14="http://schemas.microsoft.com/office/powerpoint/2010/main" val="3407191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a:t>Random-field random surfaces: previous results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65237"/>
                <a:ext cx="8229600" cy="4906963"/>
              </a:xfrm>
            </p:spPr>
            <p:txBody>
              <a:bodyPr>
                <a:noAutofit/>
              </a:bodyPr>
              <a:lstStyle/>
              <a:p>
                <a:pPr>
                  <a:spcAft>
                    <a:spcPts val="1000"/>
                  </a:spcAft>
                </a:pPr>
                <a:r>
                  <a:rPr lang="en-US" sz="1800" dirty="0">
                    <a:solidFill>
                      <a:srgbClr val="7030A0"/>
                    </a:solidFill>
                  </a:rPr>
                  <a:t>Bovier-Külske</a:t>
                </a:r>
                <a:r>
                  <a:rPr lang="en-US" sz="1800" dirty="0"/>
                  <a:t> studied a random field Solid-On-Solid model in which the disorder enters differently from the way it is introduced here. They proved a certain form of delocalization in two dimensions (</a:t>
                </a:r>
                <a:r>
                  <a:rPr lang="en-US" sz="1800" dirty="0" err="1">
                    <a:solidFill>
                      <a:srgbClr val="7030A0"/>
                    </a:solidFill>
                  </a:rPr>
                  <a:t>Bovier-Külske</a:t>
                </a:r>
                <a:r>
                  <a:rPr lang="en-US" sz="1800" dirty="0">
                    <a:solidFill>
                      <a:srgbClr val="7030A0"/>
                    </a:solidFill>
                  </a:rPr>
                  <a:t> 1996</a:t>
                </a:r>
                <a:r>
                  <a:rPr lang="en-US" sz="1800" dirty="0"/>
                  <a:t>) and localization in three and higher dimensions (</a:t>
                </a:r>
                <a:r>
                  <a:rPr lang="en-US" sz="1800" dirty="0" err="1">
                    <a:solidFill>
                      <a:srgbClr val="7030A0"/>
                    </a:solidFill>
                  </a:rPr>
                  <a:t>Bovier-Külske</a:t>
                </a:r>
                <a:r>
                  <a:rPr lang="en-US" sz="1800" dirty="0">
                    <a:solidFill>
                      <a:srgbClr val="7030A0"/>
                    </a:solidFill>
                  </a:rPr>
                  <a:t> 1994</a:t>
                </a:r>
                <a:r>
                  <a:rPr lang="en-US" sz="1800" dirty="0"/>
                  <a:t>).</a:t>
                </a:r>
              </a:p>
              <a:p>
                <a:pPr>
                  <a:spcAft>
                    <a:spcPts val="1000"/>
                  </a:spcAft>
                </a:pPr>
                <a:r>
                  <a:rPr lang="en-US" sz="1800" dirty="0">
                    <a:solidFill>
                      <a:srgbClr val="7030A0"/>
                    </a:solidFill>
                  </a:rPr>
                  <a:t>Külske and </a:t>
                </a:r>
                <a:r>
                  <a:rPr lang="en-US" sz="1800" dirty="0" err="1">
                    <a:solidFill>
                      <a:srgbClr val="7030A0"/>
                    </a:solidFill>
                  </a:rPr>
                  <a:t>Orlandi</a:t>
                </a:r>
                <a:r>
                  <a:rPr lang="en-US" sz="1800" dirty="0">
                    <a:solidFill>
                      <a:srgbClr val="7030A0"/>
                    </a:solidFill>
                  </a:rPr>
                  <a:t> 2006</a:t>
                </a:r>
                <a:r>
                  <a:rPr lang="en-US" sz="1800" dirty="0"/>
                  <a:t> prove that for </a:t>
                </a:r>
                <a:r>
                  <a:rPr lang="en-US" sz="1800" dirty="0">
                    <a:solidFill>
                      <a:srgbClr val="0070C0"/>
                    </a:solidFill>
                  </a:rPr>
                  <a:t>all deterministic fields </a:t>
                </a:r>
                <a14:m>
                  <m:oMath xmlns:m="http://schemas.openxmlformats.org/officeDocument/2006/math">
                    <m:r>
                      <a:rPr lang="en-US" sz="1800">
                        <a:solidFill>
                          <a:srgbClr val="0070C0"/>
                        </a:solidFill>
                        <a:latin typeface="Cambria Math" panose="02040503050406030204" pitchFamily="18" charset="0"/>
                      </a:rPr>
                      <m:t>𝜂</m:t>
                    </m:r>
                  </m:oMath>
                </a14:m>
                <a:r>
                  <a:rPr lang="en-US" sz="1800" dirty="0"/>
                  <a:t>, a random surface with field </a:t>
                </a:r>
                <a14:m>
                  <m:oMath xmlns:m="http://schemas.openxmlformats.org/officeDocument/2006/math">
                    <m:r>
                      <a:rPr lang="en-US" sz="1800" i="1">
                        <a:latin typeface="Cambria Math" panose="02040503050406030204" pitchFamily="18" charset="0"/>
                      </a:rPr>
                      <m:t>𝜂</m:t>
                    </m:r>
                  </m:oMath>
                </a14:m>
                <a:r>
                  <a:rPr lang="en-US" sz="1800" dirty="0"/>
                  <a:t> will delocalize with </a:t>
                </a:r>
                <a:r>
                  <a:rPr lang="en-US" sz="1800" dirty="0">
                    <a:solidFill>
                      <a:srgbClr val="0070C0"/>
                    </a:solidFill>
                  </a:rPr>
                  <a:t>at least logarithmic variance </a:t>
                </a:r>
                <a:r>
                  <a:rPr lang="en-US" sz="1800" dirty="0"/>
                  <a:t>in two dimensions, when the potential </a:t>
                </a:r>
                <a14:m>
                  <m:oMath xmlns:m="http://schemas.openxmlformats.org/officeDocument/2006/math">
                    <m:r>
                      <a:rPr lang="en-US" sz="1800" i="1">
                        <a:latin typeface="Cambria Math" panose="02040503050406030204" pitchFamily="18" charset="0"/>
                      </a:rPr>
                      <m:t>𝑉</m:t>
                    </m:r>
                  </m:oMath>
                </a14:m>
                <a:r>
                  <a:rPr lang="en-US" sz="1800" dirty="0"/>
                  <a:t> satisfies </a:t>
                </a:r>
                <a14:m>
                  <m:oMath xmlns:m="http://schemas.openxmlformats.org/officeDocument/2006/math">
                    <m:func>
                      <m:funcPr>
                        <m:ctrlPr>
                          <a:rPr lang="en-US" sz="1800" i="1">
                            <a:latin typeface="Cambria Math" panose="02040503050406030204" pitchFamily="18" charset="0"/>
                          </a:rPr>
                        </m:ctrlPr>
                      </m:funcPr>
                      <m:fName>
                        <m:r>
                          <m:rPr>
                            <m:sty m:val="p"/>
                          </m:rPr>
                          <a:rPr lang="en-US" sz="1800">
                            <a:latin typeface="Cambria Math" panose="02040503050406030204" pitchFamily="18" charset="0"/>
                          </a:rPr>
                          <m:t>sup</m:t>
                        </m:r>
                      </m:fName>
                      <m:e>
                        <m:r>
                          <a:rPr lang="en-US" sz="1800" i="1">
                            <a:latin typeface="Cambria Math" panose="02040503050406030204" pitchFamily="18" charset="0"/>
                          </a:rPr>
                          <m:t>𝑉</m:t>
                        </m:r>
                        <m:d>
                          <m:dPr>
                            <m:ctrlPr>
                              <a:rPr lang="en-US" sz="1800" i="1">
                                <a:latin typeface="Cambria Math" panose="02040503050406030204" pitchFamily="18" charset="0"/>
                              </a:rPr>
                            </m:ctrlPr>
                          </m:dPr>
                          <m:e>
                            <m:r>
                              <a:rPr lang="en-US" sz="1800" i="1">
                                <a:latin typeface="Cambria Math" panose="02040503050406030204" pitchFamily="18" charset="0"/>
                              </a:rPr>
                              <m:t>𝑥</m:t>
                            </m:r>
                          </m:e>
                        </m:d>
                        <m:r>
                          <a:rPr lang="en-US" sz="1800" i="1">
                            <a:latin typeface="Cambria Math" panose="02040503050406030204" pitchFamily="18" charset="0"/>
                          </a:rPr>
                          <m:t>&lt;∞</m:t>
                        </m:r>
                      </m:e>
                    </m:func>
                  </m:oMath>
                </a14:m>
                <a:r>
                  <a:rPr lang="en-US" sz="1800" dirty="0"/>
                  <a:t>.</a:t>
                </a:r>
              </a:p>
              <a:p>
                <a:pPr>
                  <a:spcAft>
                    <a:spcPts val="1000"/>
                  </a:spcAft>
                </a:pPr>
                <a:r>
                  <a:rPr lang="en-US" sz="1800" dirty="0">
                    <a:solidFill>
                      <a:srgbClr val="7030A0"/>
                    </a:solidFill>
                  </a:rPr>
                  <a:t>Van Enter and </a:t>
                </a:r>
                <a:r>
                  <a:rPr lang="en-US" sz="1800" dirty="0" err="1">
                    <a:solidFill>
                      <a:srgbClr val="7030A0"/>
                    </a:solidFill>
                  </a:rPr>
                  <a:t>Külske</a:t>
                </a:r>
                <a:r>
                  <a:rPr lang="en-US" sz="1800" dirty="0">
                    <a:solidFill>
                      <a:srgbClr val="7030A0"/>
                    </a:solidFill>
                  </a:rPr>
                  <a:t> 2008</a:t>
                </a:r>
                <a:r>
                  <a:rPr lang="en-US" sz="1800" dirty="0"/>
                  <a:t> proved a form of delocalization for the gradients of the random-field random surface for a wide class of potentials in two dimensions. The result is non-quantitative.</a:t>
                </a:r>
                <a:br>
                  <a:rPr lang="en-US" sz="1800" dirty="0"/>
                </a:br>
                <a:r>
                  <a:rPr lang="en-US" sz="1800" dirty="0"/>
                  <a:t>They further proved a lower bound on the rate of correlation decay for gradient Gibbs measures, when they exist, in three dimensions.</a:t>
                </a:r>
              </a:p>
              <a:p>
                <a:pPr>
                  <a:spcAft>
                    <a:spcPts val="1000"/>
                  </a:spcAft>
                </a:pPr>
                <a:r>
                  <a:rPr lang="en-US" sz="1800" dirty="0" err="1">
                    <a:solidFill>
                      <a:srgbClr val="7030A0"/>
                    </a:solidFill>
                  </a:rPr>
                  <a:t>Cotar</a:t>
                </a:r>
                <a:r>
                  <a:rPr lang="en-US" sz="1800" dirty="0">
                    <a:solidFill>
                      <a:srgbClr val="7030A0"/>
                    </a:solidFill>
                  </a:rPr>
                  <a:t> and </a:t>
                </a:r>
                <a:r>
                  <a:rPr lang="en-US" sz="1800" dirty="0" err="1">
                    <a:solidFill>
                      <a:srgbClr val="7030A0"/>
                    </a:solidFill>
                  </a:rPr>
                  <a:t>Külske</a:t>
                </a:r>
                <a:r>
                  <a:rPr lang="en-US" sz="1800" dirty="0">
                    <a:solidFill>
                      <a:srgbClr val="7030A0"/>
                    </a:solidFill>
                  </a:rPr>
                  <a:t> </a:t>
                </a:r>
                <a:r>
                  <a:rPr lang="en-US" sz="1800" dirty="0"/>
                  <a:t>proved the existence of translation-covariant gradient Gibbs measures for random-field random surfaces in dimensions </a:t>
                </a:r>
                <a14:m>
                  <m:oMath xmlns:m="http://schemas.openxmlformats.org/officeDocument/2006/math">
                    <m:r>
                      <a:rPr lang="en-US" sz="1800" b="0" i="1" smtClean="0">
                        <a:latin typeface="Cambria Math" panose="02040503050406030204" pitchFamily="18" charset="0"/>
                      </a:rPr>
                      <m:t>𝑑</m:t>
                    </m:r>
                    <m:r>
                      <a:rPr lang="en-US" sz="1800" b="0" i="1" smtClean="0">
                        <a:latin typeface="Cambria Math" panose="02040503050406030204" pitchFamily="18" charset="0"/>
                      </a:rPr>
                      <m:t>≥3</m:t>
                    </m:r>
                  </m:oMath>
                </a14:m>
                <a:r>
                  <a:rPr lang="en-US" sz="1800" dirty="0"/>
                  <a:t> (</a:t>
                </a:r>
                <a:r>
                  <a:rPr lang="en-US" sz="1800" dirty="0">
                    <a:solidFill>
                      <a:srgbClr val="7030A0"/>
                    </a:solidFill>
                  </a:rPr>
                  <a:t>Cotar and </a:t>
                </a:r>
                <a:r>
                  <a:rPr lang="en-US" sz="1800" dirty="0" err="1">
                    <a:solidFill>
                      <a:srgbClr val="7030A0"/>
                    </a:solidFill>
                  </a:rPr>
                  <a:t>Külske</a:t>
                </a:r>
                <a:r>
                  <a:rPr lang="en-US" sz="1800" dirty="0">
                    <a:solidFill>
                      <a:srgbClr val="7030A0"/>
                    </a:solidFill>
                  </a:rPr>
                  <a:t> 2012</a:t>
                </a:r>
                <a:r>
                  <a:rPr lang="en-US" sz="1800" dirty="0"/>
                  <a:t>) and their uniqueness for each given expected tilt (</a:t>
                </a:r>
                <a:r>
                  <a:rPr lang="en-US" sz="1800" dirty="0" err="1">
                    <a:solidFill>
                      <a:srgbClr val="7030A0"/>
                    </a:solidFill>
                  </a:rPr>
                  <a:t>Cotar</a:t>
                </a:r>
                <a:r>
                  <a:rPr lang="en-US" sz="1800" dirty="0">
                    <a:solidFill>
                      <a:srgbClr val="7030A0"/>
                    </a:solidFill>
                  </a:rPr>
                  <a:t> and </a:t>
                </a:r>
                <a:r>
                  <a:rPr lang="en-US" sz="1800" dirty="0" err="1">
                    <a:solidFill>
                      <a:srgbClr val="7030A0"/>
                    </a:solidFill>
                  </a:rPr>
                  <a:t>Külske</a:t>
                </a:r>
                <a:r>
                  <a:rPr lang="en-US" sz="1800" dirty="0">
                    <a:solidFill>
                      <a:srgbClr val="7030A0"/>
                    </a:solidFill>
                  </a:rPr>
                  <a:t> 2015</a:t>
                </a:r>
                <a:r>
                  <a:rPr lang="en-US" sz="1800" dirty="0"/>
                  <a:t>), for a large class of potentials.</a:t>
                </a:r>
              </a:p>
              <a:p>
                <a:pPr>
                  <a:spcAft>
                    <a:spcPts val="1000"/>
                  </a:spcAft>
                </a:pPr>
                <a:r>
                  <a:rPr lang="en-US" sz="1800" dirty="0"/>
                  <a:t>Later results: </a:t>
                </a:r>
                <a:r>
                  <a:rPr lang="en-US" sz="1800" dirty="0">
                    <a:solidFill>
                      <a:srgbClr val="7030A0"/>
                    </a:solidFill>
                  </a:rPr>
                  <a:t>Dario 2023 </a:t>
                </a:r>
                <a:r>
                  <a:rPr lang="en-US" sz="1800" dirty="0"/>
                  <a:t>(thermodynamic limit), </a:t>
                </a:r>
                <a:r>
                  <a:rPr lang="en-US" sz="1800" dirty="0" err="1">
                    <a:solidFill>
                      <a:srgbClr val="7030A0"/>
                    </a:solidFill>
                  </a:rPr>
                  <a:t>Sakagawa</a:t>
                </a:r>
                <a:r>
                  <a:rPr lang="en-US" sz="1800" dirty="0">
                    <a:solidFill>
                      <a:srgbClr val="7030A0"/>
                    </a:solidFill>
                  </a:rPr>
                  <a:t> 2023 </a:t>
                </a:r>
                <a:r>
                  <a:rPr lang="en-US" sz="1800" dirty="0"/>
                  <a:t>(</a:t>
                </a:r>
                <a:r>
                  <a:rPr lang="en-US" sz="1800"/>
                  <a:t>maximum).</a:t>
                </a:r>
                <a:endParaRPr lang="en-US" sz="1800" dirty="0"/>
              </a:p>
              <a:p>
                <a:endParaRPr lang="en-US" sz="1800" dirty="0"/>
              </a:p>
              <a:p>
                <a:endParaRPr lang="en-US" sz="1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65237"/>
                <a:ext cx="8229600" cy="4906963"/>
              </a:xfrm>
              <a:blipFill>
                <a:blip r:embed="rId3"/>
                <a:stretch>
                  <a:fillRect l="-444" t="-745" r="-889" b="-13665"/>
                </a:stretch>
              </a:blipFill>
            </p:spPr>
            <p:txBody>
              <a:bodyPr/>
              <a:lstStyle/>
              <a:p>
                <a:r>
                  <a:rPr lang="en-US">
                    <a:noFill/>
                  </a:rPr>
                  <a:t> </a:t>
                </a:r>
              </a:p>
            </p:txBody>
          </p:sp>
        </mc:Fallback>
      </mc:AlternateContent>
      <p:sp>
        <p:nvSpPr>
          <p:cNvPr id="4" name="Slide Number Placeholder 3"/>
          <p:cNvSpPr>
            <a:spLocks noGrp="1"/>
          </p:cNvSpPr>
          <p:nvPr>
            <p:ph type="sldNum" sz="quarter" idx="4294967295"/>
          </p:nvPr>
        </p:nvSpPr>
        <p:spPr/>
        <p:txBody>
          <a:bodyPr/>
          <a:lstStyle/>
          <a:p>
            <a:fld id="{6653EBAD-0DEC-4A42-8EAE-CEF9B3D9D7C6}" type="slidenum">
              <a:rPr lang="en-US" smtClean="0"/>
              <a:t>17</a:t>
            </a:fld>
            <a:endParaRPr lang="en-US" dirty="0"/>
          </a:p>
        </p:txBody>
      </p:sp>
    </p:spTree>
    <p:extLst>
      <p:ext uri="{BB962C8B-B14F-4D97-AF65-F5344CB8AC3E}">
        <p14:creationId xmlns:p14="http://schemas.microsoft.com/office/powerpoint/2010/main" val="1584528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a:t>Open questions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63858" y="1143000"/>
                <a:ext cx="8229600" cy="4906963"/>
              </a:xfrm>
            </p:spPr>
            <p:txBody>
              <a:bodyPr>
                <a:noAutofit/>
              </a:bodyPr>
              <a:lstStyle/>
              <a:p>
                <a:pPr>
                  <a:spcAft>
                    <a:spcPts val="1000"/>
                  </a:spcAft>
                </a:pPr>
                <a:r>
                  <a:rPr lang="en-US" sz="1800" dirty="0"/>
                  <a:t>For disordered systems with compact state space, improve the bounds on</a:t>
                </a:r>
              </a:p>
              <a:p>
                <a:pPr marL="0" indent="0">
                  <a:spcAft>
                    <a:spcPts val="1000"/>
                  </a:spcAft>
                  <a:buNone/>
                </a:pPr>
                <a14:m>
                  <m:oMathPara xmlns:m="http://schemas.openxmlformats.org/officeDocument/2006/math">
                    <m:oMathParaPr>
                      <m:jc m:val="centerGroup"/>
                    </m:oMathParaPr>
                    <m:oMath xmlns:m="http://schemas.openxmlformats.org/officeDocument/2006/math">
                      <m:r>
                        <a:rPr lang="en-US" sz="1800" i="1">
                          <a:latin typeface="Cambria Math" panose="02040503050406030204" pitchFamily="18" charset="0"/>
                        </a:rPr>
                        <m:t>𝔼</m:t>
                      </m:r>
                      <m:d>
                        <m:dPr>
                          <m:ctrlPr>
                            <a:rPr lang="en-US" sz="1800" i="1">
                              <a:latin typeface="Cambria Math" panose="02040503050406030204" pitchFamily="18" charset="0"/>
                            </a:rPr>
                          </m:ctrlPr>
                        </m:dPr>
                        <m:e>
                          <m:limLow>
                            <m:limLowPr>
                              <m:ctrlPr>
                                <a:rPr lang="en-US" sz="1800" i="1">
                                  <a:latin typeface="Cambria Math" panose="02040503050406030204" pitchFamily="18" charset="0"/>
                                </a:rPr>
                              </m:ctrlPr>
                            </m:limLowPr>
                            <m:e>
                              <m:r>
                                <m:rPr>
                                  <m:sty m:val="p"/>
                                </m:rPr>
                                <a:rPr lang="en-US" sz="1800">
                                  <a:latin typeface="Cambria Math" panose="02040503050406030204" pitchFamily="18" charset="0"/>
                                </a:rPr>
                                <m:t>sup</m:t>
                              </m:r>
                            </m:e>
                            <m:lim>
                              <m:sSub>
                                <m:sSubPr>
                                  <m:ctrlPr>
                                    <a:rPr lang="en-US" sz="1800" i="1">
                                      <a:latin typeface="Cambria Math" panose="02040503050406030204" pitchFamily="18" charset="0"/>
                                    </a:rPr>
                                  </m:ctrlPr>
                                </m:sSubPr>
                                <m:e>
                                  <m:r>
                                    <a:rPr lang="en-US" sz="1800" i="1">
                                      <a:latin typeface="Cambria Math" panose="02040503050406030204" pitchFamily="18" charset="0"/>
                                    </a:rPr>
                                    <m:t>𝜏</m:t>
                                  </m:r>
                                </m:e>
                                <m:sub>
                                  <m:r>
                                    <a:rPr lang="en-US" sz="1800" i="1">
                                      <a:latin typeface="Cambria Math" panose="02040503050406030204" pitchFamily="18" charset="0"/>
                                    </a:rPr>
                                    <m:t>1</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𝜏</m:t>
                                  </m:r>
                                </m:e>
                                <m:sub>
                                  <m:r>
                                    <a:rPr lang="en-US" sz="1800" i="1">
                                      <a:latin typeface="Cambria Math" panose="02040503050406030204" pitchFamily="18" charset="0"/>
                                    </a:rPr>
                                    <m:t>2</m:t>
                                  </m:r>
                                </m:sub>
                              </m:sSub>
                              <m:r>
                                <a:rPr lang="en-US" sz="1800" i="1">
                                  <a:latin typeface="Cambria Math" panose="02040503050406030204" pitchFamily="18" charset="0"/>
                                </a:rPr>
                                <m:t>:</m:t>
                              </m:r>
                              <m:sSup>
                                <m:sSupPr>
                                  <m:ctrlPr>
                                    <a:rPr lang="en-US" sz="1800" i="1">
                                      <a:latin typeface="Cambria Math" panose="02040503050406030204" pitchFamily="18" charset="0"/>
                                    </a:rPr>
                                  </m:ctrlPr>
                                </m:sSupPr>
                                <m:e>
                                  <m:r>
                                    <a:rPr lang="en-US" sz="1800" i="1">
                                      <a:latin typeface="Cambria Math" panose="02040503050406030204" pitchFamily="18" charset="0"/>
                                    </a:rPr>
                                    <m:t>ℤ</m:t>
                                  </m:r>
                                </m:e>
                                <m:sup>
                                  <m:r>
                                    <a:rPr lang="en-US" sz="1800" b="0" i="1" smtClean="0">
                                      <a:latin typeface="Cambria Math" panose="02040503050406030204" pitchFamily="18" charset="0"/>
                                    </a:rPr>
                                    <m:t>𝑑</m:t>
                                  </m:r>
                                </m:sup>
                              </m:sSup>
                              <m:r>
                                <a:rPr lang="en-US" sz="1800" i="1">
                                  <a:latin typeface="Cambria Math" panose="02040503050406030204" pitchFamily="18" charset="0"/>
                                </a:rPr>
                                <m:t>→</m:t>
                              </m:r>
                              <m:r>
                                <a:rPr lang="en-US" sz="1800" i="1">
                                  <a:latin typeface="Cambria Math" panose="02040503050406030204" pitchFamily="18" charset="0"/>
                                </a:rPr>
                                <m:t>𝑆</m:t>
                              </m:r>
                            </m:lim>
                          </m:limLow>
                          <m:d>
                            <m:dPr>
                              <m:begChr m:val="‖"/>
                              <m:endChr m:val="‖"/>
                              <m:ctrlPr>
                                <a:rPr lang="x-none" sz="1800" i="1">
                                  <a:latin typeface="Cambria Math" panose="02040503050406030204" pitchFamily="18" charset="0"/>
                                </a:rPr>
                              </m:ctrlPr>
                            </m:dPr>
                            <m:e>
                              <m:f>
                                <m:fPr>
                                  <m:ctrlPr>
                                    <a:rPr lang="en-US" sz="1800" i="1">
                                      <a:latin typeface="Cambria Math" panose="02040503050406030204" pitchFamily="18" charset="0"/>
                                    </a:rPr>
                                  </m:ctrlPr>
                                </m:fPr>
                                <m:num>
                                  <m:r>
                                    <a:rPr lang="en-US" sz="1800" i="1">
                                      <a:latin typeface="Cambria Math" panose="02040503050406030204" pitchFamily="18" charset="0"/>
                                    </a:rPr>
                                    <m:t>1</m:t>
                                  </m:r>
                                </m:num>
                                <m:den>
                                  <m:sSup>
                                    <m:sSupPr>
                                      <m:ctrlPr>
                                        <a:rPr lang="en-US" sz="1800" i="1">
                                          <a:latin typeface="Cambria Math" panose="02040503050406030204" pitchFamily="18" charset="0"/>
                                        </a:rPr>
                                      </m:ctrlPr>
                                    </m:sSupPr>
                                    <m:e>
                                      <m:r>
                                        <a:rPr lang="en-US" sz="1800" i="1">
                                          <a:latin typeface="Cambria Math" panose="02040503050406030204" pitchFamily="18" charset="0"/>
                                        </a:rPr>
                                        <m:t>𝐿</m:t>
                                      </m:r>
                                    </m:e>
                                    <m:sup>
                                      <m:r>
                                        <a:rPr lang="en-US" sz="1800" b="0" i="1" smtClean="0">
                                          <a:latin typeface="Cambria Math" panose="02040503050406030204" pitchFamily="18" charset="0"/>
                                        </a:rPr>
                                        <m:t>𝑑</m:t>
                                      </m:r>
                                    </m:sup>
                                  </m:sSup>
                                </m:den>
                              </m:f>
                              <m:nary>
                                <m:naryPr>
                                  <m:chr m:val="∑"/>
                                  <m:supHide m:val="on"/>
                                  <m:ctrlPr>
                                    <a:rPr lang="en-US" sz="1800" i="1">
                                      <a:latin typeface="Cambria Math" panose="02040503050406030204" pitchFamily="18" charset="0"/>
                                    </a:rPr>
                                  </m:ctrlPr>
                                </m:naryPr>
                                <m:sub>
                                  <m:r>
                                    <a:rPr lang="en-US" sz="1800" i="1">
                                      <a:latin typeface="Cambria Math" panose="02040503050406030204" pitchFamily="18" charset="0"/>
                                    </a:rPr>
                                    <m:t>𝑣</m:t>
                                  </m:r>
                                  <m:r>
                                    <a:rPr lang="en-US" sz="1800" i="1">
                                      <a:latin typeface="Cambria Math" panose="02040503050406030204" pitchFamily="18" charset="0"/>
                                    </a:rPr>
                                    <m:t>∈</m:t>
                                  </m:r>
                                  <m:sSubSup>
                                    <m:sSubSupPr>
                                      <m:ctrlPr>
                                        <a:rPr lang="en-US" sz="1800" i="1">
                                          <a:latin typeface="Cambria Math" panose="02040503050406030204" pitchFamily="18" charset="0"/>
                                        </a:rPr>
                                      </m:ctrlPr>
                                    </m:sSubSupPr>
                                    <m:e>
                                      <m:r>
                                        <m:rPr>
                                          <m:sty m:val="p"/>
                                        </m:rPr>
                                        <a:rPr lang="en-US" sz="1800">
                                          <a:latin typeface="Cambria Math" panose="02040503050406030204" pitchFamily="18" charset="0"/>
                                        </a:rPr>
                                        <m:t>Λ</m:t>
                                      </m:r>
                                    </m:e>
                                    <m:sub>
                                      <m:r>
                                        <a:rPr lang="en-US" sz="1800" i="1">
                                          <a:latin typeface="Cambria Math" panose="02040503050406030204" pitchFamily="18" charset="0"/>
                                        </a:rPr>
                                        <m:t>𝐿</m:t>
                                      </m:r>
                                    </m:sub>
                                    <m:sup>
                                      <m:r>
                                        <a:rPr lang="en-US" sz="1800" b="0" i="1" smtClean="0">
                                          <a:latin typeface="Cambria Math" panose="02040503050406030204" pitchFamily="18" charset="0"/>
                                        </a:rPr>
                                        <m:t>𝑑</m:t>
                                      </m:r>
                                    </m:sup>
                                  </m:sSubSup>
                                </m:sub>
                                <m:sup/>
                                <m:e>
                                  <m:sSubSup>
                                    <m:sSubSupPr>
                                      <m:ctrlPr>
                                        <a:rPr lang="en-US" sz="1800" i="1">
                                          <a:latin typeface="Cambria Math" panose="02040503050406030204" pitchFamily="18" charset="0"/>
                                        </a:rPr>
                                      </m:ctrlPr>
                                    </m:sSubSupPr>
                                    <m:e>
                                      <m:d>
                                        <m:dPr>
                                          <m:begChr m:val="〈"/>
                                          <m:endChr m:val="〉"/>
                                          <m:ctrlPr>
                                            <a:rPr lang="en-US" sz="1800" i="1">
                                              <a:latin typeface="Cambria Math" panose="02040503050406030204" pitchFamily="18" charset="0"/>
                                            </a:rPr>
                                          </m:ctrlPr>
                                        </m:dPr>
                                        <m:e>
                                          <m:r>
                                            <a:rPr lang="en-US" sz="1800" i="1">
                                              <a:latin typeface="Cambria Math" panose="02040503050406030204" pitchFamily="18" charset="0"/>
                                            </a:rPr>
                                            <m:t>𝑓</m:t>
                                          </m:r>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𝒯</m:t>
                                                  </m:r>
                                                </m:e>
                                                <m:sub>
                                                  <m:r>
                                                    <a:rPr lang="en-US" sz="1800" i="1">
                                                      <a:latin typeface="Cambria Math"/>
                                                    </a:rPr>
                                                    <m:t>𝑣</m:t>
                                                  </m:r>
                                                </m:sub>
                                              </m:sSub>
                                              <m:d>
                                                <m:dPr>
                                                  <m:ctrlPr>
                                                    <a:rPr lang="en-US" sz="1800" i="1">
                                                      <a:latin typeface="Cambria Math" panose="02040503050406030204" pitchFamily="18" charset="0"/>
                                                    </a:rPr>
                                                  </m:ctrlPr>
                                                </m:dPr>
                                                <m:e>
                                                  <m:r>
                                                    <a:rPr lang="en-US" sz="1800" i="1">
                                                      <a:latin typeface="Cambria Math" panose="02040503050406030204" pitchFamily="18" charset="0"/>
                                                    </a:rPr>
                                                    <m:t>𝜎</m:t>
                                                  </m:r>
                                                </m:e>
                                              </m:d>
                                            </m:e>
                                          </m:d>
                                        </m:e>
                                      </m:d>
                                    </m:e>
                                    <m:sub>
                                      <m:sSubSup>
                                        <m:sSubSupPr>
                                          <m:ctrlPr>
                                            <a:rPr lang="en-US" sz="1800" i="1">
                                              <a:latin typeface="Cambria Math" panose="02040503050406030204" pitchFamily="18" charset="0"/>
                                            </a:rPr>
                                          </m:ctrlPr>
                                        </m:sSubSupPr>
                                        <m:e>
                                          <m:r>
                                            <m:rPr>
                                              <m:sty m:val="p"/>
                                            </m:rPr>
                                            <a:rPr lang="en-US" sz="1800">
                                              <a:latin typeface="Cambria Math" panose="02040503050406030204" pitchFamily="18" charset="0"/>
                                            </a:rPr>
                                            <m:t>Λ</m:t>
                                          </m:r>
                                        </m:e>
                                        <m:sub>
                                          <m:r>
                                            <a:rPr lang="en-US" sz="1800" i="1">
                                              <a:latin typeface="Cambria Math" panose="02040503050406030204" pitchFamily="18" charset="0"/>
                                            </a:rPr>
                                            <m:t>𝐿</m:t>
                                          </m:r>
                                        </m:sub>
                                        <m:sup>
                                          <m:r>
                                            <a:rPr lang="en-US" sz="1800" b="0" i="1" smtClean="0">
                                              <a:latin typeface="Cambria Math" panose="02040503050406030204" pitchFamily="18" charset="0"/>
                                            </a:rPr>
                                            <m:t>𝑑</m:t>
                                          </m:r>
                                        </m:sup>
                                      </m:sSubSup>
                                    </m:sub>
                                    <m:sup>
                                      <m:sSub>
                                        <m:sSubPr>
                                          <m:ctrlPr>
                                            <a:rPr lang="en-US" sz="1800" i="1">
                                              <a:latin typeface="Cambria Math" panose="02040503050406030204" pitchFamily="18" charset="0"/>
                                            </a:rPr>
                                          </m:ctrlPr>
                                        </m:sSubPr>
                                        <m:e>
                                          <m:r>
                                            <a:rPr lang="en-US" sz="1800" i="1">
                                              <a:latin typeface="Cambria Math" panose="02040503050406030204" pitchFamily="18" charset="0"/>
                                            </a:rPr>
                                            <m:t>𝜏</m:t>
                                          </m:r>
                                        </m:e>
                                        <m:sub>
                                          <m:r>
                                            <a:rPr lang="en-US" sz="1800" i="1">
                                              <a:latin typeface="Cambria Math" panose="02040503050406030204" pitchFamily="18" charset="0"/>
                                            </a:rPr>
                                            <m:t>1</m:t>
                                          </m:r>
                                        </m:sub>
                                      </m:sSub>
                                    </m:sup>
                                  </m:sSubSup>
                                </m:e>
                              </m:nary>
                              <m:r>
                                <a:rPr lang="en-US" sz="1800" i="1">
                                  <a:latin typeface="Cambria Math" panose="02040503050406030204" pitchFamily="18" charset="0"/>
                                </a:rPr>
                                <m:t>−</m:t>
                              </m:r>
                              <m:sSubSup>
                                <m:sSubSupPr>
                                  <m:ctrlPr>
                                    <a:rPr lang="en-US" sz="1800" i="1">
                                      <a:latin typeface="Cambria Math" panose="02040503050406030204" pitchFamily="18" charset="0"/>
                                    </a:rPr>
                                  </m:ctrlPr>
                                </m:sSubSupPr>
                                <m:e>
                                  <m:d>
                                    <m:dPr>
                                      <m:begChr m:val="〈"/>
                                      <m:endChr m:val="〉"/>
                                      <m:ctrlPr>
                                        <a:rPr lang="en-US" sz="1800" i="1">
                                          <a:latin typeface="Cambria Math" panose="02040503050406030204" pitchFamily="18" charset="0"/>
                                        </a:rPr>
                                      </m:ctrlPr>
                                    </m:dPr>
                                    <m:e>
                                      <m:r>
                                        <a:rPr lang="en-US" sz="1800" i="1">
                                          <a:latin typeface="Cambria Math" panose="02040503050406030204" pitchFamily="18" charset="0"/>
                                        </a:rPr>
                                        <m:t>𝑓</m:t>
                                      </m:r>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𝒯</m:t>
                                              </m:r>
                                            </m:e>
                                            <m:sub>
                                              <m:r>
                                                <a:rPr lang="en-US" sz="1800" i="1">
                                                  <a:latin typeface="Cambria Math"/>
                                                </a:rPr>
                                                <m:t>𝑣</m:t>
                                              </m:r>
                                            </m:sub>
                                          </m:sSub>
                                          <m:d>
                                            <m:dPr>
                                              <m:ctrlPr>
                                                <a:rPr lang="en-US" sz="1800" i="1">
                                                  <a:latin typeface="Cambria Math" panose="02040503050406030204" pitchFamily="18" charset="0"/>
                                                </a:rPr>
                                              </m:ctrlPr>
                                            </m:dPr>
                                            <m:e>
                                              <m:r>
                                                <a:rPr lang="en-US" sz="1800" i="1">
                                                  <a:latin typeface="Cambria Math" panose="02040503050406030204" pitchFamily="18" charset="0"/>
                                                </a:rPr>
                                                <m:t>𝜎</m:t>
                                              </m:r>
                                            </m:e>
                                          </m:d>
                                        </m:e>
                                      </m:d>
                                    </m:e>
                                  </m:d>
                                </m:e>
                                <m:sub>
                                  <m:sSubSup>
                                    <m:sSubSupPr>
                                      <m:ctrlPr>
                                        <a:rPr lang="en-US" sz="1800" i="1">
                                          <a:latin typeface="Cambria Math" panose="02040503050406030204" pitchFamily="18" charset="0"/>
                                        </a:rPr>
                                      </m:ctrlPr>
                                    </m:sSubSupPr>
                                    <m:e>
                                      <m:r>
                                        <m:rPr>
                                          <m:sty m:val="p"/>
                                        </m:rPr>
                                        <a:rPr lang="en-US" sz="1800">
                                          <a:latin typeface="Cambria Math" panose="02040503050406030204" pitchFamily="18" charset="0"/>
                                        </a:rPr>
                                        <m:t>Λ</m:t>
                                      </m:r>
                                    </m:e>
                                    <m:sub>
                                      <m:r>
                                        <a:rPr lang="en-US" sz="1800" i="1">
                                          <a:latin typeface="Cambria Math" panose="02040503050406030204" pitchFamily="18" charset="0"/>
                                        </a:rPr>
                                        <m:t>𝐿</m:t>
                                      </m:r>
                                    </m:sub>
                                    <m:sup>
                                      <m:r>
                                        <a:rPr lang="en-US" sz="1800" b="0" i="1" smtClean="0">
                                          <a:latin typeface="Cambria Math" panose="02040503050406030204" pitchFamily="18" charset="0"/>
                                        </a:rPr>
                                        <m:t>𝑑</m:t>
                                      </m:r>
                                    </m:sup>
                                  </m:sSubSup>
                                </m:sub>
                                <m:sup>
                                  <m:sSub>
                                    <m:sSubPr>
                                      <m:ctrlPr>
                                        <a:rPr lang="en-US" sz="1800" i="1">
                                          <a:latin typeface="Cambria Math" panose="02040503050406030204" pitchFamily="18" charset="0"/>
                                        </a:rPr>
                                      </m:ctrlPr>
                                    </m:sSubPr>
                                    <m:e>
                                      <m:r>
                                        <a:rPr lang="en-US" sz="1800" i="1">
                                          <a:latin typeface="Cambria Math" panose="02040503050406030204" pitchFamily="18" charset="0"/>
                                        </a:rPr>
                                        <m:t>𝜏</m:t>
                                      </m:r>
                                    </m:e>
                                    <m:sub>
                                      <m:r>
                                        <a:rPr lang="en-US" sz="1800" i="1">
                                          <a:latin typeface="Cambria Math" panose="02040503050406030204" pitchFamily="18" charset="0"/>
                                        </a:rPr>
                                        <m:t>2</m:t>
                                      </m:r>
                                    </m:sub>
                                  </m:sSub>
                                </m:sup>
                              </m:sSubSup>
                            </m:e>
                          </m:d>
                        </m:e>
                      </m:d>
                    </m:oMath>
                  </m:oMathPara>
                </a14:m>
                <a:endParaRPr lang="en-US" sz="1800" dirty="0"/>
              </a:p>
              <a:p>
                <a:pPr marL="361950" indent="0">
                  <a:spcAft>
                    <a:spcPts val="1000"/>
                  </a:spcAft>
                  <a:buNone/>
                </a:pPr>
                <a:r>
                  <a:rPr lang="en-US" sz="1800" dirty="0"/>
                  <a:t>If the sum is performed over a concentric box of half the size, does it decay </a:t>
                </a:r>
                <a:r>
                  <a:rPr lang="en-US" sz="1800" dirty="0">
                    <a:solidFill>
                      <a:srgbClr val="0070C0"/>
                    </a:solidFill>
                  </a:rPr>
                  <a:t>exponentially fast </a:t>
                </a:r>
                <a:r>
                  <a:rPr lang="en-US" sz="1800" dirty="0"/>
                  <a:t>with </a:t>
                </a:r>
                <a14:m>
                  <m:oMath xmlns:m="http://schemas.openxmlformats.org/officeDocument/2006/math">
                    <m:r>
                      <a:rPr lang="en-US" sz="1800" b="0" i="1" smtClean="0">
                        <a:latin typeface="Cambria Math" panose="02040503050406030204" pitchFamily="18" charset="0"/>
                      </a:rPr>
                      <m:t>𝐿</m:t>
                    </m:r>
                  </m:oMath>
                </a14:m>
                <a:r>
                  <a:rPr lang="en-US" sz="1800" dirty="0"/>
                  <a:t> in two dimensions at all </a:t>
                </a:r>
                <a14:m>
                  <m:oMath xmlns:m="http://schemas.openxmlformats.org/officeDocument/2006/math">
                    <m:r>
                      <a:rPr lang="en-US" sz="1800" i="1" dirty="0" smtClean="0">
                        <a:latin typeface="Cambria Math" panose="02040503050406030204" pitchFamily="18" charset="0"/>
                      </a:rPr>
                      <m:t>𝑇</m:t>
                    </m:r>
                  </m:oMath>
                </a14:m>
                <a:r>
                  <a:rPr lang="en-US" sz="1800" dirty="0"/>
                  <a:t> and </a:t>
                </a:r>
                <a14:m>
                  <m:oMath xmlns:m="http://schemas.openxmlformats.org/officeDocument/2006/math">
                    <m:r>
                      <a:rPr lang="en-US" sz="1800" b="0" i="1" smtClean="0">
                        <a:latin typeface="Cambria Math" panose="02040503050406030204" pitchFamily="18" charset="0"/>
                      </a:rPr>
                      <m:t>𝜆</m:t>
                    </m:r>
                    <m:r>
                      <a:rPr lang="en-US" sz="1800" b="0" i="1" smtClean="0">
                        <a:latin typeface="Cambria Math" panose="02040503050406030204" pitchFamily="18" charset="0"/>
                      </a:rPr>
                      <m:t>&gt;0</m:t>
                    </m:r>
                  </m:oMath>
                </a14:m>
                <a:r>
                  <a:rPr lang="en-US" sz="1800" dirty="0"/>
                  <a:t>?</a:t>
                </a:r>
              </a:p>
              <a:p>
                <a:pPr>
                  <a:spcAft>
                    <a:spcPts val="1000"/>
                  </a:spcAft>
                </a:pPr>
                <a:r>
                  <a:rPr lang="en-US" sz="1800" dirty="0">
                    <a:solidFill>
                      <a:srgbClr val="FF0000"/>
                    </a:solidFill>
                  </a:rPr>
                  <a:t>Uniqueness conjecture</a:t>
                </a:r>
                <a:r>
                  <a:rPr lang="en-US" sz="1800" dirty="0"/>
                  <a:t>: For two-dimensional disordered systems, for each </a:t>
                </a:r>
                <a14:m>
                  <m:oMath xmlns:m="http://schemas.openxmlformats.org/officeDocument/2006/math">
                    <m:r>
                      <a:rPr lang="en-US" sz="1800" b="0" i="1" smtClean="0">
                        <a:latin typeface="Cambria Math" panose="02040503050406030204" pitchFamily="18" charset="0"/>
                      </a:rPr>
                      <m:t>𝑣</m:t>
                    </m:r>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ℤ</m:t>
                        </m:r>
                      </m:e>
                      <m:sup>
                        <m:r>
                          <a:rPr lang="en-US" sz="1800" b="0" i="1" smtClean="0">
                            <a:latin typeface="Cambria Math" panose="02040503050406030204" pitchFamily="18" charset="0"/>
                          </a:rPr>
                          <m:t>2</m:t>
                        </m:r>
                      </m:sup>
                    </m:sSup>
                  </m:oMath>
                </a14:m>
                <a:r>
                  <a:rPr lang="en-US" sz="1800" dirty="0"/>
                  <a:t>, </a:t>
                </a:r>
                <a14:m>
                  <m:oMath xmlns:m="http://schemas.openxmlformats.org/officeDocument/2006/math">
                    <m:r>
                      <a:rPr lang="en-US" sz="1800" i="1">
                        <a:latin typeface="Cambria Math" panose="02040503050406030204" pitchFamily="18" charset="0"/>
                      </a:rPr>
                      <m:t>𝜂</m:t>
                    </m:r>
                  </m:oMath>
                </a14:m>
                <a:r>
                  <a:rPr lang="en-US" sz="1800" dirty="0"/>
                  <a:t>-almost surely, the value of </a:t>
                </a:r>
                <a14:m>
                  <m:oMath xmlns:m="http://schemas.openxmlformats.org/officeDocument/2006/math">
                    <m:sSub>
                      <m:sSubPr>
                        <m:ctrlPr>
                          <a:rPr lang="en-US" sz="1800" i="1">
                            <a:latin typeface="Cambria Math" panose="02040503050406030204" pitchFamily="18" charset="0"/>
                          </a:rPr>
                        </m:ctrlPr>
                      </m:sSubPr>
                      <m:e>
                        <m:d>
                          <m:dPr>
                            <m:begChr m:val="〈"/>
                            <m:endChr m:val="〉"/>
                            <m:ctrlPr>
                              <a:rPr lang="en-US" sz="1800" i="1">
                                <a:latin typeface="Cambria Math" panose="02040503050406030204" pitchFamily="18" charset="0"/>
                              </a:rPr>
                            </m:ctrlPr>
                          </m:dPr>
                          <m:e>
                            <m:r>
                              <a:rPr lang="en-US" sz="1800" i="1">
                                <a:latin typeface="Cambria Math" panose="02040503050406030204" pitchFamily="18" charset="0"/>
                              </a:rPr>
                              <m:t>𝑓</m:t>
                            </m:r>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𝒯</m:t>
                                    </m:r>
                                  </m:e>
                                  <m:sub>
                                    <m:r>
                                      <a:rPr lang="en-US" sz="1800" i="1">
                                        <a:latin typeface="Cambria Math"/>
                                      </a:rPr>
                                      <m:t>𝑣</m:t>
                                    </m:r>
                                  </m:sub>
                                </m:sSub>
                                <m:d>
                                  <m:dPr>
                                    <m:ctrlPr>
                                      <a:rPr lang="en-US" sz="1800" i="1">
                                        <a:latin typeface="Cambria Math" panose="02040503050406030204" pitchFamily="18" charset="0"/>
                                      </a:rPr>
                                    </m:ctrlPr>
                                  </m:dPr>
                                  <m:e>
                                    <m:r>
                                      <a:rPr lang="en-US" sz="1800" i="1">
                                        <a:latin typeface="Cambria Math" panose="02040503050406030204" pitchFamily="18" charset="0"/>
                                      </a:rPr>
                                      <m:t>𝜎</m:t>
                                    </m:r>
                                  </m:e>
                                </m:d>
                              </m:e>
                            </m:d>
                          </m:e>
                        </m:d>
                      </m:e>
                      <m:sub>
                        <m:r>
                          <a:rPr lang="en-US" sz="1800" i="1">
                            <a:latin typeface="Cambria Math" panose="02040503050406030204" pitchFamily="18" charset="0"/>
                          </a:rPr>
                          <m:t>𝜇</m:t>
                        </m:r>
                      </m:sub>
                    </m:sSub>
                  </m:oMath>
                </a14:m>
                <a:r>
                  <a:rPr lang="en-US" sz="1800" dirty="0"/>
                  <a:t> is the same for all Gibbs measures </a:t>
                </a:r>
                <a14:m>
                  <m:oMath xmlns:m="http://schemas.openxmlformats.org/officeDocument/2006/math">
                    <m:r>
                      <a:rPr lang="en-US" sz="1800" b="0" i="1" smtClean="0">
                        <a:latin typeface="Cambria Math" panose="02040503050406030204" pitchFamily="18" charset="0"/>
                      </a:rPr>
                      <m:t>𝜇</m:t>
                    </m:r>
                  </m:oMath>
                </a14:m>
                <a:r>
                  <a:rPr lang="en-US" sz="1800" dirty="0"/>
                  <a:t>.</a:t>
                </a:r>
              </a:p>
              <a:p>
                <a:pPr>
                  <a:spcAft>
                    <a:spcPts val="1000"/>
                  </a:spcAft>
                </a:pPr>
                <a:r>
                  <a:rPr lang="en-US" sz="1800" dirty="0"/>
                  <a:t>Is there a </a:t>
                </a:r>
                <a:r>
                  <a:rPr lang="en-US" sz="1800" dirty="0" err="1">
                    <a:solidFill>
                      <a:srgbClr val="0070C0"/>
                    </a:solidFill>
                  </a:rPr>
                  <a:t>Berezinskii-Kosterlitz-Thouless</a:t>
                </a:r>
                <a:r>
                  <a:rPr lang="en-US" sz="1800" dirty="0"/>
                  <a:t> type transition as the disorder strength lowers (i.e., transition from </a:t>
                </a:r>
                <a:r>
                  <a:rPr lang="en-US" sz="1800" dirty="0">
                    <a:solidFill>
                      <a:srgbClr val="0070C0"/>
                    </a:solidFill>
                  </a:rPr>
                  <a:t>exponential to power-law decay</a:t>
                </a:r>
                <a:r>
                  <a:rPr lang="en-US" sz="1800" dirty="0"/>
                  <a:t>) for the random-field spin </a:t>
                </a:r>
                <a14:m>
                  <m:oMath xmlns:m="http://schemas.openxmlformats.org/officeDocument/2006/math">
                    <m:r>
                      <a:rPr lang="en-US" sz="1800" b="0" i="1" smtClean="0">
                        <a:latin typeface="Cambria Math" panose="02040503050406030204" pitchFamily="18" charset="0"/>
                      </a:rPr>
                      <m:t>𝑂</m:t>
                    </m:r>
                    <m:r>
                      <a:rPr lang="en-US" sz="1800" b="0" i="1" smtClean="0">
                        <a:latin typeface="Cambria Math" panose="02040503050406030204" pitchFamily="18" charset="0"/>
                      </a:rPr>
                      <m:t>(</m:t>
                    </m:r>
                    <m:r>
                      <a:rPr lang="en-US" sz="1800" b="0" i="1" smtClean="0">
                        <a:latin typeface="Cambria Math" panose="02040503050406030204" pitchFamily="18" charset="0"/>
                      </a:rPr>
                      <m:t>𝑛</m:t>
                    </m:r>
                    <m:r>
                      <a:rPr lang="en-US" sz="1800" b="0" i="1" smtClean="0">
                        <a:latin typeface="Cambria Math" panose="02040503050406030204" pitchFamily="18" charset="0"/>
                      </a:rPr>
                      <m:t>)</m:t>
                    </m:r>
                  </m:oMath>
                </a14:m>
                <a:r>
                  <a:rPr lang="en-US" sz="1800" dirty="0"/>
                  <a:t> models with </a:t>
                </a:r>
                <a14:m>
                  <m:oMath xmlns:m="http://schemas.openxmlformats.org/officeDocument/2006/math">
                    <m:r>
                      <a:rPr lang="en-US" sz="1800" b="0" i="1" smtClean="0">
                        <a:latin typeface="Cambria Math" panose="02040503050406030204" pitchFamily="18" charset="0"/>
                      </a:rPr>
                      <m:t>𝑛</m:t>
                    </m:r>
                    <m:r>
                      <a:rPr lang="en-US" sz="1800" b="0" i="1" smtClean="0">
                        <a:latin typeface="Cambria Math" panose="02040503050406030204" pitchFamily="18" charset="0"/>
                      </a:rPr>
                      <m:t>=2</m:t>
                    </m:r>
                  </m:oMath>
                </a14:m>
                <a:r>
                  <a:rPr lang="en-US" sz="1800" dirty="0"/>
                  <a:t> in dimensions </a:t>
                </a:r>
                <a14:m>
                  <m:oMath xmlns:m="http://schemas.openxmlformats.org/officeDocument/2006/math">
                    <m:r>
                      <a:rPr lang="en-US" sz="1800" b="0" i="1" smtClean="0">
                        <a:latin typeface="Cambria Math" panose="02040503050406030204" pitchFamily="18" charset="0"/>
                      </a:rPr>
                      <m:t>𝑑</m:t>
                    </m:r>
                    <m:r>
                      <a:rPr lang="en-US" sz="1800" b="0" i="1" smtClean="0">
                        <a:latin typeface="Cambria Math" panose="02040503050406030204" pitchFamily="18" charset="0"/>
                      </a:rPr>
                      <m:t>=3</m:t>
                    </m:r>
                  </m:oMath>
                </a14:m>
                <a:r>
                  <a:rPr lang="en-US" sz="1800" dirty="0"/>
                  <a:t> or </a:t>
                </a:r>
                <a14:m>
                  <m:oMath xmlns:m="http://schemas.openxmlformats.org/officeDocument/2006/math">
                    <m:r>
                      <a:rPr lang="en-US" sz="1800" b="0" i="1" smtClean="0">
                        <a:latin typeface="Cambria Math" panose="02040503050406030204" pitchFamily="18" charset="0"/>
                      </a:rPr>
                      <m:t>𝑑</m:t>
                    </m:r>
                    <m:r>
                      <a:rPr lang="en-US" sz="1800" b="0" i="1" smtClean="0">
                        <a:latin typeface="Cambria Math" panose="02040503050406030204" pitchFamily="18" charset="0"/>
                      </a:rPr>
                      <m:t>=4</m:t>
                    </m:r>
                  </m:oMath>
                </a14:m>
                <a:r>
                  <a:rPr lang="en-US" sz="1800" dirty="0"/>
                  <a:t>? What about </a:t>
                </a:r>
                <a14:m>
                  <m:oMath xmlns:m="http://schemas.openxmlformats.org/officeDocument/2006/math">
                    <m:r>
                      <a:rPr lang="en-US" sz="1800" b="0" i="1" smtClean="0">
                        <a:latin typeface="Cambria Math" panose="02040503050406030204" pitchFamily="18" charset="0"/>
                      </a:rPr>
                      <m:t>𝑛</m:t>
                    </m:r>
                    <m:r>
                      <a:rPr lang="en-US" sz="1800" b="0" i="1" smtClean="0">
                        <a:latin typeface="Cambria Math" panose="02040503050406030204" pitchFamily="18" charset="0"/>
                      </a:rPr>
                      <m:t>≥3</m:t>
                    </m:r>
                  </m:oMath>
                </a14:m>
                <a:r>
                  <a:rPr lang="en-US" sz="1800" dirty="0"/>
                  <a:t>?</a:t>
                </a:r>
              </a:p>
              <a:p>
                <a:pPr>
                  <a:spcAft>
                    <a:spcPts val="1000"/>
                  </a:spcAft>
                </a:pPr>
                <a:r>
                  <a:rPr lang="en-US" sz="1800" dirty="0"/>
                  <a:t>What is the </a:t>
                </a:r>
                <a:r>
                  <a:rPr lang="en-US" sz="1800" dirty="0">
                    <a:solidFill>
                      <a:srgbClr val="00B050"/>
                    </a:solidFill>
                  </a:rPr>
                  <a:t>localization/delocalization</a:t>
                </a:r>
                <a:r>
                  <a:rPr lang="en-US" sz="1800" dirty="0"/>
                  <a:t> behavior of the </a:t>
                </a:r>
                <a:r>
                  <a:rPr lang="en-US" sz="1800" dirty="0">
                    <a:solidFill>
                      <a:srgbClr val="0070C0"/>
                    </a:solidFill>
                  </a:rPr>
                  <a:t>integer-valued</a:t>
                </a:r>
                <a:r>
                  <a:rPr lang="en-US" sz="1800" dirty="0"/>
                  <a:t> random-field Gaussian free field in dimensions </a:t>
                </a:r>
                <a14:m>
                  <m:oMath xmlns:m="http://schemas.openxmlformats.org/officeDocument/2006/math">
                    <m:r>
                      <a:rPr lang="en-US" sz="1800" b="0" i="1" smtClean="0">
                        <a:latin typeface="Cambria Math" panose="02040503050406030204" pitchFamily="18" charset="0"/>
                      </a:rPr>
                      <m:t>𝑑</m:t>
                    </m:r>
                    <m:r>
                      <a:rPr lang="en-US" sz="1800" b="0" i="1" smtClean="0">
                        <a:latin typeface="Cambria Math" panose="02040503050406030204" pitchFamily="18" charset="0"/>
                      </a:rPr>
                      <m:t>≥3</m:t>
                    </m:r>
                  </m:oMath>
                </a14:m>
                <a:r>
                  <a:rPr lang="en-US" sz="1800" dirty="0"/>
                  <a:t> at high disorder strength </a:t>
                </a:r>
                <a14:m>
                  <m:oMath xmlns:m="http://schemas.openxmlformats.org/officeDocument/2006/math">
                    <m:r>
                      <a:rPr lang="en-US" sz="1800" b="0" i="1" smtClean="0">
                        <a:latin typeface="Cambria Math" panose="02040503050406030204" pitchFamily="18" charset="0"/>
                      </a:rPr>
                      <m:t>𝜆</m:t>
                    </m:r>
                  </m:oMath>
                </a14:m>
                <a:r>
                  <a:rPr lang="en-US" sz="1800" dirty="0"/>
                  <a:t>?</a:t>
                </a:r>
                <a:br>
                  <a:rPr lang="en-US" sz="1800" dirty="0"/>
                </a:br>
                <a:r>
                  <a:rPr lang="en-US" sz="1800" dirty="0">
                    <a:solidFill>
                      <a:srgbClr val="FF0000"/>
                    </a:solidFill>
                  </a:rPr>
                  <a:t>Conjecture</a:t>
                </a:r>
                <a:r>
                  <a:rPr lang="en-US" sz="1800" dirty="0"/>
                  <a:t>: Delocalization in dimension </a:t>
                </a:r>
                <a14:m>
                  <m:oMath xmlns:m="http://schemas.openxmlformats.org/officeDocument/2006/math">
                    <m:r>
                      <a:rPr lang="en-US" sz="1800" b="0" i="1" smtClean="0">
                        <a:latin typeface="Cambria Math" panose="02040503050406030204" pitchFamily="18" charset="0"/>
                      </a:rPr>
                      <m:t>𝑑</m:t>
                    </m:r>
                    <m:r>
                      <a:rPr lang="en-US" sz="1800" b="0" i="1" smtClean="0">
                        <a:latin typeface="Cambria Math" panose="02040503050406030204" pitchFamily="18" charset="0"/>
                      </a:rPr>
                      <m:t>=3</m:t>
                    </m:r>
                  </m:oMath>
                </a14:m>
                <a:r>
                  <a:rPr lang="en-US" sz="1800" dirty="0"/>
                  <a:t> and localization when </a:t>
                </a:r>
                <a14:m>
                  <m:oMath xmlns:m="http://schemas.openxmlformats.org/officeDocument/2006/math">
                    <m:r>
                      <a:rPr lang="en-US" sz="1800" b="0" i="1" smtClean="0">
                        <a:latin typeface="Cambria Math" panose="02040503050406030204" pitchFamily="18" charset="0"/>
                      </a:rPr>
                      <m:t>𝑑</m:t>
                    </m:r>
                    <m:r>
                      <a:rPr lang="en-US" sz="1800" b="0" i="1" smtClean="0">
                        <a:latin typeface="Cambria Math" panose="02040503050406030204" pitchFamily="18" charset="0"/>
                      </a:rPr>
                      <m:t>≥5</m:t>
                    </m:r>
                  </m:oMath>
                </a14:m>
                <a:r>
                  <a:rPr lang="en-US" sz="1800" dirty="0"/>
                  <a:t>.</a:t>
                </a:r>
                <a:br>
                  <a:rPr lang="en-US" sz="1800" dirty="0"/>
                </a:br>
                <a:r>
                  <a:rPr lang="en-US" sz="1800" dirty="0"/>
                  <a:t>Thus we conjecture a </a:t>
                </a:r>
                <a:r>
                  <a:rPr lang="en-US" sz="1800" dirty="0">
                    <a:solidFill>
                      <a:srgbClr val="0070C0"/>
                    </a:solidFill>
                  </a:rPr>
                  <a:t>roughening</a:t>
                </a:r>
                <a:r>
                  <a:rPr lang="en-US" sz="1800" dirty="0"/>
                  <a:t> </a:t>
                </a:r>
                <a:r>
                  <a:rPr lang="en-US" sz="1800" dirty="0">
                    <a:solidFill>
                      <a:srgbClr val="0070C0"/>
                    </a:solidFill>
                  </a:rPr>
                  <a:t>transition</a:t>
                </a:r>
                <a:r>
                  <a:rPr lang="en-US" sz="1800" dirty="0"/>
                  <a:t> in the disorder strength for </a:t>
                </a:r>
                <a14:m>
                  <m:oMath xmlns:m="http://schemas.openxmlformats.org/officeDocument/2006/math">
                    <m:r>
                      <a:rPr lang="en-US" sz="1800" b="0" i="1" smtClean="0">
                        <a:latin typeface="Cambria Math" panose="02040503050406030204" pitchFamily="18" charset="0"/>
                      </a:rPr>
                      <m:t>𝑑</m:t>
                    </m:r>
                    <m:r>
                      <a:rPr lang="en-US" sz="1800" b="0" i="1" smtClean="0">
                        <a:latin typeface="Cambria Math" panose="02040503050406030204" pitchFamily="18" charset="0"/>
                      </a:rPr>
                      <m:t>=3</m:t>
                    </m:r>
                  </m:oMath>
                </a14:m>
                <a:r>
                  <a:rPr lang="en-US" sz="1800" dirty="0"/>
                  <a:t>.</a:t>
                </a:r>
                <a:br>
                  <a:rPr lang="en-US" sz="1800" dirty="0"/>
                </a:br>
                <a:endParaRPr lang="en-US" sz="1800" dirty="0"/>
              </a:p>
              <a:p>
                <a:endParaRPr lang="en-US" sz="1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63858" y="1143000"/>
                <a:ext cx="8229600" cy="4906963"/>
              </a:xfrm>
              <a:blipFill>
                <a:blip r:embed="rId3"/>
                <a:stretch>
                  <a:fillRect l="-444" t="-746" r="-815" b="-4602"/>
                </a:stretch>
              </a:blipFill>
            </p:spPr>
            <p:txBody>
              <a:bodyPr/>
              <a:lstStyle/>
              <a:p>
                <a:r>
                  <a:rPr lang="en-US">
                    <a:noFill/>
                  </a:rPr>
                  <a:t> </a:t>
                </a:r>
              </a:p>
            </p:txBody>
          </p:sp>
        </mc:Fallback>
      </mc:AlternateContent>
      <p:sp>
        <p:nvSpPr>
          <p:cNvPr id="4" name="Slide Number Placeholder 3"/>
          <p:cNvSpPr>
            <a:spLocks noGrp="1"/>
          </p:cNvSpPr>
          <p:nvPr>
            <p:ph type="sldNum" sz="quarter" idx="4294967295"/>
          </p:nvPr>
        </p:nvSpPr>
        <p:spPr/>
        <p:txBody>
          <a:bodyPr/>
          <a:lstStyle/>
          <a:p>
            <a:fld id="{6653EBAD-0DEC-4A42-8EAE-CEF9B3D9D7C6}" type="slidenum">
              <a:rPr lang="en-US" smtClean="0"/>
              <a:t>18</a:t>
            </a:fld>
            <a:endParaRPr lang="en-US" dirty="0"/>
          </a:p>
        </p:txBody>
      </p:sp>
    </p:spTree>
    <p:extLst>
      <p:ext uri="{BB962C8B-B14F-4D97-AF65-F5344CB8AC3E}">
        <p14:creationId xmlns:p14="http://schemas.microsoft.com/office/powerpoint/2010/main" val="410206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a:t>Proof sketch for compact state space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143000"/>
                <a:ext cx="8229600" cy="4906963"/>
              </a:xfrm>
            </p:spPr>
            <p:txBody>
              <a:bodyPr>
                <a:noAutofit/>
              </a:bodyPr>
              <a:lstStyle/>
              <a:p>
                <a:r>
                  <a:rPr lang="en-US" sz="1800" dirty="0">
                    <a:solidFill>
                      <a:srgbClr val="FF0000"/>
                    </a:solidFill>
                  </a:rPr>
                  <a:t>Theorem recalled</a:t>
                </a:r>
                <a:r>
                  <a:rPr lang="en-US" sz="1800" dirty="0"/>
                  <a:t>: For the above disordered systems with compact state space in two dimensions, at </a:t>
                </a:r>
                <a14:m>
                  <m:oMath xmlns:m="http://schemas.openxmlformats.org/officeDocument/2006/math">
                    <m:r>
                      <a:rPr lang="en-US" sz="1800" i="1">
                        <a:latin typeface="Cambria Math" panose="02040503050406030204" pitchFamily="18" charset="0"/>
                      </a:rPr>
                      <m:t>0≤</m:t>
                    </m:r>
                    <m:r>
                      <a:rPr lang="en-US" sz="1800" i="1">
                        <a:latin typeface="Cambria Math" panose="02040503050406030204" pitchFamily="18" charset="0"/>
                      </a:rPr>
                      <m:t>𝑇</m:t>
                    </m:r>
                    <m:r>
                      <a:rPr lang="en-US" sz="1800" i="1">
                        <a:latin typeface="Cambria Math" panose="02040503050406030204" pitchFamily="18" charset="0"/>
                      </a:rPr>
                      <m:t>&lt;∞</m:t>
                    </m:r>
                  </m:oMath>
                </a14:m>
                <a:r>
                  <a:rPr lang="en-US" sz="1800" dirty="0"/>
                  <a:t> and </a:t>
                </a:r>
                <a14:m>
                  <m:oMath xmlns:m="http://schemas.openxmlformats.org/officeDocument/2006/math">
                    <m:r>
                      <a:rPr lang="en-US" sz="1800" b="0" i="1" smtClean="0">
                        <a:latin typeface="Cambria Math" panose="02040503050406030204" pitchFamily="18" charset="0"/>
                      </a:rPr>
                      <m:t>𝜆</m:t>
                    </m:r>
                    <m:r>
                      <a:rPr lang="en-US" sz="1800" i="1">
                        <a:latin typeface="Cambria Math"/>
                      </a:rPr>
                      <m:t>&gt;0</m:t>
                    </m:r>
                  </m:oMath>
                </a14:m>
                <a:r>
                  <a:rPr lang="en-US" sz="1800" dirty="0"/>
                  <a:t>, there exists </a:t>
                </a:r>
                <a14:m>
                  <m:oMath xmlns:m="http://schemas.openxmlformats.org/officeDocument/2006/math">
                    <m:r>
                      <a:rPr lang="en-US" sz="1800" i="1">
                        <a:latin typeface="Cambria Math" panose="02040503050406030204" pitchFamily="18" charset="0"/>
                      </a:rPr>
                      <m:t>𝐶</m:t>
                    </m:r>
                    <m:r>
                      <a:rPr lang="en-US" sz="1800" i="1">
                        <a:latin typeface="Cambria Math" panose="02040503050406030204" pitchFamily="18" charset="0"/>
                      </a:rPr>
                      <m:t>&gt;0</m:t>
                    </m:r>
                  </m:oMath>
                </a14:m>
                <a:r>
                  <a:rPr lang="en-US" sz="1800" dirty="0"/>
                  <a:t> so that for all </a:t>
                </a:r>
                <a14:m>
                  <m:oMath xmlns:m="http://schemas.openxmlformats.org/officeDocument/2006/math">
                    <m:r>
                      <a:rPr lang="en-US" sz="1800" i="1">
                        <a:latin typeface="Cambria Math" panose="02040503050406030204" pitchFamily="18" charset="0"/>
                      </a:rPr>
                      <m:t>𝐿</m:t>
                    </m:r>
                    <m:r>
                      <a:rPr lang="en-US" sz="1800" i="1">
                        <a:latin typeface="Cambria Math" panose="02040503050406030204" pitchFamily="18" charset="0"/>
                      </a:rPr>
                      <m:t>≥2</m:t>
                    </m:r>
                  </m:oMath>
                </a14:m>
                <a:r>
                  <a:rPr lang="en-US" sz="1800" dirty="0"/>
                  <a:t>,</a:t>
                </a:r>
              </a:p>
              <a:p>
                <a:pPr marL="0" indent="0">
                  <a:buNone/>
                </a:pPr>
                <a14:m>
                  <m:oMathPara xmlns:m="http://schemas.openxmlformats.org/officeDocument/2006/math">
                    <m:oMathParaPr>
                      <m:jc m:val="centerGroup"/>
                    </m:oMathParaPr>
                    <m:oMath xmlns:m="http://schemas.openxmlformats.org/officeDocument/2006/math">
                      <m:r>
                        <a:rPr lang="en-US" sz="1800" i="1">
                          <a:latin typeface="Cambria Math" panose="02040503050406030204" pitchFamily="18" charset="0"/>
                        </a:rPr>
                        <m:t>𝔼</m:t>
                      </m:r>
                      <m:d>
                        <m:dPr>
                          <m:ctrlPr>
                            <a:rPr lang="en-US" sz="1800" i="1">
                              <a:latin typeface="Cambria Math" panose="02040503050406030204" pitchFamily="18" charset="0"/>
                            </a:rPr>
                          </m:ctrlPr>
                        </m:dPr>
                        <m:e>
                          <m:limLow>
                            <m:limLowPr>
                              <m:ctrlPr>
                                <a:rPr lang="en-US" sz="1800" i="1">
                                  <a:latin typeface="Cambria Math" panose="02040503050406030204" pitchFamily="18" charset="0"/>
                                </a:rPr>
                              </m:ctrlPr>
                            </m:limLowPr>
                            <m:e>
                              <m:r>
                                <m:rPr>
                                  <m:sty m:val="p"/>
                                </m:rPr>
                                <a:rPr lang="en-US" sz="1800">
                                  <a:latin typeface="Cambria Math" panose="02040503050406030204" pitchFamily="18" charset="0"/>
                                </a:rPr>
                                <m:t>sup</m:t>
                              </m:r>
                            </m:e>
                            <m:lim>
                              <m:sSub>
                                <m:sSubPr>
                                  <m:ctrlPr>
                                    <a:rPr lang="en-US" sz="1800" i="1">
                                      <a:latin typeface="Cambria Math" panose="02040503050406030204" pitchFamily="18" charset="0"/>
                                    </a:rPr>
                                  </m:ctrlPr>
                                </m:sSubPr>
                                <m:e>
                                  <m:r>
                                    <a:rPr lang="en-US" sz="1800" i="1">
                                      <a:latin typeface="Cambria Math" panose="02040503050406030204" pitchFamily="18" charset="0"/>
                                    </a:rPr>
                                    <m:t>𝜏</m:t>
                                  </m:r>
                                </m:e>
                                <m:sub>
                                  <m:r>
                                    <a:rPr lang="en-US" sz="1800" i="1">
                                      <a:latin typeface="Cambria Math" panose="02040503050406030204" pitchFamily="18" charset="0"/>
                                    </a:rPr>
                                    <m:t>1</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𝜏</m:t>
                                  </m:r>
                                </m:e>
                                <m:sub>
                                  <m:r>
                                    <a:rPr lang="en-US" sz="1800" i="1">
                                      <a:latin typeface="Cambria Math" panose="02040503050406030204" pitchFamily="18" charset="0"/>
                                    </a:rPr>
                                    <m:t>2</m:t>
                                  </m:r>
                                </m:sub>
                              </m:sSub>
                              <m:r>
                                <a:rPr lang="en-US" sz="1800" i="1">
                                  <a:latin typeface="Cambria Math" panose="02040503050406030204" pitchFamily="18" charset="0"/>
                                </a:rPr>
                                <m:t>:</m:t>
                              </m:r>
                              <m:sSup>
                                <m:sSupPr>
                                  <m:ctrlPr>
                                    <a:rPr lang="en-US" sz="1800" i="1">
                                      <a:latin typeface="Cambria Math" panose="02040503050406030204" pitchFamily="18" charset="0"/>
                                    </a:rPr>
                                  </m:ctrlPr>
                                </m:sSupPr>
                                <m:e>
                                  <m:r>
                                    <a:rPr lang="en-US" sz="1800" i="1">
                                      <a:latin typeface="Cambria Math" panose="02040503050406030204" pitchFamily="18" charset="0"/>
                                    </a:rPr>
                                    <m:t>ℤ</m:t>
                                  </m:r>
                                </m:e>
                                <m:sup>
                                  <m:r>
                                    <a:rPr lang="en-US" sz="1800" b="0" i="1" smtClean="0">
                                      <a:latin typeface="Cambria Math" panose="02040503050406030204" pitchFamily="18" charset="0"/>
                                    </a:rPr>
                                    <m:t>2</m:t>
                                  </m:r>
                                </m:sup>
                              </m:sSup>
                              <m:r>
                                <a:rPr lang="en-US" sz="1800" i="1">
                                  <a:latin typeface="Cambria Math" panose="02040503050406030204" pitchFamily="18" charset="0"/>
                                </a:rPr>
                                <m:t>→</m:t>
                              </m:r>
                              <m:r>
                                <a:rPr lang="en-US" sz="1800" i="1">
                                  <a:latin typeface="Cambria Math" panose="02040503050406030204" pitchFamily="18" charset="0"/>
                                </a:rPr>
                                <m:t>𝑆</m:t>
                              </m:r>
                            </m:lim>
                          </m:limLow>
                          <m:d>
                            <m:dPr>
                              <m:begChr m:val="‖"/>
                              <m:endChr m:val="‖"/>
                              <m:ctrlPr>
                                <a:rPr lang="x-none" sz="1800" i="1" smtClean="0">
                                  <a:latin typeface="Cambria Math" panose="02040503050406030204" pitchFamily="18" charset="0"/>
                                </a:rPr>
                              </m:ctrlPr>
                            </m:dPr>
                            <m:e>
                              <m:f>
                                <m:fPr>
                                  <m:ctrlPr>
                                    <a:rPr lang="en-US" sz="1800" i="1">
                                      <a:latin typeface="Cambria Math" panose="02040503050406030204" pitchFamily="18" charset="0"/>
                                    </a:rPr>
                                  </m:ctrlPr>
                                </m:fPr>
                                <m:num>
                                  <m:r>
                                    <a:rPr lang="en-US" sz="1800" i="1">
                                      <a:latin typeface="Cambria Math" panose="02040503050406030204" pitchFamily="18" charset="0"/>
                                    </a:rPr>
                                    <m:t>1</m:t>
                                  </m:r>
                                </m:num>
                                <m:den>
                                  <m:sSup>
                                    <m:sSupPr>
                                      <m:ctrlPr>
                                        <a:rPr lang="en-US" sz="1800" i="1">
                                          <a:latin typeface="Cambria Math" panose="02040503050406030204" pitchFamily="18" charset="0"/>
                                        </a:rPr>
                                      </m:ctrlPr>
                                    </m:sSupPr>
                                    <m:e>
                                      <m:r>
                                        <a:rPr lang="en-US" sz="1800" i="1">
                                          <a:latin typeface="Cambria Math" panose="02040503050406030204" pitchFamily="18" charset="0"/>
                                        </a:rPr>
                                        <m:t>𝐿</m:t>
                                      </m:r>
                                    </m:e>
                                    <m:sup>
                                      <m:r>
                                        <a:rPr lang="en-US" sz="1800" b="0" i="1" smtClean="0">
                                          <a:latin typeface="Cambria Math" panose="02040503050406030204" pitchFamily="18" charset="0"/>
                                        </a:rPr>
                                        <m:t>2</m:t>
                                      </m:r>
                                    </m:sup>
                                  </m:sSup>
                                </m:den>
                              </m:f>
                              <m:nary>
                                <m:naryPr>
                                  <m:chr m:val="∑"/>
                                  <m:supHide m:val="on"/>
                                  <m:ctrlPr>
                                    <a:rPr lang="en-US" sz="1800" i="1">
                                      <a:latin typeface="Cambria Math" panose="02040503050406030204" pitchFamily="18" charset="0"/>
                                    </a:rPr>
                                  </m:ctrlPr>
                                </m:naryPr>
                                <m:sub>
                                  <m:r>
                                    <a:rPr lang="en-US" sz="1800" i="1">
                                      <a:latin typeface="Cambria Math" panose="02040503050406030204" pitchFamily="18" charset="0"/>
                                    </a:rPr>
                                    <m:t>𝑣</m:t>
                                  </m:r>
                                  <m:r>
                                    <a:rPr lang="en-US" sz="1800" i="1">
                                      <a:latin typeface="Cambria Math" panose="02040503050406030204" pitchFamily="18" charset="0"/>
                                    </a:rPr>
                                    <m:t>∈</m:t>
                                  </m:r>
                                  <m:sSubSup>
                                    <m:sSubSupPr>
                                      <m:ctrlPr>
                                        <a:rPr lang="en-US" sz="1800" b="0" i="1" smtClean="0">
                                          <a:latin typeface="Cambria Math" panose="02040503050406030204" pitchFamily="18" charset="0"/>
                                        </a:rPr>
                                      </m:ctrlPr>
                                    </m:sSubSupPr>
                                    <m:e>
                                      <m:r>
                                        <m:rPr>
                                          <m:sty m:val="p"/>
                                        </m:rPr>
                                        <a:rPr lang="en-US" sz="1800">
                                          <a:latin typeface="Cambria Math" panose="02040503050406030204" pitchFamily="18" charset="0"/>
                                        </a:rPr>
                                        <m:t>Λ</m:t>
                                      </m:r>
                                    </m:e>
                                    <m:sub>
                                      <m:r>
                                        <a:rPr lang="en-US" sz="1800" i="1">
                                          <a:latin typeface="Cambria Math" panose="02040503050406030204" pitchFamily="18" charset="0"/>
                                        </a:rPr>
                                        <m:t>𝐿</m:t>
                                      </m:r>
                                    </m:sub>
                                    <m:sup>
                                      <m:r>
                                        <a:rPr lang="en-US" sz="1800" b="0" i="1" smtClean="0">
                                          <a:latin typeface="Cambria Math" panose="02040503050406030204" pitchFamily="18" charset="0"/>
                                        </a:rPr>
                                        <m:t>2</m:t>
                                      </m:r>
                                    </m:sup>
                                  </m:sSubSup>
                                </m:sub>
                                <m:sup/>
                                <m:e>
                                  <m:sSubSup>
                                    <m:sSubSupPr>
                                      <m:ctrlPr>
                                        <a:rPr lang="en-US" sz="1800" i="1">
                                          <a:latin typeface="Cambria Math" panose="02040503050406030204" pitchFamily="18" charset="0"/>
                                        </a:rPr>
                                      </m:ctrlPr>
                                    </m:sSubSupPr>
                                    <m:e>
                                      <m:d>
                                        <m:dPr>
                                          <m:begChr m:val="〈"/>
                                          <m:endChr m:val="〉"/>
                                          <m:ctrlPr>
                                            <a:rPr lang="en-US" sz="1800" i="1">
                                              <a:latin typeface="Cambria Math" panose="02040503050406030204" pitchFamily="18" charset="0"/>
                                            </a:rPr>
                                          </m:ctrlPr>
                                        </m:dPr>
                                        <m:e>
                                          <m:r>
                                            <a:rPr lang="en-US" sz="1800" i="1">
                                              <a:latin typeface="Cambria Math" panose="02040503050406030204" pitchFamily="18" charset="0"/>
                                            </a:rPr>
                                            <m:t>𝑓</m:t>
                                          </m:r>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𝒯</m:t>
                                                  </m:r>
                                                </m:e>
                                                <m:sub>
                                                  <m:r>
                                                    <a:rPr lang="en-US" sz="1800" i="1">
                                                      <a:latin typeface="Cambria Math"/>
                                                    </a:rPr>
                                                    <m:t>𝑣</m:t>
                                                  </m:r>
                                                </m:sub>
                                              </m:sSub>
                                              <m:d>
                                                <m:dPr>
                                                  <m:ctrlPr>
                                                    <a:rPr lang="en-US" sz="1800" i="1">
                                                      <a:latin typeface="Cambria Math" panose="02040503050406030204" pitchFamily="18" charset="0"/>
                                                    </a:rPr>
                                                  </m:ctrlPr>
                                                </m:dPr>
                                                <m:e>
                                                  <m:r>
                                                    <a:rPr lang="en-US" sz="1800" i="1">
                                                      <a:latin typeface="Cambria Math" panose="02040503050406030204" pitchFamily="18" charset="0"/>
                                                    </a:rPr>
                                                    <m:t>𝜎</m:t>
                                                  </m:r>
                                                </m:e>
                                              </m:d>
                                            </m:e>
                                          </m:d>
                                        </m:e>
                                      </m:d>
                                    </m:e>
                                    <m:sub>
                                      <m:sSubSup>
                                        <m:sSubSupPr>
                                          <m:ctrlPr>
                                            <a:rPr lang="en-US" sz="1800" b="0" i="1" smtClean="0">
                                              <a:latin typeface="Cambria Math" panose="02040503050406030204" pitchFamily="18" charset="0"/>
                                            </a:rPr>
                                          </m:ctrlPr>
                                        </m:sSubSupPr>
                                        <m:e>
                                          <m:r>
                                            <m:rPr>
                                              <m:sty m:val="p"/>
                                            </m:rPr>
                                            <a:rPr lang="en-US" sz="1800">
                                              <a:latin typeface="Cambria Math" panose="02040503050406030204" pitchFamily="18" charset="0"/>
                                            </a:rPr>
                                            <m:t>Λ</m:t>
                                          </m:r>
                                        </m:e>
                                        <m:sub>
                                          <m:r>
                                            <a:rPr lang="en-US" sz="1800" i="1">
                                              <a:latin typeface="Cambria Math" panose="02040503050406030204" pitchFamily="18" charset="0"/>
                                            </a:rPr>
                                            <m:t>𝐿</m:t>
                                          </m:r>
                                        </m:sub>
                                        <m:sup>
                                          <m:r>
                                            <a:rPr lang="en-US" sz="1800" b="0" i="1" smtClean="0">
                                              <a:latin typeface="Cambria Math" panose="02040503050406030204" pitchFamily="18" charset="0"/>
                                            </a:rPr>
                                            <m:t>2</m:t>
                                          </m:r>
                                        </m:sup>
                                      </m:sSubSup>
                                    </m:sub>
                                    <m:sup>
                                      <m:sSub>
                                        <m:sSubPr>
                                          <m:ctrlPr>
                                            <a:rPr lang="en-US" sz="1800" i="1">
                                              <a:latin typeface="Cambria Math" panose="02040503050406030204" pitchFamily="18" charset="0"/>
                                            </a:rPr>
                                          </m:ctrlPr>
                                        </m:sSubPr>
                                        <m:e>
                                          <m:r>
                                            <a:rPr lang="en-US" sz="1800" i="1">
                                              <a:latin typeface="Cambria Math" panose="02040503050406030204" pitchFamily="18" charset="0"/>
                                            </a:rPr>
                                            <m:t>𝜏</m:t>
                                          </m:r>
                                        </m:e>
                                        <m:sub>
                                          <m:r>
                                            <a:rPr lang="en-US" sz="1800" i="1">
                                              <a:latin typeface="Cambria Math" panose="02040503050406030204" pitchFamily="18" charset="0"/>
                                            </a:rPr>
                                            <m:t>1</m:t>
                                          </m:r>
                                        </m:sub>
                                      </m:sSub>
                                    </m:sup>
                                  </m:sSubSup>
                                </m:e>
                              </m:nary>
                              <m:r>
                                <a:rPr lang="en-US" sz="1800" i="1">
                                  <a:latin typeface="Cambria Math" panose="02040503050406030204" pitchFamily="18" charset="0"/>
                                </a:rPr>
                                <m:t>−</m:t>
                              </m:r>
                              <m:sSubSup>
                                <m:sSubSupPr>
                                  <m:ctrlPr>
                                    <a:rPr lang="en-US" sz="1800" i="1">
                                      <a:latin typeface="Cambria Math" panose="02040503050406030204" pitchFamily="18" charset="0"/>
                                    </a:rPr>
                                  </m:ctrlPr>
                                </m:sSubSupPr>
                                <m:e>
                                  <m:d>
                                    <m:dPr>
                                      <m:begChr m:val="〈"/>
                                      <m:endChr m:val="〉"/>
                                      <m:ctrlPr>
                                        <a:rPr lang="en-US" sz="1800" i="1">
                                          <a:latin typeface="Cambria Math" panose="02040503050406030204" pitchFamily="18" charset="0"/>
                                        </a:rPr>
                                      </m:ctrlPr>
                                    </m:dPr>
                                    <m:e>
                                      <m:r>
                                        <a:rPr lang="en-US" sz="1800" i="1">
                                          <a:latin typeface="Cambria Math" panose="02040503050406030204" pitchFamily="18" charset="0"/>
                                        </a:rPr>
                                        <m:t>𝑓</m:t>
                                      </m:r>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𝒯</m:t>
                                              </m:r>
                                            </m:e>
                                            <m:sub>
                                              <m:r>
                                                <a:rPr lang="en-US" sz="1800" i="1">
                                                  <a:latin typeface="Cambria Math"/>
                                                </a:rPr>
                                                <m:t>𝑣</m:t>
                                              </m:r>
                                            </m:sub>
                                          </m:sSub>
                                          <m:d>
                                            <m:dPr>
                                              <m:ctrlPr>
                                                <a:rPr lang="en-US" sz="1800" i="1">
                                                  <a:latin typeface="Cambria Math" panose="02040503050406030204" pitchFamily="18" charset="0"/>
                                                </a:rPr>
                                              </m:ctrlPr>
                                            </m:dPr>
                                            <m:e>
                                              <m:r>
                                                <a:rPr lang="en-US" sz="1800" i="1">
                                                  <a:latin typeface="Cambria Math" panose="02040503050406030204" pitchFamily="18" charset="0"/>
                                                </a:rPr>
                                                <m:t>𝜎</m:t>
                                              </m:r>
                                            </m:e>
                                          </m:d>
                                        </m:e>
                                      </m:d>
                                    </m:e>
                                  </m:d>
                                </m:e>
                                <m:sub>
                                  <m:sSubSup>
                                    <m:sSubSupPr>
                                      <m:ctrlPr>
                                        <a:rPr lang="en-US" sz="1800" b="0" i="1" smtClean="0">
                                          <a:latin typeface="Cambria Math" panose="02040503050406030204" pitchFamily="18" charset="0"/>
                                        </a:rPr>
                                      </m:ctrlPr>
                                    </m:sSubSupPr>
                                    <m:e>
                                      <m:r>
                                        <m:rPr>
                                          <m:sty m:val="p"/>
                                        </m:rPr>
                                        <a:rPr lang="en-US" sz="1800">
                                          <a:latin typeface="Cambria Math" panose="02040503050406030204" pitchFamily="18" charset="0"/>
                                        </a:rPr>
                                        <m:t>Λ</m:t>
                                      </m:r>
                                    </m:e>
                                    <m:sub>
                                      <m:r>
                                        <a:rPr lang="en-US" sz="1800" i="1">
                                          <a:latin typeface="Cambria Math" panose="02040503050406030204" pitchFamily="18" charset="0"/>
                                        </a:rPr>
                                        <m:t>𝐿</m:t>
                                      </m:r>
                                    </m:sub>
                                    <m:sup>
                                      <m:r>
                                        <a:rPr lang="en-US" sz="1800" b="0" i="1" smtClean="0">
                                          <a:latin typeface="Cambria Math" panose="02040503050406030204" pitchFamily="18" charset="0"/>
                                        </a:rPr>
                                        <m:t>2</m:t>
                                      </m:r>
                                    </m:sup>
                                  </m:sSubSup>
                                </m:sub>
                                <m:sup>
                                  <m:sSub>
                                    <m:sSubPr>
                                      <m:ctrlPr>
                                        <a:rPr lang="en-US" sz="1800" i="1">
                                          <a:latin typeface="Cambria Math" panose="02040503050406030204" pitchFamily="18" charset="0"/>
                                        </a:rPr>
                                      </m:ctrlPr>
                                    </m:sSubPr>
                                    <m:e>
                                      <m:r>
                                        <a:rPr lang="en-US" sz="1800" i="1">
                                          <a:latin typeface="Cambria Math" panose="02040503050406030204" pitchFamily="18" charset="0"/>
                                        </a:rPr>
                                        <m:t>𝜏</m:t>
                                      </m:r>
                                    </m:e>
                                    <m:sub>
                                      <m:r>
                                        <a:rPr lang="en-US" sz="1800" i="1">
                                          <a:latin typeface="Cambria Math" panose="02040503050406030204" pitchFamily="18" charset="0"/>
                                        </a:rPr>
                                        <m:t>2</m:t>
                                      </m:r>
                                    </m:sub>
                                  </m:sSub>
                                </m:sup>
                              </m:sSubSup>
                            </m:e>
                          </m:d>
                        </m:e>
                      </m:d>
                      <m:r>
                        <a:rPr lang="en-US" sz="1800" i="1">
                          <a:latin typeface="Cambria Math" panose="02040503050406030204" pitchFamily="18" charset="0"/>
                        </a:rPr>
                        <m:t>≤</m:t>
                      </m:r>
                      <m:f>
                        <m:fPr>
                          <m:ctrlPr>
                            <a:rPr lang="en-US" sz="1800" i="1">
                              <a:latin typeface="Cambria Math" panose="02040503050406030204" pitchFamily="18" charset="0"/>
                            </a:rPr>
                          </m:ctrlPr>
                        </m:fPr>
                        <m:num>
                          <m:r>
                            <a:rPr lang="en-US" sz="1800" i="1">
                              <a:latin typeface="Cambria Math" panose="02040503050406030204" pitchFamily="18" charset="0"/>
                            </a:rPr>
                            <m:t>𝐶</m:t>
                          </m:r>
                        </m:num>
                        <m:den>
                          <m:sSup>
                            <m:sSupPr>
                              <m:ctrlPr>
                                <a:rPr lang="en-US" sz="1800" b="0" i="1" smtClean="0">
                                  <a:latin typeface="Cambria Math" panose="02040503050406030204" pitchFamily="18" charset="0"/>
                                </a:rPr>
                              </m:ctrlPr>
                            </m:sSupPr>
                            <m:e>
                              <m:d>
                                <m:dPr>
                                  <m:ctrlPr>
                                    <a:rPr lang="en-US" sz="1800" b="0" i="1" smtClean="0">
                                      <a:latin typeface="Cambria Math" panose="02040503050406030204" pitchFamily="18" charset="0"/>
                                    </a:rPr>
                                  </m:ctrlPr>
                                </m:dPr>
                                <m:e>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log</m:t>
                                      </m:r>
                                    </m:fName>
                                    <m:e>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log</m:t>
                                          </m:r>
                                        </m:fName>
                                        <m:e>
                                          <m:r>
                                            <a:rPr lang="en-US" sz="1800" b="0" i="1" smtClean="0">
                                              <a:latin typeface="Cambria Math" panose="02040503050406030204" pitchFamily="18" charset="0"/>
                                            </a:rPr>
                                            <m:t>𝐿</m:t>
                                          </m:r>
                                        </m:e>
                                      </m:func>
                                    </m:e>
                                  </m:func>
                                </m:e>
                              </m:d>
                            </m:e>
                            <m:sup>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1</m:t>
                                  </m:r>
                                </m:num>
                                <m:den>
                                  <m:r>
                                    <a:rPr lang="en-US" sz="1800" b="0" i="1" smtClean="0">
                                      <a:latin typeface="Cambria Math" panose="02040503050406030204" pitchFamily="18" charset="0"/>
                                    </a:rPr>
                                    <m:t>4</m:t>
                                  </m:r>
                                </m:den>
                              </m:f>
                            </m:sup>
                          </m:sSup>
                        </m:den>
                      </m:f>
                    </m:oMath>
                  </m:oMathPara>
                </a14:m>
                <a:endParaRPr lang="en-US" sz="1800" dirty="0"/>
              </a:p>
              <a:p>
                <a:r>
                  <a:rPr lang="en-US" sz="1800" dirty="0"/>
                  <a:t>Simplification: Set </a:t>
                </a:r>
                <a14:m>
                  <m:oMath xmlns:m="http://schemas.openxmlformats.org/officeDocument/2006/math">
                    <m:r>
                      <a:rPr lang="en-US" sz="1800" b="0" i="1" smtClean="0">
                        <a:latin typeface="Cambria Math" panose="02040503050406030204" pitchFamily="18" charset="0"/>
                      </a:rPr>
                      <m:t>𝑇</m:t>
                    </m:r>
                    <m:r>
                      <a:rPr lang="en-US" sz="1800" b="0" i="1" smtClean="0">
                        <a:latin typeface="Cambria Math" panose="02040503050406030204" pitchFamily="18" charset="0"/>
                      </a:rPr>
                      <m:t>=0</m:t>
                    </m:r>
                  </m:oMath>
                </a14:m>
                <a:r>
                  <a:rPr lang="en-US" sz="1800" dirty="0"/>
                  <a:t> and let the noised observable </a:t>
                </a:r>
                <a14:m>
                  <m:oMath xmlns:m="http://schemas.openxmlformats.org/officeDocument/2006/math">
                    <m:r>
                      <a:rPr lang="en-US" sz="1800" b="0" i="1" smtClean="0">
                        <a:latin typeface="Cambria Math" panose="02040503050406030204" pitchFamily="18" charset="0"/>
                      </a:rPr>
                      <m:t>𝑓</m:t>
                    </m:r>
                  </m:oMath>
                </a14:m>
                <a:r>
                  <a:rPr lang="en-US" sz="1800" dirty="0"/>
                  <a:t> be scalar (</a:t>
                </a:r>
                <a14:m>
                  <m:oMath xmlns:m="http://schemas.openxmlformats.org/officeDocument/2006/math">
                    <m:r>
                      <a:rPr lang="en-US" sz="1800" b="0" i="1" smtClean="0">
                        <a:latin typeface="Cambria Math" panose="02040503050406030204" pitchFamily="18" charset="0"/>
                      </a:rPr>
                      <m:t>𝑚</m:t>
                    </m:r>
                    <m:r>
                      <a:rPr lang="en-US" sz="1800" b="0" i="1" smtClean="0">
                        <a:latin typeface="Cambria Math" panose="02040503050406030204" pitchFamily="18" charset="0"/>
                      </a:rPr>
                      <m:t>=1</m:t>
                    </m:r>
                  </m:oMath>
                </a14:m>
                <a:r>
                  <a:rPr lang="en-US" sz="1800" dirty="0"/>
                  <a:t>).</a:t>
                </a:r>
              </a:p>
              <a:p>
                <a:r>
                  <a:rPr lang="en-US" sz="1800" dirty="0"/>
                  <a:t>For given disorder </a:t>
                </a:r>
                <a14:m>
                  <m:oMath xmlns:m="http://schemas.openxmlformats.org/officeDocument/2006/math">
                    <m:r>
                      <a:rPr lang="en-US" sz="1800" b="0" i="1" smtClean="0">
                        <a:latin typeface="Cambria Math" panose="02040503050406030204" pitchFamily="18" charset="0"/>
                      </a:rPr>
                      <m:t>𝜂</m:t>
                    </m:r>
                  </m:oMath>
                </a14:m>
                <a:r>
                  <a:rPr lang="en-US" sz="1800" dirty="0"/>
                  <a:t>, finite domain </a:t>
                </a:r>
                <a14:m>
                  <m:oMath xmlns:m="http://schemas.openxmlformats.org/officeDocument/2006/math">
                    <m:r>
                      <m:rPr>
                        <m:sty m:val="p"/>
                      </m:rPr>
                      <a:rPr lang="en-US" sz="1800" b="0" i="0" smtClean="0">
                        <a:latin typeface="Cambria Math" panose="02040503050406030204" pitchFamily="18" charset="0"/>
                      </a:rPr>
                      <m:t>Λ</m:t>
                    </m:r>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ℤ</m:t>
                        </m:r>
                      </m:e>
                      <m:sup>
                        <m:r>
                          <a:rPr lang="en-US" sz="1800" b="0" i="1" smtClean="0">
                            <a:latin typeface="Cambria Math" panose="02040503050406030204" pitchFamily="18" charset="0"/>
                          </a:rPr>
                          <m:t>𝑑</m:t>
                        </m:r>
                      </m:sup>
                    </m:sSup>
                  </m:oMath>
                </a14:m>
                <a:r>
                  <a:rPr lang="en-US" sz="1800" dirty="0"/>
                  <a:t> and boundary conditions </a:t>
                </a:r>
                <a14:m>
                  <m:oMath xmlns:m="http://schemas.openxmlformats.org/officeDocument/2006/math">
                    <m:r>
                      <a:rPr lang="en-US" sz="1800" i="1">
                        <a:latin typeface="Cambria Math" panose="02040503050406030204" pitchFamily="18" charset="0"/>
                      </a:rPr>
                      <m:t>𝜏</m:t>
                    </m:r>
                  </m:oMath>
                </a14:m>
                <a:r>
                  <a:rPr lang="en-US" sz="1800" dirty="0"/>
                  <a:t> let </a:t>
                </a:r>
              </a:p>
              <a:p>
                <a:pPr marL="0" indent="0">
                  <a:buNone/>
                </a:pPr>
                <a14:m>
                  <m:oMathPara xmlns:m="http://schemas.openxmlformats.org/officeDocument/2006/math">
                    <m:oMathParaPr>
                      <m:jc m:val="centerGroup"/>
                    </m:oMathParaPr>
                    <m:oMath xmlns:m="http://schemas.openxmlformats.org/officeDocument/2006/math">
                      <m:sSubSup>
                        <m:sSubSupPr>
                          <m:ctrlPr>
                            <a:rPr lang="en-US" sz="1800" b="0" i="1" smtClean="0">
                              <a:latin typeface="Cambria Math" panose="02040503050406030204" pitchFamily="18" charset="0"/>
                            </a:rPr>
                          </m:ctrlPr>
                        </m:sSubSupPr>
                        <m:e>
                          <m:r>
                            <a:rPr lang="en-US" sz="1800" b="0" i="1" smtClean="0">
                              <a:latin typeface="Cambria Math" panose="02040503050406030204" pitchFamily="18" charset="0"/>
                            </a:rPr>
                            <m:t>𝜖</m:t>
                          </m:r>
                        </m:e>
                        <m:sub>
                          <m:r>
                            <m:rPr>
                              <m:sty m:val="p"/>
                            </m:rPr>
                            <a:rPr lang="en-US" sz="1800" b="0" i="0" smtClean="0">
                              <a:latin typeface="Cambria Math" panose="02040503050406030204" pitchFamily="18" charset="0"/>
                            </a:rPr>
                            <m:t>Λ</m:t>
                          </m:r>
                        </m:sub>
                        <m:sup>
                          <m:r>
                            <a:rPr lang="en-US" sz="1800" b="0" i="1" smtClean="0">
                              <a:latin typeface="Cambria Math" panose="02040503050406030204" pitchFamily="18" charset="0"/>
                            </a:rPr>
                            <m:t>𝜂</m:t>
                          </m:r>
                        </m:sup>
                      </m:sSubSup>
                      <m:d>
                        <m:dPr>
                          <m:ctrlPr>
                            <a:rPr lang="en-US" sz="1800" b="0" i="1" smtClean="0">
                              <a:latin typeface="Cambria Math" panose="02040503050406030204" pitchFamily="18" charset="0"/>
                            </a:rPr>
                          </m:ctrlPr>
                        </m:dPr>
                        <m:e>
                          <m:r>
                            <a:rPr lang="en-US" sz="1800" b="0" i="1" smtClean="0">
                              <a:latin typeface="Cambria Math" panose="02040503050406030204" pitchFamily="18" charset="0"/>
                            </a:rPr>
                            <m:t>𝜏</m:t>
                          </m:r>
                        </m:e>
                      </m:d>
                      <m:r>
                        <a:rPr lang="en-US" sz="1800" b="0" i="0" smtClean="0">
                          <a:latin typeface="Cambria Math" panose="02040503050406030204" pitchFamily="18" charset="0"/>
                        </a:rPr>
                        <m:t>≔</m:t>
                      </m:r>
                      <m:func>
                        <m:funcPr>
                          <m:ctrlPr>
                            <a:rPr lang="en-US" sz="1800" b="0" i="1" smtClean="0">
                              <a:latin typeface="Cambria Math" panose="02040503050406030204" pitchFamily="18" charset="0"/>
                            </a:rPr>
                          </m:ctrlPr>
                        </m:funcPr>
                        <m:fName>
                          <m:limLow>
                            <m:limLowPr>
                              <m:ctrlPr>
                                <a:rPr lang="en-US" sz="1800" b="0" i="1" smtClean="0">
                                  <a:latin typeface="Cambria Math" panose="02040503050406030204" pitchFamily="18" charset="0"/>
                                </a:rPr>
                              </m:ctrlPr>
                            </m:limLowPr>
                            <m:e>
                              <m:r>
                                <m:rPr>
                                  <m:sty m:val="p"/>
                                </m:rPr>
                                <a:rPr lang="en-US" sz="1800" b="0" i="0" smtClean="0">
                                  <a:latin typeface="Cambria Math" panose="02040503050406030204" pitchFamily="18" charset="0"/>
                                </a:rPr>
                                <m:t>sup</m:t>
                              </m:r>
                            </m:e>
                            <m:lim>
                              <m:r>
                                <a:rPr lang="en-US" sz="1800" i="1">
                                  <a:latin typeface="Cambria Math" panose="02040503050406030204" pitchFamily="18" charset="0"/>
                                </a:rPr>
                                <m:t>𝜎</m:t>
                              </m:r>
                              <m:r>
                                <a:rPr lang="en-US" sz="1800" i="1">
                                  <a:latin typeface="Cambria Math" panose="02040503050406030204" pitchFamily="18" charset="0"/>
                                </a:rPr>
                                <m:t>:</m:t>
                              </m:r>
                              <m:sSup>
                                <m:sSupPr>
                                  <m:ctrlPr>
                                    <a:rPr lang="en-US" sz="1800" i="1">
                                      <a:latin typeface="Cambria Math" panose="02040503050406030204" pitchFamily="18" charset="0"/>
                                    </a:rPr>
                                  </m:ctrlPr>
                                </m:sSupPr>
                                <m:e>
                                  <m:r>
                                    <a:rPr lang="en-US" sz="1800" i="1">
                                      <a:latin typeface="Cambria Math" panose="02040503050406030204" pitchFamily="18" charset="0"/>
                                    </a:rPr>
                                    <m:t>ℤ</m:t>
                                  </m:r>
                                </m:e>
                                <m:sup>
                                  <m:r>
                                    <a:rPr lang="en-US" sz="1800" i="1">
                                      <a:latin typeface="Cambria Math" panose="02040503050406030204" pitchFamily="18" charset="0"/>
                                    </a:rPr>
                                    <m:t>𝑑</m:t>
                                  </m:r>
                                </m:sup>
                              </m:sSup>
                              <m:r>
                                <a:rPr lang="en-US" sz="1800" i="1">
                                  <a:latin typeface="Cambria Math" panose="02040503050406030204" pitchFamily="18" charset="0"/>
                                </a:rPr>
                                <m:t>→</m:t>
                              </m:r>
                              <m:r>
                                <a:rPr lang="en-US" sz="1800" i="1">
                                  <a:latin typeface="Cambria Math" panose="02040503050406030204" pitchFamily="18" charset="0"/>
                                </a:rPr>
                                <m:t>𝑆</m:t>
                              </m:r>
                              <m:r>
                                <a:rPr lang="en-US" sz="1800" i="1">
                                  <a:latin typeface="Cambria Math" panose="02040503050406030204" pitchFamily="18" charset="0"/>
                                </a:rPr>
                                <m:t>,  </m:t>
                              </m:r>
                              <m:r>
                                <a:rPr lang="en-US" sz="1800" i="1">
                                  <a:latin typeface="Cambria Math" panose="02040503050406030204" pitchFamily="18" charset="0"/>
                                </a:rPr>
                                <m:t>𝜎</m:t>
                              </m:r>
                              <m:r>
                                <a:rPr lang="en-US" sz="1800" i="1">
                                  <a:latin typeface="Cambria Math" panose="02040503050406030204" pitchFamily="18" charset="0"/>
                                </a:rPr>
                                <m:t>≡</m:t>
                              </m:r>
                              <m:r>
                                <a:rPr lang="en-US" sz="1800" i="1">
                                  <a:latin typeface="Cambria Math" panose="02040503050406030204" pitchFamily="18" charset="0"/>
                                </a:rPr>
                                <m:t>𝜏</m:t>
                              </m:r>
                              <m:r>
                                <a:rPr lang="en-US" sz="1800" i="1">
                                  <a:latin typeface="Cambria Math" panose="02040503050406030204" pitchFamily="18" charset="0"/>
                                </a:rPr>
                                <m:t> </m:t>
                              </m:r>
                              <m:r>
                                <m:rPr>
                                  <m:nor/>
                                </m:rPr>
                                <a:rPr lang="en-US" sz="1800">
                                  <a:latin typeface="Cambria Math" panose="02040503050406030204" pitchFamily="18" charset="0"/>
                                </a:rPr>
                                <m:t>on</m:t>
                              </m:r>
                              <m:r>
                                <a:rPr lang="en-US" sz="1800" i="1">
                                  <a:latin typeface="Cambria Math" panose="02040503050406030204" pitchFamily="18" charset="0"/>
                                </a:rPr>
                                <m:t> </m:t>
                              </m:r>
                              <m:sSup>
                                <m:sSupPr>
                                  <m:ctrlPr>
                                    <a:rPr lang="en-US" sz="1800" i="1">
                                      <a:latin typeface="Cambria Math" panose="02040503050406030204" pitchFamily="18" charset="0"/>
                                    </a:rPr>
                                  </m:ctrlPr>
                                </m:sSupPr>
                                <m:e>
                                  <m:r>
                                    <m:rPr>
                                      <m:sty m:val="p"/>
                                    </m:rPr>
                                    <a:rPr lang="en-US" sz="1800">
                                      <a:latin typeface="Cambria Math" panose="02040503050406030204" pitchFamily="18" charset="0"/>
                                    </a:rPr>
                                    <m:t>Λ</m:t>
                                  </m:r>
                                </m:e>
                                <m:sup>
                                  <m:r>
                                    <a:rPr lang="en-US" sz="1800" i="1">
                                      <a:latin typeface="Cambria Math" panose="02040503050406030204" pitchFamily="18" charset="0"/>
                                    </a:rPr>
                                    <m:t>𝑐</m:t>
                                  </m:r>
                                </m:sup>
                              </m:sSup>
                            </m:lim>
                          </m:limLow>
                        </m:fName>
                        <m:e>
                          <m:r>
                            <a:rPr lang="en-US" sz="1800" b="0" i="0"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0" smtClean="0">
                                  <a:latin typeface="Cambria Math" panose="02040503050406030204" pitchFamily="18" charset="0"/>
                                </a:rPr>
                                <m:t>1</m:t>
                              </m:r>
                            </m:num>
                            <m:den>
                              <m:d>
                                <m:dPr>
                                  <m:begChr m:val="|"/>
                                  <m:endChr m:val="|"/>
                                  <m:ctrlPr>
                                    <a:rPr lang="en-US" sz="1800" b="0" i="1" smtClean="0">
                                      <a:latin typeface="Cambria Math" panose="02040503050406030204" pitchFamily="18" charset="0"/>
                                    </a:rPr>
                                  </m:ctrlPr>
                                </m:dPr>
                                <m:e>
                                  <m:r>
                                    <m:rPr>
                                      <m:sty m:val="p"/>
                                    </m:rPr>
                                    <a:rPr lang="en-US" sz="1800" b="0" i="0" smtClean="0">
                                      <a:latin typeface="Cambria Math" panose="02040503050406030204" pitchFamily="18" charset="0"/>
                                    </a:rPr>
                                    <m:t>Λ</m:t>
                                  </m:r>
                                </m:e>
                              </m:d>
                            </m:den>
                          </m:f>
                          <m:sSubSup>
                            <m:sSubSupPr>
                              <m:ctrlPr>
                                <a:rPr lang="en-US" sz="1800" i="1">
                                  <a:latin typeface="Cambria Math" panose="02040503050406030204" pitchFamily="18" charset="0"/>
                                </a:rPr>
                              </m:ctrlPr>
                            </m:sSubSupPr>
                            <m:e>
                              <m:r>
                                <a:rPr lang="en-US" sz="1800" i="1">
                                  <a:latin typeface="Cambria Math" panose="02040503050406030204" pitchFamily="18" charset="0"/>
                                </a:rPr>
                                <m:t>𝐻</m:t>
                              </m:r>
                            </m:e>
                            <m:sub>
                              <m:r>
                                <m:rPr>
                                  <m:sty m:val="p"/>
                                </m:rPr>
                                <a:rPr lang="en-US" sz="1800">
                                  <a:latin typeface="Cambria Math" panose="02040503050406030204" pitchFamily="18" charset="0"/>
                                </a:rPr>
                                <m:t>Λ</m:t>
                              </m:r>
                            </m:sub>
                            <m:sup>
                              <m:r>
                                <a:rPr lang="en-US" sz="1800" i="1">
                                  <a:latin typeface="Cambria Math" panose="02040503050406030204" pitchFamily="18" charset="0"/>
                                </a:rPr>
                                <m:t>𝜂</m:t>
                              </m:r>
                            </m:sup>
                          </m:sSubSup>
                          <m:d>
                            <m:dPr>
                              <m:ctrlPr>
                                <a:rPr lang="en-US" sz="1800" i="1">
                                  <a:latin typeface="Cambria Math" panose="02040503050406030204" pitchFamily="18" charset="0"/>
                                </a:rPr>
                              </m:ctrlPr>
                            </m:dPr>
                            <m:e>
                              <m:r>
                                <a:rPr lang="en-US" sz="1800" i="1">
                                  <a:latin typeface="Cambria Math" panose="02040503050406030204" pitchFamily="18" charset="0"/>
                                </a:rPr>
                                <m:t>𝜎</m:t>
                              </m:r>
                            </m:e>
                          </m:d>
                        </m:e>
                      </m:func>
                    </m:oMath>
                  </m:oMathPara>
                </a14:m>
                <a:endParaRPr lang="en-US" sz="1800" dirty="0"/>
              </a:p>
              <a:p>
                <a:pPr marL="361950" indent="0">
                  <a:buNone/>
                </a:pPr>
                <a:r>
                  <a:rPr lang="en-US" sz="1800" dirty="0"/>
                  <a:t>be minus the ground energy per volume, with </a:t>
                </a:r>
                <a14:m>
                  <m:oMath xmlns:m="http://schemas.openxmlformats.org/officeDocument/2006/math">
                    <m:sSubSup>
                      <m:sSubSupPr>
                        <m:ctrlPr>
                          <a:rPr lang="en-US" sz="1800" i="1">
                            <a:latin typeface="Cambria Math" panose="02040503050406030204" pitchFamily="18" charset="0"/>
                          </a:rPr>
                        </m:ctrlPr>
                      </m:sSubSupPr>
                      <m:e>
                        <m:r>
                          <a:rPr lang="en-US" sz="1800" i="1">
                            <a:latin typeface="Cambria Math"/>
                          </a:rPr>
                          <m:t>𝐻</m:t>
                        </m:r>
                      </m:e>
                      <m:sub>
                        <m:r>
                          <m:rPr>
                            <m:sty m:val="p"/>
                          </m:rPr>
                          <a:rPr lang="en-US" sz="1800">
                            <a:latin typeface="Cambria Math"/>
                          </a:rPr>
                          <m:t>Λ</m:t>
                        </m:r>
                      </m:sub>
                      <m:sup>
                        <m:r>
                          <a:rPr lang="en-US" sz="1800" i="1">
                            <a:latin typeface="Cambria Math" panose="02040503050406030204" pitchFamily="18" charset="0"/>
                          </a:rPr>
                          <m:t>𝜂</m:t>
                        </m:r>
                      </m:sup>
                    </m:sSubSup>
                    <m:d>
                      <m:dPr>
                        <m:ctrlPr>
                          <a:rPr lang="en-US" sz="1800" i="1">
                            <a:latin typeface="Cambria Math" panose="02040503050406030204" pitchFamily="18" charset="0"/>
                          </a:rPr>
                        </m:ctrlPr>
                      </m:dPr>
                      <m:e>
                        <m:r>
                          <a:rPr lang="en-US" sz="1800" i="1">
                            <a:latin typeface="Cambria Math"/>
                          </a:rPr>
                          <m:t>𝜎</m:t>
                        </m:r>
                      </m:e>
                    </m:d>
                  </m:oMath>
                </a14:m>
                <a:r>
                  <a:rPr lang="en-US" sz="1800" dirty="0"/>
                  <a:t> the terms in</a:t>
                </a:r>
                <a:br>
                  <a:rPr lang="en-US" sz="1800" dirty="0"/>
                </a:br>
                <a14:m>
                  <m:oMath xmlns:m="http://schemas.openxmlformats.org/officeDocument/2006/math">
                    <m:sSup>
                      <m:sSupPr>
                        <m:ctrlPr>
                          <a:rPr lang="en-US" sz="1800" i="1">
                            <a:latin typeface="Cambria Math" panose="02040503050406030204" pitchFamily="18" charset="0"/>
                          </a:rPr>
                        </m:ctrlPr>
                      </m:sSupPr>
                      <m:e>
                        <m:r>
                          <a:rPr lang="en-US" sz="1800" i="1">
                            <a:latin typeface="Cambria Math"/>
                          </a:rPr>
                          <m:t>𝐻</m:t>
                        </m:r>
                      </m:e>
                      <m:sup>
                        <m:r>
                          <a:rPr lang="en-US" sz="1800" i="1">
                            <a:latin typeface="Cambria Math"/>
                          </a:rPr>
                          <m:t>𝜂</m:t>
                        </m:r>
                      </m:sup>
                    </m:sSup>
                    <m:d>
                      <m:dPr>
                        <m:ctrlPr>
                          <a:rPr lang="en-US" sz="1800" i="1">
                            <a:latin typeface="Cambria Math" panose="02040503050406030204" pitchFamily="18" charset="0"/>
                          </a:rPr>
                        </m:ctrlPr>
                      </m:dPr>
                      <m:e>
                        <m:r>
                          <a:rPr lang="en-US" sz="1800" i="1">
                            <a:latin typeface="Cambria Math"/>
                          </a:rPr>
                          <m:t>𝜎</m:t>
                        </m:r>
                      </m:e>
                    </m:d>
                    <m:r>
                      <a:rPr lang="en-US" sz="1800" i="1">
                        <a:latin typeface="Cambria Math"/>
                      </a:rPr>
                      <m:t>=</m:t>
                    </m:r>
                    <m:r>
                      <a:rPr lang="en-US" sz="1800" i="1">
                        <a:latin typeface="Cambria Math"/>
                      </a:rPr>
                      <m:t>𝐻</m:t>
                    </m:r>
                    <m:d>
                      <m:dPr>
                        <m:ctrlPr>
                          <a:rPr lang="en-US" sz="1800" i="1">
                            <a:latin typeface="Cambria Math" panose="02040503050406030204" pitchFamily="18" charset="0"/>
                          </a:rPr>
                        </m:ctrlPr>
                      </m:dPr>
                      <m:e>
                        <m:r>
                          <a:rPr lang="en-US" sz="1800" i="1">
                            <a:latin typeface="Cambria Math"/>
                          </a:rPr>
                          <m:t>𝜎</m:t>
                        </m:r>
                      </m:e>
                    </m:d>
                    <m:r>
                      <a:rPr lang="en-US" sz="1800" i="1">
                        <a:latin typeface="Cambria Math"/>
                      </a:rPr>
                      <m:t>−</m:t>
                    </m:r>
                    <m:r>
                      <a:rPr lang="en-US" sz="1800" i="1">
                        <a:latin typeface="Cambria Math" panose="02040503050406030204" pitchFamily="18" charset="0"/>
                      </a:rPr>
                      <m:t>𝜆</m:t>
                    </m:r>
                    <m:nary>
                      <m:naryPr>
                        <m:chr m:val="∑"/>
                        <m:supHide m:val="on"/>
                        <m:ctrlPr>
                          <a:rPr lang="en-US" sz="1800" i="1">
                            <a:latin typeface="Cambria Math" panose="02040503050406030204" pitchFamily="18" charset="0"/>
                          </a:rPr>
                        </m:ctrlPr>
                      </m:naryPr>
                      <m:sub>
                        <m:r>
                          <a:rPr lang="en-US" sz="1800" i="1">
                            <a:latin typeface="Cambria Math"/>
                          </a:rPr>
                          <m:t>𝑣</m:t>
                        </m:r>
                      </m:sub>
                      <m:sup/>
                      <m:e>
                        <m:sSub>
                          <m:sSubPr>
                            <m:ctrlPr>
                              <a:rPr lang="en-US" sz="1800" i="1">
                                <a:latin typeface="Cambria Math" panose="02040503050406030204" pitchFamily="18" charset="0"/>
                              </a:rPr>
                            </m:ctrlPr>
                          </m:sSubPr>
                          <m:e>
                            <m:r>
                              <a:rPr lang="en-US" sz="1800" i="1">
                                <a:latin typeface="Cambria Math"/>
                              </a:rPr>
                              <m:t>𝜂</m:t>
                            </m:r>
                          </m:e>
                          <m:sub>
                            <m:r>
                              <a:rPr lang="en-US" sz="1800" i="1">
                                <a:latin typeface="Cambria Math"/>
                              </a:rPr>
                              <m:t>𝑣</m:t>
                            </m:r>
                          </m:sub>
                        </m:sSub>
                        <m:r>
                          <a:rPr lang="en-US" sz="1800" i="1">
                            <a:latin typeface="Cambria Math"/>
                          </a:rPr>
                          <m:t>𝑓</m:t>
                        </m:r>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𝒯</m:t>
                                </m:r>
                              </m:e>
                              <m:sub>
                                <m:r>
                                  <a:rPr lang="en-US" sz="1800" i="1">
                                    <a:latin typeface="Cambria Math"/>
                                  </a:rPr>
                                  <m:t>𝑣</m:t>
                                </m:r>
                              </m:sub>
                            </m:sSub>
                            <m:d>
                              <m:dPr>
                                <m:ctrlPr>
                                  <a:rPr lang="en-US" sz="1800" i="1">
                                    <a:latin typeface="Cambria Math" panose="02040503050406030204" pitchFamily="18" charset="0"/>
                                  </a:rPr>
                                </m:ctrlPr>
                              </m:dPr>
                              <m:e>
                                <m:r>
                                  <a:rPr lang="en-US" sz="1800" i="1">
                                    <a:latin typeface="Cambria Math"/>
                                  </a:rPr>
                                  <m:t>𝜎</m:t>
                                </m:r>
                              </m:e>
                            </m:d>
                          </m:e>
                        </m:d>
                      </m:e>
                    </m:nary>
                    <m:r>
                      <a:rPr lang="en-US" sz="1800" b="0" i="0" smtClean="0">
                        <a:latin typeface="Cambria Math" panose="02040503050406030204" pitchFamily="18" charset="0"/>
                      </a:rPr>
                      <m:t> </m:t>
                    </m:r>
                  </m:oMath>
                </a14:m>
                <a:r>
                  <a:rPr lang="en-US" sz="1800" dirty="0"/>
                  <a:t>which depend on the spins in </a:t>
                </a:r>
                <a14:m>
                  <m:oMath xmlns:m="http://schemas.openxmlformats.org/officeDocument/2006/math">
                    <m:r>
                      <m:rPr>
                        <m:sty m:val="p"/>
                      </m:rPr>
                      <a:rPr lang="en-US" sz="1800">
                        <a:latin typeface="Cambria Math"/>
                      </a:rPr>
                      <m:t>Λ</m:t>
                    </m:r>
                  </m:oMath>
                </a14:m>
                <a:r>
                  <a:rPr lang="en-US" sz="1800" dirty="0"/>
                  <a:t>.</a:t>
                </a:r>
              </a:p>
              <a:p>
                <a:r>
                  <a:rPr lang="en-US" sz="1800" dirty="0"/>
                  <a:t>Simple facts: 1) </a:t>
                </a:r>
                <a14:m>
                  <m:oMath xmlns:m="http://schemas.openxmlformats.org/officeDocument/2006/math">
                    <m:sSubSup>
                      <m:sSubSupPr>
                        <m:ctrlPr>
                          <a:rPr lang="en-US" sz="1800" b="0" i="1" smtClean="0">
                            <a:latin typeface="Cambria Math" panose="02040503050406030204" pitchFamily="18" charset="0"/>
                          </a:rPr>
                        </m:ctrlPr>
                      </m:sSubSupPr>
                      <m:e>
                        <m:r>
                          <a:rPr lang="en-US" sz="1800" b="0" i="1" smtClean="0">
                            <a:latin typeface="Cambria Math" panose="02040503050406030204" pitchFamily="18" charset="0"/>
                          </a:rPr>
                          <m:t>𝜖</m:t>
                        </m:r>
                      </m:e>
                      <m:sub>
                        <m:r>
                          <m:rPr>
                            <m:sty m:val="p"/>
                          </m:rPr>
                          <a:rPr lang="en-US" sz="1800" b="0" i="0" smtClean="0">
                            <a:latin typeface="Cambria Math" panose="02040503050406030204" pitchFamily="18" charset="0"/>
                          </a:rPr>
                          <m:t>Λ</m:t>
                        </m:r>
                      </m:sub>
                      <m:sup>
                        <m:r>
                          <a:rPr lang="en-US" sz="1800" i="1">
                            <a:latin typeface="Cambria Math" panose="02040503050406030204" pitchFamily="18" charset="0"/>
                          </a:rPr>
                          <m:t>𝜂</m:t>
                        </m:r>
                      </m:sup>
                    </m:sSubSup>
                    <m:d>
                      <m:dPr>
                        <m:ctrlPr>
                          <a:rPr lang="en-US" sz="1800" i="1">
                            <a:latin typeface="Cambria Math" panose="02040503050406030204" pitchFamily="18" charset="0"/>
                          </a:rPr>
                        </m:ctrlPr>
                      </m:dPr>
                      <m:e>
                        <m:r>
                          <a:rPr lang="en-US" sz="1800" i="1">
                            <a:latin typeface="Cambria Math" panose="02040503050406030204" pitchFamily="18" charset="0"/>
                          </a:rPr>
                          <m:t>𝜏</m:t>
                        </m:r>
                      </m:e>
                    </m:d>
                  </m:oMath>
                </a14:m>
                <a:r>
                  <a:rPr lang="en-US" sz="1800" dirty="0"/>
                  <a:t> is a convex function of </a:t>
                </a:r>
                <a14:m>
                  <m:oMath xmlns:m="http://schemas.openxmlformats.org/officeDocument/2006/math">
                    <m:r>
                      <a:rPr lang="en-US" sz="1800" b="0" i="1" smtClean="0">
                        <a:latin typeface="Cambria Math" panose="02040503050406030204" pitchFamily="18" charset="0"/>
                      </a:rPr>
                      <m:t>𝜂</m:t>
                    </m:r>
                  </m:oMath>
                </a14:m>
                <a:r>
                  <a:rPr lang="en-US" sz="1800" dirty="0"/>
                  <a:t> (as supremum of linear functions).</a:t>
                </a:r>
              </a:p>
              <a:p>
                <a:r>
                  <a:rPr lang="en-US" sz="1800" dirty="0"/>
                  <a:t>2) For each </a:t>
                </a:r>
                <a14:m>
                  <m:oMath xmlns:m="http://schemas.openxmlformats.org/officeDocument/2006/math">
                    <m:r>
                      <m:rPr>
                        <m:sty m:val="p"/>
                      </m:rPr>
                      <a:rPr lang="en-US" sz="1800">
                        <a:latin typeface="Cambria Math" panose="02040503050406030204" pitchFamily="18" charset="0"/>
                      </a:rPr>
                      <m:t>Λ</m:t>
                    </m:r>
                  </m:oMath>
                </a14:m>
                <a:r>
                  <a:rPr lang="en-US" sz="1800" dirty="0"/>
                  <a:t>, with high </a:t>
                </a:r>
                <a14:m>
                  <m:oMath xmlns:m="http://schemas.openxmlformats.org/officeDocument/2006/math">
                    <m:r>
                      <a:rPr lang="en-US" sz="1800" i="1">
                        <a:latin typeface="Cambria Math" panose="02040503050406030204" pitchFamily="18" charset="0"/>
                      </a:rPr>
                      <m:t>𝜂</m:t>
                    </m:r>
                  </m:oMath>
                </a14:m>
                <a:r>
                  <a:rPr lang="en-US" sz="1800" dirty="0"/>
                  <a:t> probability: </a:t>
                </a:r>
                <a14:m>
                  <m:oMath xmlns:m="http://schemas.openxmlformats.org/officeDocument/2006/math">
                    <m:func>
                      <m:funcPr>
                        <m:ctrlPr>
                          <a:rPr lang="en-US" sz="1800" i="1">
                            <a:latin typeface="Cambria Math" panose="02040503050406030204" pitchFamily="18" charset="0"/>
                          </a:rPr>
                        </m:ctrlPr>
                      </m:funcPr>
                      <m:fName>
                        <m:limLow>
                          <m:limLowPr>
                            <m:ctrlPr>
                              <a:rPr lang="en-US" sz="1800" i="1">
                                <a:latin typeface="Cambria Math" panose="02040503050406030204" pitchFamily="18" charset="0"/>
                              </a:rPr>
                            </m:ctrlPr>
                          </m:limLowPr>
                          <m:e>
                            <m:r>
                              <m:rPr>
                                <m:sty m:val="p"/>
                              </m:rPr>
                              <a:rPr lang="en-US" sz="1800">
                                <a:latin typeface="Cambria Math" panose="02040503050406030204" pitchFamily="18" charset="0"/>
                              </a:rPr>
                              <m:t>sup</m:t>
                            </m:r>
                          </m:e>
                          <m:lim>
                            <m:sSub>
                              <m:sSubPr>
                                <m:ctrlPr>
                                  <a:rPr lang="en-US" sz="1800" i="1">
                                    <a:latin typeface="Cambria Math" panose="02040503050406030204" pitchFamily="18" charset="0"/>
                                  </a:rPr>
                                </m:ctrlPr>
                              </m:sSubPr>
                              <m:e>
                                <m:r>
                                  <a:rPr lang="en-US" sz="1800" i="1">
                                    <a:latin typeface="Cambria Math" panose="02040503050406030204" pitchFamily="18" charset="0"/>
                                  </a:rPr>
                                  <m:t>𝜏</m:t>
                                </m:r>
                              </m:e>
                              <m:sub>
                                <m:r>
                                  <a:rPr lang="en-US" sz="1800" i="1">
                                    <a:latin typeface="Cambria Math" panose="02040503050406030204" pitchFamily="18" charset="0"/>
                                  </a:rPr>
                                  <m:t>1</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𝜏</m:t>
                                </m:r>
                              </m:e>
                              <m:sub>
                                <m:r>
                                  <a:rPr lang="en-US" sz="1800" i="1">
                                    <a:latin typeface="Cambria Math" panose="02040503050406030204" pitchFamily="18" charset="0"/>
                                  </a:rPr>
                                  <m:t>2</m:t>
                                </m:r>
                              </m:sub>
                            </m:sSub>
                          </m:lim>
                        </m:limLow>
                      </m:fName>
                      <m:e>
                        <m:d>
                          <m:dPr>
                            <m:begChr m:val="|"/>
                            <m:endChr m:val="|"/>
                            <m:ctrlPr>
                              <a:rPr lang="en-US" sz="1800" i="1">
                                <a:latin typeface="Cambria Math" panose="02040503050406030204" pitchFamily="18" charset="0"/>
                              </a:rPr>
                            </m:ctrlPr>
                          </m:dPr>
                          <m:e>
                            <m:sSubSup>
                              <m:sSubSupPr>
                                <m:ctrlPr>
                                  <a:rPr lang="en-US" sz="1800" i="1">
                                    <a:latin typeface="Cambria Math" panose="02040503050406030204" pitchFamily="18" charset="0"/>
                                  </a:rPr>
                                </m:ctrlPr>
                              </m:sSubSupPr>
                              <m:e>
                                <m:r>
                                  <a:rPr lang="en-US" sz="1800" i="1">
                                    <a:latin typeface="Cambria Math" panose="02040503050406030204" pitchFamily="18" charset="0"/>
                                  </a:rPr>
                                  <m:t>𝜖</m:t>
                                </m:r>
                              </m:e>
                              <m:sub>
                                <m:sSub>
                                  <m:sSubPr>
                                    <m:ctrlPr>
                                      <a:rPr lang="en-US" sz="1800" i="1">
                                        <a:latin typeface="Cambria Math" panose="02040503050406030204" pitchFamily="18" charset="0"/>
                                      </a:rPr>
                                    </m:ctrlPr>
                                  </m:sSubPr>
                                  <m:e>
                                    <m:r>
                                      <m:rPr>
                                        <m:sty m:val="p"/>
                                      </m:rPr>
                                      <a:rPr lang="en-US" sz="1800">
                                        <a:latin typeface="Cambria Math" panose="02040503050406030204" pitchFamily="18" charset="0"/>
                                      </a:rPr>
                                      <m:t>Λ</m:t>
                                    </m:r>
                                  </m:e>
                                  <m:sub>
                                    <m:r>
                                      <m:rPr>
                                        <m:sty m:val="p"/>
                                      </m:rPr>
                                      <a:rPr lang="en-US" sz="1800">
                                        <a:latin typeface="Cambria Math" panose="02040503050406030204" pitchFamily="18" charset="0"/>
                                      </a:rPr>
                                      <m:t>L</m:t>
                                    </m:r>
                                  </m:sub>
                                </m:sSub>
                              </m:sub>
                              <m:sup>
                                <m:r>
                                  <a:rPr lang="en-US" sz="1800" i="1">
                                    <a:latin typeface="Cambria Math" panose="02040503050406030204" pitchFamily="18" charset="0"/>
                                  </a:rPr>
                                  <m:t>𝜂</m:t>
                                </m:r>
                              </m:sup>
                            </m:sSubSup>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𝜏</m:t>
                                    </m:r>
                                  </m:e>
                                  <m:sub>
                                    <m:r>
                                      <a:rPr lang="en-US" sz="1800" i="1">
                                        <a:latin typeface="Cambria Math" panose="02040503050406030204" pitchFamily="18" charset="0"/>
                                      </a:rPr>
                                      <m:t>1</m:t>
                                    </m:r>
                                  </m:sub>
                                </m:sSub>
                              </m:e>
                            </m:d>
                            <m:r>
                              <a:rPr lang="en-US" sz="1800">
                                <a:latin typeface="Cambria Math" panose="02040503050406030204" pitchFamily="18" charset="0"/>
                              </a:rPr>
                              <m:t>−</m:t>
                            </m:r>
                            <m:sSubSup>
                              <m:sSubSupPr>
                                <m:ctrlPr>
                                  <a:rPr lang="en-US" sz="1800" i="1">
                                    <a:latin typeface="Cambria Math" panose="02040503050406030204" pitchFamily="18" charset="0"/>
                                  </a:rPr>
                                </m:ctrlPr>
                              </m:sSubSupPr>
                              <m:e>
                                <m:r>
                                  <a:rPr lang="en-US" sz="1800" i="1">
                                    <a:latin typeface="Cambria Math" panose="02040503050406030204" pitchFamily="18" charset="0"/>
                                  </a:rPr>
                                  <m:t>𝜖</m:t>
                                </m:r>
                              </m:e>
                              <m:sub>
                                <m:sSub>
                                  <m:sSubPr>
                                    <m:ctrlPr>
                                      <a:rPr lang="en-US" sz="1800" i="1">
                                        <a:latin typeface="Cambria Math" panose="02040503050406030204" pitchFamily="18" charset="0"/>
                                      </a:rPr>
                                    </m:ctrlPr>
                                  </m:sSubPr>
                                  <m:e>
                                    <m:r>
                                      <m:rPr>
                                        <m:sty m:val="p"/>
                                      </m:rPr>
                                      <a:rPr lang="en-US" sz="1800">
                                        <a:latin typeface="Cambria Math" panose="02040503050406030204" pitchFamily="18" charset="0"/>
                                      </a:rPr>
                                      <m:t>Λ</m:t>
                                    </m:r>
                                  </m:e>
                                  <m:sub>
                                    <m:r>
                                      <a:rPr lang="en-US" sz="1800" i="1">
                                        <a:latin typeface="Cambria Math" panose="02040503050406030204" pitchFamily="18" charset="0"/>
                                      </a:rPr>
                                      <m:t>𝐿</m:t>
                                    </m:r>
                                  </m:sub>
                                </m:sSub>
                              </m:sub>
                              <m:sup>
                                <m:r>
                                  <a:rPr lang="en-US" sz="1800" i="1">
                                    <a:latin typeface="Cambria Math" panose="02040503050406030204" pitchFamily="18" charset="0"/>
                                  </a:rPr>
                                  <m:t>𝜂</m:t>
                                </m:r>
                              </m:sup>
                            </m:sSubSup>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𝜏</m:t>
                                    </m:r>
                                  </m:e>
                                  <m:sub>
                                    <m:r>
                                      <a:rPr lang="en-US" sz="1800" i="1">
                                        <a:latin typeface="Cambria Math" panose="02040503050406030204" pitchFamily="18" charset="0"/>
                                      </a:rPr>
                                      <m:t>2</m:t>
                                    </m:r>
                                  </m:sub>
                                </m:sSub>
                              </m:e>
                            </m:d>
                          </m:e>
                        </m:d>
                        <m:r>
                          <a:rPr lang="en-US" sz="1800" i="1">
                            <a:latin typeface="Cambria Math" panose="02040503050406030204" pitchFamily="18" charset="0"/>
                          </a:rPr>
                          <m:t>≤</m:t>
                        </m:r>
                        <m:f>
                          <m:fPr>
                            <m:ctrlPr>
                              <a:rPr lang="en-US" sz="1800" i="1">
                                <a:latin typeface="Cambria Math" panose="02040503050406030204" pitchFamily="18" charset="0"/>
                              </a:rPr>
                            </m:ctrlPr>
                          </m:fPr>
                          <m:num>
                            <m:r>
                              <a:rPr lang="en-US" sz="1800" i="1">
                                <a:latin typeface="Cambria Math" panose="02040503050406030204" pitchFamily="18" charset="0"/>
                              </a:rPr>
                              <m:t>𝐶</m:t>
                            </m:r>
                            <m:d>
                              <m:dPr>
                                <m:begChr m:val="|"/>
                                <m:endChr m:val="|"/>
                                <m:ctrlPr>
                                  <a:rPr lang="en-US" sz="1800" i="1">
                                    <a:latin typeface="Cambria Math" panose="02040503050406030204" pitchFamily="18" charset="0"/>
                                  </a:rPr>
                                </m:ctrlPr>
                              </m:dPr>
                              <m:e>
                                <m:r>
                                  <a:rPr lang="en-US" sz="1800" i="1">
                                    <a:latin typeface="Cambria Math" panose="02040503050406030204" pitchFamily="18" charset="0"/>
                                  </a:rPr>
                                  <m:t>𝜕</m:t>
                                </m:r>
                                <m:r>
                                  <m:rPr>
                                    <m:sty m:val="p"/>
                                  </m:rPr>
                                  <a:rPr lang="en-US" sz="1800">
                                    <a:latin typeface="Cambria Math" panose="02040503050406030204" pitchFamily="18" charset="0"/>
                                  </a:rPr>
                                  <m:t>Λ</m:t>
                                </m:r>
                              </m:e>
                            </m:d>
                          </m:num>
                          <m:den>
                            <m:d>
                              <m:dPr>
                                <m:begChr m:val="|"/>
                                <m:endChr m:val="|"/>
                                <m:ctrlPr>
                                  <a:rPr lang="en-US" sz="1800" i="1">
                                    <a:latin typeface="Cambria Math" panose="02040503050406030204" pitchFamily="18" charset="0"/>
                                  </a:rPr>
                                </m:ctrlPr>
                              </m:dPr>
                              <m:e>
                                <m:r>
                                  <m:rPr>
                                    <m:sty m:val="p"/>
                                  </m:rPr>
                                  <a:rPr lang="en-US" sz="1800">
                                    <a:latin typeface="Cambria Math" panose="02040503050406030204" pitchFamily="18" charset="0"/>
                                  </a:rPr>
                                  <m:t>Λ</m:t>
                                </m:r>
                              </m:e>
                            </m:d>
                          </m:den>
                        </m:f>
                      </m:e>
                    </m:func>
                  </m:oMath>
                </a14:m>
                <a:r>
                  <a:rPr lang="en-US" sz="1800" dirty="0"/>
                  <a:t>.</a:t>
                </a:r>
              </a:p>
              <a:p>
                <a:r>
                  <a:rPr lang="en-US" sz="1800" dirty="0"/>
                  <a:t>3) Write </a:t>
                </a:r>
                <a14:m>
                  <m:oMath xmlns:m="http://schemas.openxmlformats.org/officeDocument/2006/math">
                    <m:r>
                      <a:rPr lang="en-US" sz="1800" b="0" i="1" smtClean="0">
                        <a:latin typeface="Cambria Math" panose="02040503050406030204" pitchFamily="18" charset="0"/>
                      </a:rPr>
                      <m:t>𝜂</m:t>
                    </m:r>
                    <m:r>
                      <a:rPr lang="en-US" sz="1800" b="0" i="1" smtClean="0">
                        <a:latin typeface="Cambria Math" panose="02040503050406030204" pitchFamily="18" charset="0"/>
                      </a:rPr>
                      <m:t>=(</m:t>
                    </m:r>
                    <m:sSub>
                      <m:sSubPr>
                        <m:ctrlPr>
                          <a:rPr lang="en-US" sz="1800" b="0" i="1" smtClean="0">
                            <a:latin typeface="Cambria Math" panose="02040503050406030204" pitchFamily="18" charset="0"/>
                          </a:rPr>
                        </m:ctrlPr>
                      </m:sSubPr>
                      <m:e>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𝜂</m:t>
                            </m:r>
                          </m:e>
                        </m:acc>
                      </m:e>
                      <m:sub>
                        <m:r>
                          <m:rPr>
                            <m:sty m:val="p"/>
                          </m:rPr>
                          <a:rPr lang="en-US" sz="1800" b="0" i="0" smtClean="0">
                            <a:latin typeface="Cambria Math" panose="02040503050406030204" pitchFamily="18" charset="0"/>
                          </a:rPr>
                          <m:t>Λ</m:t>
                        </m:r>
                      </m:sub>
                    </m:sSub>
                    <m:r>
                      <a:rPr lang="en-US" sz="1800" b="0" i="1" smtClean="0">
                        <a:latin typeface="Cambria Math" panose="02040503050406030204" pitchFamily="18" charset="0"/>
                      </a:rPr>
                      <m:t>,</m:t>
                    </m:r>
                    <m:sSubSup>
                      <m:sSubSupPr>
                        <m:ctrlPr>
                          <a:rPr lang="en-US" sz="1800" b="0" i="1" smtClean="0">
                            <a:latin typeface="Cambria Math" panose="02040503050406030204" pitchFamily="18" charset="0"/>
                          </a:rPr>
                        </m:ctrlPr>
                      </m:sSubSupPr>
                      <m:e>
                        <m:r>
                          <a:rPr lang="en-US" sz="1800" b="0" i="1" smtClean="0">
                            <a:latin typeface="Cambria Math" panose="02040503050406030204" pitchFamily="18" charset="0"/>
                          </a:rPr>
                          <m:t>𝜂</m:t>
                        </m:r>
                      </m:e>
                      <m:sub>
                        <m:r>
                          <m:rPr>
                            <m:sty m:val="p"/>
                          </m:rPr>
                          <a:rPr lang="en-US" sz="1800" b="0" i="0" smtClean="0">
                            <a:latin typeface="Cambria Math" panose="02040503050406030204" pitchFamily="18" charset="0"/>
                          </a:rPr>
                          <m:t>Λ</m:t>
                        </m:r>
                      </m:sub>
                      <m:sup>
                        <m:r>
                          <a:rPr lang="en-US" sz="1800" b="0" i="1" smtClean="0">
                            <a:latin typeface="Cambria Math" panose="02040503050406030204" pitchFamily="18" charset="0"/>
                          </a:rPr>
                          <m:t>⊥</m:t>
                        </m:r>
                      </m:sup>
                    </m:sSubSup>
                    <m:r>
                      <a:rPr lang="en-US" sz="1800" b="0" i="1" smtClean="0">
                        <a:latin typeface="Cambria Math" panose="02040503050406030204" pitchFamily="18" charset="0"/>
                      </a:rPr>
                      <m:t>)</m:t>
                    </m:r>
                  </m:oMath>
                </a14:m>
                <a:r>
                  <a:rPr lang="en-US" sz="1800" dirty="0"/>
                  <a:t> where </a:t>
                </a:r>
                <a14:m>
                  <m:oMath xmlns:m="http://schemas.openxmlformats.org/officeDocument/2006/math">
                    <m:sSub>
                      <m:sSubPr>
                        <m:ctrlPr>
                          <a:rPr lang="en-US" sz="1800" b="0" i="1" dirty="0" smtClean="0">
                            <a:latin typeface="Cambria Math" panose="02040503050406030204" pitchFamily="18" charset="0"/>
                          </a:rPr>
                        </m:ctrlPr>
                      </m:sSubPr>
                      <m:e>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𝜂</m:t>
                            </m:r>
                          </m:e>
                        </m:acc>
                      </m:e>
                      <m:sub>
                        <m:r>
                          <m:rPr>
                            <m:sty m:val="p"/>
                          </m:rPr>
                          <a:rPr lang="en-US" sz="1800" b="0" i="0" dirty="0" smtClean="0">
                            <a:latin typeface="Cambria Math" panose="02040503050406030204" pitchFamily="18" charset="0"/>
                          </a:rPr>
                          <m:t>Λ</m:t>
                        </m:r>
                      </m:sub>
                    </m:sSub>
                    <m:r>
                      <a:rPr lang="en-US" sz="1800" b="0" i="1" dirty="0" smtClean="0">
                        <a:latin typeface="Cambria Math" panose="02040503050406030204" pitchFamily="18" charset="0"/>
                      </a:rPr>
                      <m:t>≔</m:t>
                    </m:r>
                    <m:f>
                      <m:fPr>
                        <m:ctrlPr>
                          <a:rPr lang="en-US" sz="1800" b="0" i="1" dirty="0" smtClean="0">
                            <a:latin typeface="Cambria Math" panose="02040503050406030204" pitchFamily="18" charset="0"/>
                          </a:rPr>
                        </m:ctrlPr>
                      </m:fPr>
                      <m:num>
                        <m:r>
                          <a:rPr lang="en-US" sz="1800" b="0" i="1" dirty="0" smtClean="0">
                            <a:latin typeface="Cambria Math" panose="02040503050406030204" pitchFamily="18" charset="0"/>
                          </a:rPr>
                          <m:t>1</m:t>
                        </m:r>
                      </m:num>
                      <m:den>
                        <m:d>
                          <m:dPr>
                            <m:begChr m:val="|"/>
                            <m:endChr m:val="|"/>
                            <m:ctrlPr>
                              <a:rPr lang="en-US" sz="1800" b="0" i="1" dirty="0" smtClean="0">
                                <a:latin typeface="Cambria Math" panose="02040503050406030204" pitchFamily="18" charset="0"/>
                              </a:rPr>
                            </m:ctrlPr>
                          </m:dPr>
                          <m:e>
                            <m:r>
                              <m:rPr>
                                <m:sty m:val="p"/>
                              </m:rPr>
                              <a:rPr lang="en-US" sz="1800" b="0" i="0" dirty="0" smtClean="0">
                                <a:latin typeface="Cambria Math" panose="02040503050406030204" pitchFamily="18" charset="0"/>
                              </a:rPr>
                              <m:t>Λ</m:t>
                            </m:r>
                          </m:e>
                        </m:d>
                      </m:den>
                    </m:f>
                    <m:nary>
                      <m:naryPr>
                        <m:chr m:val="∑"/>
                        <m:supHide m:val="on"/>
                        <m:ctrlPr>
                          <a:rPr lang="x-none" sz="1800" b="0" i="1" dirty="0" smtClean="0">
                            <a:latin typeface="Cambria Math" panose="02040503050406030204" pitchFamily="18" charset="0"/>
                          </a:rPr>
                        </m:ctrlPr>
                      </m:naryPr>
                      <m:sub>
                        <m:r>
                          <m:rPr>
                            <m:brk m:alnAt="7"/>
                          </m:rPr>
                          <a:rPr lang="en-US" sz="1800" b="0" i="1" dirty="0" smtClean="0">
                            <a:latin typeface="Cambria Math" panose="02040503050406030204" pitchFamily="18" charset="0"/>
                          </a:rPr>
                          <m:t>𝑣</m:t>
                        </m:r>
                        <m:r>
                          <a:rPr lang="en-US" sz="1800" b="0" i="1" dirty="0" smtClean="0">
                            <a:latin typeface="Cambria Math" panose="02040503050406030204" pitchFamily="18" charset="0"/>
                          </a:rPr>
                          <m:t>∈</m:t>
                        </m:r>
                        <m:r>
                          <m:rPr>
                            <m:sty m:val="p"/>
                          </m:rPr>
                          <a:rPr lang="en-US" sz="1800" b="0" i="0" dirty="0" smtClean="0">
                            <a:latin typeface="Cambria Math" panose="02040503050406030204" pitchFamily="18" charset="0"/>
                          </a:rPr>
                          <m:t>Λ</m:t>
                        </m:r>
                      </m:sub>
                      <m:sup/>
                      <m:e>
                        <m:sSub>
                          <m:sSubPr>
                            <m:ctrlPr>
                              <a:rPr lang="en-US" sz="1800" b="0" i="1" dirty="0" smtClean="0">
                                <a:latin typeface="Cambria Math" panose="02040503050406030204" pitchFamily="18" charset="0"/>
                              </a:rPr>
                            </m:ctrlPr>
                          </m:sSubPr>
                          <m:e>
                            <m:r>
                              <a:rPr lang="en-US" sz="1800" b="0" i="1" dirty="0" smtClean="0">
                                <a:latin typeface="Cambria Math" panose="02040503050406030204" pitchFamily="18" charset="0"/>
                              </a:rPr>
                              <m:t>𝜂</m:t>
                            </m:r>
                          </m:e>
                          <m:sub>
                            <m:r>
                              <a:rPr lang="en-US" sz="1800" b="0" i="1" dirty="0" smtClean="0">
                                <a:latin typeface="Cambria Math" panose="02040503050406030204" pitchFamily="18" charset="0"/>
                              </a:rPr>
                              <m:t>𝑣</m:t>
                            </m:r>
                          </m:sub>
                        </m:sSub>
                      </m:e>
                    </m:nary>
                  </m:oMath>
                </a14:m>
                <a:r>
                  <a:rPr lang="en-US" sz="1800" dirty="0"/>
                  <a:t> and </a:t>
                </a:r>
                <a14:m>
                  <m:oMath xmlns:m="http://schemas.openxmlformats.org/officeDocument/2006/math">
                    <m:sSubSup>
                      <m:sSubSupPr>
                        <m:ctrlPr>
                          <a:rPr lang="en-US" sz="1800" b="0" i="1" smtClean="0">
                            <a:latin typeface="Cambria Math" panose="02040503050406030204" pitchFamily="18" charset="0"/>
                          </a:rPr>
                        </m:ctrlPr>
                      </m:sSubSupPr>
                      <m:e>
                        <m:r>
                          <a:rPr lang="en-US" sz="1800" b="0" i="1" smtClean="0">
                            <a:latin typeface="Cambria Math" panose="02040503050406030204" pitchFamily="18" charset="0"/>
                          </a:rPr>
                          <m:t>𝜂</m:t>
                        </m:r>
                      </m:e>
                      <m:sub>
                        <m:r>
                          <m:rPr>
                            <m:sty m:val="p"/>
                          </m:rPr>
                          <a:rPr lang="en-US" sz="1800" b="0" i="0" smtClean="0">
                            <a:latin typeface="Cambria Math" panose="02040503050406030204" pitchFamily="18" charset="0"/>
                          </a:rPr>
                          <m:t>Λ</m:t>
                        </m:r>
                        <m:r>
                          <a:rPr lang="en-US" sz="1800" b="0" i="1" smtClean="0">
                            <a:latin typeface="Cambria Math" panose="02040503050406030204" pitchFamily="18" charset="0"/>
                          </a:rPr>
                          <m:t>,</m:t>
                        </m:r>
                        <m:r>
                          <a:rPr lang="en-US" sz="1800" b="0" i="1" smtClean="0">
                            <a:latin typeface="Cambria Math" panose="02040503050406030204" pitchFamily="18" charset="0"/>
                          </a:rPr>
                          <m:t>𝑣</m:t>
                        </m:r>
                      </m:sub>
                      <m:sup>
                        <m:r>
                          <a:rPr lang="en-US" sz="1800" b="0" i="1" smtClean="0">
                            <a:latin typeface="Cambria Math" panose="02040503050406030204" pitchFamily="18" charset="0"/>
                          </a:rPr>
                          <m:t>⊥</m:t>
                        </m:r>
                      </m:sup>
                    </m:sSubSup>
                    <m:r>
                      <a:rPr lang="en-US" sz="1800" b="0" i="1" smtClean="0">
                        <a:latin typeface="Cambria Math" panose="02040503050406030204" pitchFamily="18" charset="0"/>
                      </a:rPr>
                      <m: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𝜂</m:t>
                        </m:r>
                      </m:e>
                      <m:sub>
                        <m:r>
                          <a:rPr lang="en-US" sz="1800" b="0" i="1" smtClean="0">
                            <a:latin typeface="Cambria Math" panose="02040503050406030204" pitchFamily="18" charset="0"/>
                          </a:rPr>
                          <m:t>𝑣</m:t>
                        </m:r>
                      </m:sub>
                    </m:sSub>
                    <m:r>
                      <a:rPr lang="en-US" sz="1800" b="0" i="1" smtClean="0">
                        <a:latin typeface="Cambria Math" panose="02040503050406030204" pitchFamily="18" charset="0"/>
                      </a:rPr>
                      <m:t>−</m:t>
                    </m:r>
                    <m:sSub>
                      <m:sSubPr>
                        <m:ctrlPr>
                          <a:rPr lang="en-US" sz="1800" b="0" i="1" smtClean="0">
                            <a:latin typeface="Cambria Math" panose="02040503050406030204" pitchFamily="18" charset="0"/>
                          </a:rPr>
                        </m:ctrlPr>
                      </m:sSubPr>
                      <m:e>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𝜂</m:t>
                            </m:r>
                          </m:e>
                        </m:acc>
                      </m:e>
                      <m:sub>
                        <m:r>
                          <m:rPr>
                            <m:sty m:val="p"/>
                          </m:rPr>
                          <a:rPr lang="en-US" sz="1800" b="0" i="0" smtClean="0">
                            <a:latin typeface="Cambria Math" panose="02040503050406030204" pitchFamily="18" charset="0"/>
                          </a:rPr>
                          <m:t>Λ</m:t>
                        </m:r>
                      </m:sub>
                    </m:sSub>
                  </m:oMath>
                </a14:m>
                <a:r>
                  <a:rPr lang="en-US" sz="1800" dirty="0"/>
                  <a:t>. Then </a:t>
                </a:r>
                <a14:m>
                  <m:oMath xmlns:m="http://schemas.openxmlformats.org/officeDocument/2006/math">
                    <m:f>
                      <m:fPr>
                        <m:ctrlPr>
                          <a:rPr lang="x-none" sz="1800" i="1" smtClean="0">
                            <a:latin typeface="Cambria Math" panose="02040503050406030204" pitchFamily="18" charset="0"/>
                          </a:rPr>
                        </m:ctrlPr>
                      </m:fPr>
                      <m:num>
                        <m:r>
                          <a:rPr lang="en-US" sz="1800" b="0" i="1" smtClean="0">
                            <a:latin typeface="Cambria Math" panose="02040503050406030204" pitchFamily="18" charset="0"/>
                          </a:rPr>
                          <m:t>𝜕</m:t>
                        </m:r>
                      </m:num>
                      <m:den>
                        <m:r>
                          <a:rPr lang="en-US" sz="1800" b="0" i="1" smtClean="0">
                            <a:latin typeface="Cambria Math" panose="02040503050406030204" pitchFamily="18" charset="0"/>
                          </a:rPr>
                          <m:t>𝜕</m:t>
                        </m:r>
                        <m:sSub>
                          <m:sSubPr>
                            <m:ctrlPr>
                              <a:rPr lang="en-US" sz="1800" b="0" i="1" dirty="0" smtClean="0">
                                <a:latin typeface="Cambria Math" panose="02040503050406030204" pitchFamily="18" charset="0"/>
                              </a:rPr>
                            </m:ctrlPr>
                          </m:sSubPr>
                          <m:e>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𝜂</m:t>
                                </m:r>
                              </m:e>
                            </m:acc>
                          </m:e>
                          <m:sub>
                            <m:r>
                              <m:rPr>
                                <m:sty m:val="p"/>
                              </m:rPr>
                              <a:rPr lang="en-US" sz="1800" b="0" i="0" dirty="0" smtClean="0">
                                <a:latin typeface="Cambria Math" panose="02040503050406030204" pitchFamily="18" charset="0"/>
                              </a:rPr>
                              <m:t>Λ</m:t>
                            </m:r>
                          </m:sub>
                        </m:sSub>
                      </m:den>
                    </m:f>
                    <m:sSubSup>
                      <m:sSubSupPr>
                        <m:ctrlPr>
                          <a:rPr lang="en-US" sz="1800" b="0" i="1" smtClean="0">
                            <a:latin typeface="Cambria Math" panose="02040503050406030204" pitchFamily="18" charset="0"/>
                          </a:rPr>
                        </m:ctrlPr>
                      </m:sSubSupPr>
                      <m:e>
                        <m:r>
                          <a:rPr lang="en-US" sz="1800" b="0" i="1" smtClean="0">
                            <a:latin typeface="Cambria Math" panose="02040503050406030204" pitchFamily="18" charset="0"/>
                          </a:rPr>
                          <m:t>𝜖</m:t>
                        </m:r>
                      </m:e>
                      <m:sub>
                        <m:r>
                          <m:rPr>
                            <m:sty m:val="p"/>
                          </m:rPr>
                          <a:rPr lang="en-US" sz="1800" b="0" i="0" smtClean="0">
                            <a:latin typeface="Cambria Math" panose="02040503050406030204" pitchFamily="18" charset="0"/>
                          </a:rPr>
                          <m:t>Λ</m:t>
                        </m:r>
                      </m:sub>
                      <m:sup>
                        <m:r>
                          <a:rPr lang="en-US" sz="1800" b="0" i="1" smtClean="0">
                            <a:latin typeface="Cambria Math" panose="02040503050406030204" pitchFamily="18" charset="0"/>
                          </a:rPr>
                          <m:t>(</m:t>
                        </m:r>
                        <m:sSub>
                          <m:sSubPr>
                            <m:ctrlPr>
                              <a:rPr lang="en-US" sz="1800" b="0" i="1" smtClean="0">
                                <a:latin typeface="Cambria Math" panose="02040503050406030204" pitchFamily="18" charset="0"/>
                              </a:rPr>
                            </m:ctrlPr>
                          </m:sSubPr>
                          <m:e>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𝜂</m:t>
                                </m:r>
                              </m:e>
                            </m:acc>
                          </m:e>
                          <m:sub>
                            <m:r>
                              <m:rPr>
                                <m:sty m:val="p"/>
                              </m:rPr>
                              <a:rPr lang="en-US" sz="1800" b="0" i="0" smtClean="0">
                                <a:latin typeface="Cambria Math" panose="02040503050406030204" pitchFamily="18" charset="0"/>
                              </a:rPr>
                              <m:t>Λ</m:t>
                            </m:r>
                          </m:sub>
                        </m:sSub>
                        <m:r>
                          <a:rPr lang="en-US" sz="1800" b="0" i="1" smtClean="0">
                            <a:latin typeface="Cambria Math" panose="02040503050406030204" pitchFamily="18" charset="0"/>
                          </a:rPr>
                          <m:t>,</m:t>
                        </m:r>
                        <m:sSubSup>
                          <m:sSubSupPr>
                            <m:ctrlPr>
                              <a:rPr lang="en-US" sz="1800" b="0" i="1" smtClean="0">
                                <a:latin typeface="Cambria Math" panose="02040503050406030204" pitchFamily="18" charset="0"/>
                              </a:rPr>
                            </m:ctrlPr>
                          </m:sSubSupPr>
                          <m:e>
                            <m:r>
                              <a:rPr lang="en-US" sz="1800" b="0" i="1" smtClean="0">
                                <a:latin typeface="Cambria Math" panose="02040503050406030204" pitchFamily="18" charset="0"/>
                              </a:rPr>
                              <m:t>𝜂</m:t>
                            </m:r>
                          </m:e>
                          <m:sub>
                            <m:r>
                              <m:rPr>
                                <m:sty m:val="p"/>
                              </m:rPr>
                              <a:rPr lang="en-US" sz="1800" b="0" i="0" smtClean="0">
                                <a:latin typeface="Cambria Math" panose="02040503050406030204" pitchFamily="18" charset="0"/>
                              </a:rPr>
                              <m:t>Λ</m:t>
                            </m:r>
                          </m:sub>
                          <m:sup>
                            <m:r>
                              <a:rPr lang="en-US" sz="1800" b="0" i="1" smtClean="0">
                                <a:latin typeface="Cambria Math" panose="02040503050406030204" pitchFamily="18" charset="0"/>
                              </a:rPr>
                              <m:t>⊥</m:t>
                            </m:r>
                          </m:sup>
                        </m:sSubSup>
                        <m:r>
                          <a:rPr lang="en-US" sz="1800" b="0" i="1" smtClean="0">
                            <a:latin typeface="Cambria Math" panose="02040503050406030204" pitchFamily="18" charset="0"/>
                          </a:rPr>
                          <m:t>)</m:t>
                        </m:r>
                      </m:sup>
                    </m:sSubSup>
                    <m:d>
                      <m:dPr>
                        <m:ctrlPr>
                          <a:rPr lang="en-US" sz="1800" i="1">
                            <a:latin typeface="Cambria Math" panose="02040503050406030204" pitchFamily="18" charset="0"/>
                          </a:rPr>
                        </m:ctrlPr>
                      </m:dPr>
                      <m:e>
                        <m:r>
                          <a:rPr lang="en-US" sz="1800" i="1">
                            <a:latin typeface="Cambria Math" panose="02040503050406030204" pitchFamily="18" charset="0"/>
                          </a:rPr>
                          <m:t>𝜏</m:t>
                        </m:r>
                      </m:e>
                    </m:d>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𝜆</m:t>
                        </m:r>
                      </m:num>
                      <m:den>
                        <m:d>
                          <m:dPr>
                            <m:begChr m:val="|"/>
                            <m:endChr m:val="|"/>
                            <m:ctrlPr>
                              <a:rPr lang="en-US" sz="1800" b="0" i="1" smtClean="0">
                                <a:latin typeface="Cambria Math" panose="02040503050406030204" pitchFamily="18" charset="0"/>
                              </a:rPr>
                            </m:ctrlPr>
                          </m:dPr>
                          <m:e>
                            <m:r>
                              <m:rPr>
                                <m:sty m:val="p"/>
                              </m:rPr>
                              <a:rPr lang="en-US" sz="1800" b="0" i="0" smtClean="0">
                                <a:latin typeface="Cambria Math" panose="02040503050406030204" pitchFamily="18" charset="0"/>
                              </a:rPr>
                              <m:t>Λ</m:t>
                            </m:r>
                          </m:e>
                        </m:d>
                      </m:den>
                    </m:f>
                    <m:nary>
                      <m:naryPr>
                        <m:chr m:val="∑"/>
                        <m:supHide m:val="on"/>
                        <m:ctrlPr>
                          <a:rPr lang="en-US" sz="1800" b="0" i="1" smtClean="0">
                            <a:latin typeface="Cambria Math" panose="02040503050406030204" pitchFamily="18" charset="0"/>
                          </a:rPr>
                        </m:ctrlPr>
                      </m:naryPr>
                      <m:sub>
                        <m:r>
                          <a:rPr lang="en-US" sz="1800" b="0" i="1" smtClean="0">
                            <a:latin typeface="Cambria Math" panose="02040503050406030204" pitchFamily="18" charset="0"/>
                          </a:rPr>
                          <m:t>𝑣</m:t>
                        </m:r>
                      </m:sub>
                      <m:sup/>
                      <m:e>
                        <m:r>
                          <a:rPr lang="en-US" sz="1800" i="1">
                            <a:latin typeface="Cambria Math" panose="02040503050406030204" pitchFamily="18" charset="0"/>
                          </a:rPr>
                          <m:t>𝑓</m:t>
                        </m:r>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𝒯</m:t>
                                </m:r>
                              </m:e>
                              <m:sub>
                                <m:r>
                                  <a:rPr lang="en-US" sz="1800" i="1">
                                    <a:latin typeface="Cambria Math"/>
                                  </a:rPr>
                                  <m:t>𝑣</m:t>
                                </m:r>
                              </m:sub>
                            </m:sSub>
                            <m:d>
                              <m:dPr>
                                <m:ctrlPr>
                                  <a:rPr lang="en-US" sz="1800" i="1">
                                    <a:latin typeface="Cambria Math" panose="02040503050406030204" pitchFamily="18" charset="0"/>
                                  </a:rPr>
                                </m:ctrlPr>
                              </m:dPr>
                              <m:e>
                                <m:sSubSup>
                                  <m:sSubSupPr>
                                    <m:ctrlPr>
                                      <a:rPr lang="en-US" sz="1800" b="0" i="1" smtClean="0">
                                        <a:latin typeface="Cambria Math" panose="02040503050406030204" pitchFamily="18" charset="0"/>
                                      </a:rPr>
                                    </m:ctrlPr>
                                  </m:sSubSupPr>
                                  <m:e>
                                    <m:r>
                                      <a:rPr lang="en-US" sz="1800" i="1">
                                        <a:latin typeface="Cambria Math" panose="02040503050406030204" pitchFamily="18" charset="0"/>
                                      </a:rPr>
                                      <m:t>𝜎</m:t>
                                    </m:r>
                                  </m:e>
                                  <m:sub>
                                    <m:r>
                                      <m:rPr>
                                        <m:sty m:val="p"/>
                                      </m:rPr>
                                      <a:rPr lang="en-US" sz="1800" b="0" i="0" smtClean="0">
                                        <a:latin typeface="Cambria Math" panose="02040503050406030204" pitchFamily="18" charset="0"/>
                                      </a:rPr>
                                      <m:t>Λ</m:t>
                                    </m:r>
                                    <m:r>
                                      <a:rPr lang="en-US" sz="1800" b="0" i="0" smtClean="0">
                                        <a:latin typeface="Cambria Math" panose="02040503050406030204" pitchFamily="18" charset="0"/>
                                      </a:rPr>
                                      <m:t>,</m:t>
                                    </m:r>
                                    <m:r>
                                      <a:rPr lang="en-US" sz="1800" b="0" i="1" smtClean="0">
                                        <a:latin typeface="Cambria Math" panose="02040503050406030204" pitchFamily="18" charset="0"/>
                                      </a:rPr>
                                      <m:t>𝜏</m:t>
                                    </m:r>
                                  </m:sub>
                                  <m:sup>
                                    <m:r>
                                      <a:rPr lang="en-US" sz="1800" i="1">
                                        <a:latin typeface="Cambria Math" panose="02040503050406030204" pitchFamily="18" charset="0"/>
                                      </a:rPr>
                                      <m:t>𝜂</m:t>
                                    </m:r>
                                  </m:sup>
                                </m:sSubSup>
                              </m:e>
                            </m:d>
                          </m:e>
                        </m:d>
                      </m:e>
                    </m:nary>
                  </m:oMath>
                </a14:m>
                <a:r>
                  <a:rPr lang="en-US" sz="1800" dirty="0"/>
                  <a:t> with </a:t>
                </a:r>
                <a14:m>
                  <m:oMath xmlns:m="http://schemas.openxmlformats.org/officeDocument/2006/math">
                    <m:sSubSup>
                      <m:sSubSupPr>
                        <m:ctrlPr>
                          <a:rPr lang="en-US" sz="1800" i="1">
                            <a:latin typeface="Cambria Math" panose="02040503050406030204" pitchFamily="18" charset="0"/>
                          </a:rPr>
                        </m:ctrlPr>
                      </m:sSubSupPr>
                      <m:e>
                        <m:r>
                          <a:rPr lang="en-US" sz="1800" i="1">
                            <a:latin typeface="Cambria Math" panose="02040503050406030204" pitchFamily="18" charset="0"/>
                          </a:rPr>
                          <m:t>𝜎</m:t>
                        </m:r>
                      </m:e>
                      <m:sub>
                        <m:r>
                          <m:rPr>
                            <m:sty m:val="p"/>
                          </m:rPr>
                          <a:rPr lang="en-US" sz="1800">
                            <a:latin typeface="Cambria Math" panose="02040503050406030204" pitchFamily="18" charset="0"/>
                          </a:rPr>
                          <m:t>Λ</m:t>
                        </m:r>
                        <m:r>
                          <a:rPr lang="en-US" sz="1800" b="0" i="0" smtClean="0">
                            <a:latin typeface="Cambria Math" panose="02040503050406030204" pitchFamily="18" charset="0"/>
                          </a:rPr>
                          <m:t>,</m:t>
                        </m:r>
                        <m:r>
                          <a:rPr lang="en-US" sz="1800" b="0" i="1" smtClean="0">
                            <a:latin typeface="Cambria Math" panose="02040503050406030204" pitchFamily="18" charset="0"/>
                          </a:rPr>
                          <m:t>𝜏</m:t>
                        </m:r>
                      </m:sub>
                      <m:sup>
                        <m:r>
                          <a:rPr lang="en-US" sz="1800" i="1">
                            <a:latin typeface="Cambria Math" panose="02040503050406030204" pitchFamily="18" charset="0"/>
                          </a:rPr>
                          <m:t>𝜂</m:t>
                        </m:r>
                      </m:sup>
                    </m:sSubSup>
                  </m:oMath>
                </a14:m>
                <a:r>
                  <a:rPr lang="en-US" sz="1800" dirty="0"/>
                  <a:t> the ground configuration.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143000"/>
                <a:ext cx="8229600" cy="4906963"/>
              </a:xfrm>
              <a:blipFill>
                <a:blip r:embed="rId3"/>
                <a:stretch>
                  <a:fillRect l="-444" t="-746" b="-10199"/>
                </a:stretch>
              </a:blipFill>
            </p:spPr>
            <p:txBody>
              <a:bodyPr/>
              <a:lstStyle/>
              <a:p>
                <a:r>
                  <a:rPr lang="en-US">
                    <a:noFill/>
                  </a:rPr>
                  <a:t> </a:t>
                </a:r>
              </a:p>
            </p:txBody>
          </p:sp>
        </mc:Fallback>
      </mc:AlternateContent>
      <p:sp>
        <p:nvSpPr>
          <p:cNvPr id="4" name="Slide Number Placeholder 3"/>
          <p:cNvSpPr>
            <a:spLocks noGrp="1"/>
          </p:cNvSpPr>
          <p:nvPr>
            <p:ph type="sldNum" sz="quarter" idx="4294967295"/>
          </p:nvPr>
        </p:nvSpPr>
        <p:spPr/>
        <p:txBody>
          <a:bodyPr/>
          <a:lstStyle/>
          <a:p>
            <a:fld id="{6653EBAD-0DEC-4A42-8EAE-CEF9B3D9D7C6}" type="slidenum">
              <a:rPr lang="en-US" smtClean="0"/>
              <a:t>19</a:t>
            </a:fld>
            <a:endParaRPr lang="en-US" dirty="0"/>
          </a:p>
        </p:txBody>
      </p:sp>
    </p:spTree>
    <p:extLst>
      <p:ext uri="{BB962C8B-B14F-4D97-AF65-F5344CB8AC3E}">
        <p14:creationId xmlns:p14="http://schemas.microsoft.com/office/powerpoint/2010/main" val="557960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3600" dirty="0"/>
              <a:t>Lattice systems with compact state space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143000"/>
                <a:ext cx="8229600" cy="4906963"/>
              </a:xfrm>
            </p:spPr>
            <p:txBody>
              <a:bodyPr>
                <a:noAutofit/>
              </a:bodyPr>
              <a:lstStyle/>
              <a:p>
                <a:r>
                  <a:rPr lang="en-US" sz="1800" dirty="0"/>
                  <a:t>We discuss </a:t>
                </a:r>
                <a:r>
                  <a:rPr lang="en-US" sz="1800" dirty="0">
                    <a:solidFill>
                      <a:srgbClr val="00B050"/>
                    </a:solidFill>
                  </a:rPr>
                  <a:t>statistical physics systems on </a:t>
                </a:r>
                <a14:m>
                  <m:oMath xmlns:m="http://schemas.openxmlformats.org/officeDocument/2006/math">
                    <m:sSup>
                      <m:sSupPr>
                        <m:ctrlPr>
                          <a:rPr lang="en-US" sz="1800" i="1">
                            <a:solidFill>
                              <a:srgbClr val="00B050"/>
                            </a:solidFill>
                            <a:latin typeface="Cambria Math" panose="02040503050406030204" pitchFamily="18" charset="0"/>
                          </a:rPr>
                        </m:ctrlPr>
                      </m:sSupPr>
                      <m:e>
                        <m:r>
                          <a:rPr lang="en-US" sz="1800">
                            <a:solidFill>
                              <a:srgbClr val="00B050"/>
                            </a:solidFill>
                            <a:latin typeface="Cambria Math" panose="02040503050406030204" pitchFamily="18" charset="0"/>
                          </a:rPr>
                          <m:t>ℤ</m:t>
                        </m:r>
                      </m:e>
                      <m:sup>
                        <m:r>
                          <a:rPr lang="en-US" sz="1800">
                            <a:solidFill>
                              <a:srgbClr val="00B050"/>
                            </a:solidFill>
                            <a:latin typeface="Cambria Math" panose="02040503050406030204" pitchFamily="18" charset="0"/>
                          </a:rPr>
                          <m:t>𝑑</m:t>
                        </m:r>
                      </m:sup>
                    </m:sSup>
                  </m:oMath>
                </a14:m>
                <a:r>
                  <a:rPr lang="en-US" sz="1800" dirty="0"/>
                  <a:t>, aiming to develop a </a:t>
                </a:r>
                <a:r>
                  <a:rPr lang="en-US" sz="1800" dirty="0">
                    <a:solidFill>
                      <a:srgbClr val="0070C0"/>
                    </a:solidFill>
                  </a:rPr>
                  <a:t>quantitative understanding</a:t>
                </a:r>
                <a:r>
                  <a:rPr lang="en-US" sz="1800" dirty="0"/>
                  <a:t> of the effect of adding </a:t>
                </a:r>
                <a:r>
                  <a:rPr lang="en-US" sz="1800" dirty="0">
                    <a:solidFill>
                      <a:srgbClr val="0070C0"/>
                    </a:solidFill>
                  </a:rPr>
                  <a:t>disorder</a:t>
                </a:r>
                <a:r>
                  <a:rPr lang="en-US" sz="1800" dirty="0"/>
                  <a:t> to them.</a:t>
                </a:r>
              </a:p>
              <a:p>
                <a:r>
                  <a:rPr lang="en-US" sz="1800" dirty="0"/>
                  <a:t>We start with the case of a </a:t>
                </a:r>
                <a:r>
                  <a:rPr lang="en-US" sz="1800" dirty="0">
                    <a:solidFill>
                      <a:srgbClr val="0070C0"/>
                    </a:solidFill>
                  </a:rPr>
                  <a:t>compact state space</a:t>
                </a:r>
                <a:r>
                  <a:rPr lang="en-US" sz="1800" dirty="0"/>
                  <a:t>.</a:t>
                </a:r>
              </a:p>
              <a:p>
                <a:r>
                  <a:rPr lang="en-US" sz="1800" dirty="0">
                    <a:solidFill>
                      <a:srgbClr val="FF0000"/>
                    </a:solidFill>
                  </a:rPr>
                  <a:t>Setup</a:t>
                </a:r>
                <a:r>
                  <a:rPr lang="en-US" sz="1800" dirty="0"/>
                  <a:t>:  (1) Compact metric space </a:t>
                </a:r>
                <a14:m>
                  <m:oMath xmlns:m="http://schemas.openxmlformats.org/officeDocument/2006/math">
                    <m:r>
                      <a:rPr lang="en-US" sz="1800" i="1">
                        <a:latin typeface="Cambria Math"/>
                      </a:rPr>
                      <m:t>𝑆</m:t>
                    </m:r>
                  </m:oMath>
                </a14:m>
                <a:r>
                  <a:rPr lang="en-US" sz="1800" dirty="0"/>
                  <a:t> equipped with a </a:t>
                </a:r>
                <a:r>
                  <a:rPr lang="en-US" sz="1800" dirty="0" err="1"/>
                  <a:t>Borel</a:t>
                </a:r>
                <a:r>
                  <a:rPr lang="en-US" sz="1800" dirty="0"/>
                  <a:t> measure </a:t>
                </a:r>
                <a14:m>
                  <m:oMath xmlns:m="http://schemas.openxmlformats.org/officeDocument/2006/math">
                    <m:r>
                      <a:rPr lang="en-US" sz="1800" b="0" i="1" smtClean="0">
                        <a:latin typeface="Cambria Math" panose="02040503050406030204" pitchFamily="18" charset="0"/>
                      </a:rPr>
                      <m:t>𝜅</m:t>
                    </m:r>
                  </m:oMath>
                </a14:m>
                <a:r>
                  <a:rPr lang="en-US" sz="1800" dirty="0"/>
                  <a:t>.</a:t>
                </a:r>
              </a:p>
              <a:p>
                <a:pPr marL="457200" lvl="1" indent="0">
                  <a:buNone/>
                </a:pPr>
                <a:r>
                  <a:rPr lang="en-US" sz="1800" dirty="0"/>
                  <a:t>           (2) Translation-invariant </a:t>
                </a:r>
                <a:r>
                  <a:rPr lang="en-US" sz="1800" dirty="0">
                    <a:solidFill>
                      <a:srgbClr val="0070C0"/>
                    </a:solidFill>
                  </a:rPr>
                  <a:t>finite range and finite energy Hamiltonian </a:t>
                </a:r>
                <a14:m>
                  <m:oMath xmlns:m="http://schemas.openxmlformats.org/officeDocument/2006/math">
                    <m:r>
                      <a:rPr lang="en-US" sz="1800" b="0" i="1" smtClean="0">
                        <a:solidFill>
                          <a:srgbClr val="0070C0"/>
                        </a:solidFill>
                        <a:latin typeface="Cambria Math"/>
                      </a:rPr>
                      <m:t>𝐻</m:t>
                    </m:r>
                  </m:oMath>
                </a14:m>
                <a:r>
                  <a:rPr lang="en-US" sz="1800" dirty="0"/>
                  <a:t>.</a:t>
                </a:r>
              </a:p>
              <a:p>
                <a:r>
                  <a:rPr lang="en-US" sz="1800" dirty="0"/>
                  <a:t>As usual, for a finite domain </a:t>
                </a:r>
                <a14:m>
                  <m:oMath xmlns:m="http://schemas.openxmlformats.org/officeDocument/2006/math">
                    <m:r>
                      <m:rPr>
                        <m:sty m:val="p"/>
                      </m:rPr>
                      <a:rPr lang="en-US" sz="1800">
                        <a:latin typeface="Cambria Math"/>
                      </a:rPr>
                      <m:t>Λ</m:t>
                    </m:r>
                    <m:r>
                      <a:rPr lang="en-US" sz="1800" i="1">
                        <a:latin typeface="Cambria Math"/>
                      </a:rPr>
                      <m:t>⊂</m:t>
                    </m:r>
                    <m:sSup>
                      <m:sSupPr>
                        <m:ctrlPr>
                          <a:rPr lang="en-US" sz="1800" i="1">
                            <a:latin typeface="Cambria Math" panose="02040503050406030204" pitchFamily="18" charset="0"/>
                          </a:rPr>
                        </m:ctrlPr>
                      </m:sSupPr>
                      <m:e>
                        <m:r>
                          <a:rPr lang="en-US" sz="1800" i="1">
                            <a:latin typeface="Cambria Math"/>
                          </a:rPr>
                          <m:t>ℤ</m:t>
                        </m:r>
                      </m:e>
                      <m:sup>
                        <m:r>
                          <a:rPr lang="en-US" sz="1800" i="1">
                            <a:latin typeface="Cambria Math"/>
                          </a:rPr>
                          <m:t>𝑑</m:t>
                        </m:r>
                      </m:sup>
                    </m:sSup>
                  </m:oMath>
                </a14:m>
                <a:r>
                  <a:rPr lang="en-US" sz="1800" dirty="0"/>
                  <a:t>, at temperature T and with boundary conditions </a:t>
                </a:r>
                <a14:m>
                  <m:oMath xmlns:m="http://schemas.openxmlformats.org/officeDocument/2006/math">
                    <m:r>
                      <a:rPr lang="en-US" sz="1800" i="1">
                        <a:latin typeface="Cambria Math"/>
                      </a:rPr>
                      <m:t>𝜏</m:t>
                    </m:r>
                    <m:r>
                      <a:rPr lang="en-US" sz="1800" i="1">
                        <a:latin typeface="Cambria Math"/>
                      </a:rPr>
                      <m:t>:</m:t>
                    </m:r>
                    <m:sSup>
                      <m:sSupPr>
                        <m:ctrlPr>
                          <a:rPr lang="en-US" sz="1800" i="1">
                            <a:latin typeface="Cambria Math" panose="02040503050406030204" pitchFamily="18" charset="0"/>
                          </a:rPr>
                        </m:ctrlPr>
                      </m:sSupPr>
                      <m:e>
                        <m:r>
                          <a:rPr lang="en-US" sz="1800" i="1">
                            <a:latin typeface="Cambria Math"/>
                          </a:rPr>
                          <m:t>ℤ</m:t>
                        </m:r>
                      </m:e>
                      <m:sup>
                        <m:r>
                          <a:rPr lang="en-US" sz="1800" i="1">
                            <a:latin typeface="Cambria Math"/>
                          </a:rPr>
                          <m:t>𝑑</m:t>
                        </m:r>
                      </m:sup>
                    </m:sSup>
                    <m:r>
                      <a:rPr lang="en-US" sz="1800" i="1">
                        <a:latin typeface="Cambria Math"/>
                      </a:rPr>
                      <m:t>→</m:t>
                    </m:r>
                    <m:r>
                      <a:rPr lang="en-US" sz="1800" i="1">
                        <a:latin typeface="Cambria Math"/>
                      </a:rPr>
                      <m:t>𝑆</m:t>
                    </m:r>
                  </m:oMath>
                </a14:m>
                <a:r>
                  <a:rPr lang="en-US" sz="1800" dirty="0"/>
                  <a:t>, configurations </a:t>
                </a:r>
                <a14:m>
                  <m:oMath xmlns:m="http://schemas.openxmlformats.org/officeDocument/2006/math">
                    <m:r>
                      <a:rPr lang="en-US" sz="1800" i="1">
                        <a:latin typeface="Cambria Math"/>
                      </a:rPr>
                      <m:t>𝜎</m:t>
                    </m:r>
                    <m:r>
                      <a:rPr lang="en-US" sz="1800" i="1">
                        <a:latin typeface="Cambria Math"/>
                      </a:rPr>
                      <m:t>:</m:t>
                    </m:r>
                    <m:sSup>
                      <m:sSupPr>
                        <m:ctrlPr>
                          <a:rPr lang="en-US" sz="1800" i="1">
                            <a:latin typeface="Cambria Math" panose="02040503050406030204" pitchFamily="18" charset="0"/>
                          </a:rPr>
                        </m:ctrlPr>
                      </m:sSupPr>
                      <m:e>
                        <m:r>
                          <a:rPr lang="en-US" sz="1800" i="1">
                            <a:latin typeface="Cambria Math"/>
                          </a:rPr>
                          <m:t>ℤ</m:t>
                        </m:r>
                      </m:e>
                      <m:sup>
                        <m:r>
                          <a:rPr lang="en-US" sz="1800" i="1">
                            <a:latin typeface="Cambria Math"/>
                          </a:rPr>
                          <m:t>𝑑</m:t>
                        </m:r>
                      </m:sup>
                    </m:sSup>
                    <m:r>
                      <a:rPr lang="en-US" sz="1800" i="1">
                        <a:latin typeface="Cambria Math"/>
                      </a:rPr>
                      <m:t>→</m:t>
                    </m:r>
                    <m:r>
                      <a:rPr lang="en-US" sz="1800" i="1">
                        <a:latin typeface="Cambria Math"/>
                      </a:rPr>
                      <m:t>𝑆</m:t>
                    </m:r>
                  </m:oMath>
                </a14:m>
                <a:r>
                  <a:rPr lang="en-US" sz="1800" dirty="0"/>
                  <a:t> coinciding with </a:t>
                </a:r>
                <a14:m>
                  <m:oMath xmlns:m="http://schemas.openxmlformats.org/officeDocument/2006/math">
                    <m:r>
                      <a:rPr lang="en-US" sz="1800" b="0" i="1" smtClean="0">
                        <a:latin typeface="Cambria Math" panose="02040503050406030204" pitchFamily="18" charset="0"/>
                      </a:rPr>
                      <m:t>𝜏</m:t>
                    </m:r>
                  </m:oMath>
                </a14:m>
                <a:r>
                  <a:rPr lang="en-US" sz="1800" dirty="0"/>
                  <a:t> outside </a:t>
                </a:r>
                <a14:m>
                  <m:oMath xmlns:m="http://schemas.openxmlformats.org/officeDocument/2006/math">
                    <m:r>
                      <m:rPr>
                        <m:sty m:val="p"/>
                      </m:rPr>
                      <a:rPr lang="en-US" sz="1800">
                        <a:latin typeface="Cambria Math"/>
                      </a:rPr>
                      <m:t>Λ</m:t>
                    </m:r>
                  </m:oMath>
                </a14:m>
                <a:r>
                  <a:rPr lang="en-US" sz="1800" dirty="0"/>
                  <a:t> are sampled from the probability measure with density</a:t>
                </a:r>
              </a:p>
              <a:p>
                <a:pPr marL="457200" lvl="1" indent="0">
                  <a:buNone/>
                </a:pPr>
                <a14:m>
                  <m:oMathPara xmlns:m="http://schemas.openxmlformats.org/officeDocument/2006/math">
                    <m:oMathParaPr>
                      <m:jc m:val="centerGroup"/>
                    </m:oMathParaPr>
                    <m:oMath xmlns:m="http://schemas.openxmlformats.org/officeDocument/2006/math">
                      <m:f>
                        <m:fPr>
                          <m:ctrlPr>
                            <a:rPr lang="en-US" sz="1800" i="1">
                              <a:latin typeface="Cambria Math" panose="02040503050406030204" pitchFamily="18" charset="0"/>
                            </a:rPr>
                          </m:ctrlPr>
                        </m:fPr>
                        <m:num>
                          <m:r>
                            <a:rPr lang="en-US" sz="1800" i="1">
                              <a:latin typeface="Cambria Math"/>
                            </a:rPr>
                            <m:t>1</m:t>
                          </m:r>
                        </m:num>
                        <m:den>
                          <m:sSub>
                            <m:sSubPr>
                              <m:ctrlPr>
                                <a:rPr lang="en-US" sz="1800" i="1">
                                  <a:latin typeface="Cambria Math" panose="02040503050406030204" pitchFamily="18" charset="0"/>
                                </a:rPr>
                              </m:ctrlPr>
                            </m:sSubPr>
                            <m:e>
                              <m:r>
                                <a:rPr lang="en-US" sz="1800" i="1">
                                  <a:latin typeface="Cambria Math"/>
                                </a:rPr>
                                <m:t>𝑍</m:t>
                              </m:r>
                            </m:e>
                            <m:sub>
                              <m:r>
                                <a:rPr lang="en-US" sz="1800" b="0" i="1" smtClean="0">
                                  <a:latin typeface="Cambria Math" panose="02040503050406030204" pitchFamily="18" charset="0"/>
                                </a:rPr>
                                <m:t>𝑇</m:t>
                              </m:r>
                              <m:r>
                                <a:rPr lang="en-US" sz="1800" i="1">
                                  <a:latin typeface="Cambria Math"/>
                                </a:rPr>
                                <m:t>,</m:t>
                              </m:r>
                              <m:r>
                                <m:rPr>
                                  <m:sty m:val="p"/>
                                </m:rPr>
                                <a:rPr lang="en-US" sz="1800">
                                  <a:latin typeface="Cambria Math"/>
                                </a:rPr>
                                <m:t>Λ</m:t>
                              </m:r>
                              <m:r>
                                <a:rPr lang="en-US" sz="1800" i="1">
                                  <a:latin typeface="Cambria Math"/>
                                </a:rPr>
                                <m:t>,</m:t>
                              </m:r>
                              <m:r>
                                <a:rPr lang="en-US" sz="1800" i="1">
                                  <a:latin typeface="Cambria Math"/>
                                </a:rPr>
                                <m:t>𝜏</m:t>
                              </m:r>
                            </m:sub>
                          </m:sSub>
                        </m:den>
                      </m:f>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exp</m:t>
                          </m:r>
                        </m:fName>
                        <m:e>
                          <m:d>
                            <m:dPr>
                              <m:ctrlPr>
                                <a:rPr lang="en-US" sz="1800" b="0" i="1" smtClean="0">
                                  <a:latin typeface="Cambria Math" panose="02040503050406030204" pitchFamily="18" charset="0"/>
                                </a:rPr>
                              </m:ctrlPr>
                            </m:dPr>
                            <m:e>
                              <m:r>
                                <a:rPr lang="en-US" sz="1800" i="1">
                                  <a:latin typeface="Cambria Math"/>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1</m:t>
                                  </m:r>
                                </m:num>
                                <m:den>
                                  <m:r>
                                    <a:rPr lang="en-US" sz="1800" b="0" i="1" smtClean="0">
                                      <a:latin typeface="Cambria Math" panose="02040503050406030204" pitchFamily="18" charset="0"/>
                                    </a:rPr>
                                    <m:t>𝑇</m:t>
                                  </m:r>
                                </m:den>
                              </m:f>
                              <m:sSub>
                                <m:sSubPr>
                                  <m:ctrlPr>
                                    <a:rPr lang="en-US" sz="1800" i="1">
                                      <a:latin typeface="Cambria Math" panose="02040503050406030204" pitchFamily="18" charset="0"/>
                                    </a:rPr>
                                  </m:ctrlPr>
                                </m:sSubPr>
                                <m:e>
                                  <m:r>
                                    <a:rPr lang="en-US" sz="1800" i="1">
                                      <a:latin typeface="Cambria Math"/>
                                    </a:rPr>
                                    <m:t>𝐻</m:t>
                                  </m:r>
                                </m:e>
                                <m:sub>
                                  <m:r>
                                    <m:rPr>
                                      <m:sty m:val="p"/>
                                    </m:rPr>
                                    <a:rPr lang="en-US" sz="1800">
                                      <a:latin typeface="Cambria Math"/>
                                    </a:rPr>
                                    <m:t>Λ</m:t>
                                  </m:r>
                                </m:sub>
                              </m:sSub>
                              <m:d>
                                <m:dPr>
                                  <m:ctrlPr>
                                    <a:rPr lang="en-US" sz="1800" i="1">
                                      <a:latin typeface="Cambria Math" panose="02040503050406030204" pitchFamily="18" charset="0"/>
                                    </a:rPr>
                                  </m:ctrlPr>
                                </m:dPr>
                                <m:e>
                                  <m:r>
                                    <a:rPr lang="en-US" sz="1800" i="1">
                                      <a:latin typeface="Cambria Math"/>
                                    </a:rPr>
                                    <m:t>𝜎</m:t>
                                  </m:r>
                                </m:e>
                              </m:d>
                            </m:e>
                          </m:d>
                        </m:e>
                      </m:func>
                    </m:oMath>
                  </m:oMathPara>
                </a14:m>
                <a:endParaRPr lang="en-US" sz="1800" b="0" dirty="0"/>
              </a:p>
              <a:p>
                <a:pPr marL="361950" lvl="1" indent="0">
                  <a:buNone/>
                </a:pPr>
                <a:r>
                  <a:rPr lang="en-US" sz="1800" dirty="0"/>
                  <a:t>with respect to the measure </a:t>
                </a:r>
                <a14:m>
                  <m:oMath xmlns:m="http://schemas.openxmlformats.org/officeDocument/2006/math">
                    <m:nary>
                      <m:naryPr>
                        <m:chr m:val="∏"/>
                        <m:supHide m:val="on"/>
                        <m:ctrlPr>
                          <a:rPr lang="en-US" sz="1800" i="1">
                            <a:latin typeface="Cambria Math" panose="02040503050406030204" pitchFamily="18" charset="0"/>
                          </a:rPr>
                        </m:ctrlPr>
                      </m:naryPr>
                      <m:sub>
                        <m:r>
                          <a:rPr lang="en-US" sz="1800" i="1">
                            <a:latin typeface="Cambria Math" panose="02040503050406030204" pitchFamily="18" charset="0"/>
                          </a:rPr>
                          <m:t>𝑣</m:t>
                        </m:r>
                      </m:sub>
                      <m:sup/>
                      <m:e>
                        <m:r>
                          <a:rPr lang="en-US" sz="1800" i="1">
                            <a:latin typeface="Cambria Math" panose="02040503050406030204" pitchFamily="18" charset="0"/>
                          </a:rPr>
                          <m:t>𝑑</m:t>
                        </m:r>
                        <m:r>
                          <a:rPr lang="en-US" sz="1800" b="0" i="1" smtClean="0">
                            <a:latin typeface="Cambria Math" panose="02040503050406030204" pitchFamily="18" charset="0"/>
                          </a:rPr>
                          <m:t>𝜅</m:t>
                        </m:r>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𝜎</m:t>
                                </m:r>
                              </m:e>
                              <m:sub>
                                <m:r>
                                  <a:rPr lang="en-US" sz="1800" i="1">
                                    <a:latin typeface="Cambria Math" panose="02040503050406030204" pitchFamily="18" charset="0"/>
                                  </a:rPr>
                                  <m:t>𝑣</m:t>
                                </m:r>
                              </m:sub>
                            </m:sSub>
                          </m:e>
                        </m:d>
                      </m:e>
                    </m:nary>
                  </m:oMath>
                </a14:m>
                <a:r>
                  <a:rPr lang="en-US" sz="1800" dirty="0"/>
                  <a:t>, where </a:t>
                </a:r>
                <a14:m>
                  <m:oMath xmlns:m="http://schemas.openxmlformats.org/officeDocument/2006/math">
                    <m:sSub>
                      <m:sSubPr>
                        <m:ctrlPr>
                          <a:rPr lang="en-US" sz="1800" i="1">
                            <a:latin typeface="Cambria Math" panose="02040503050406030204" pitchFamily="18" charset="0"/>
                          </a:rPr>
                        </m:ctrlPr>
                      </m:sSubPr>
                      <m:e>
                        <m:r>
                          <a:rPr lang="en-US" sz="1800" i="1">
                            <a:latin typeface="Cambria Math"/>
                          </a:rPr>
                          <m:t>𝑍</m:t>
                        </m:r>
                      </m:e>
                      <m:sub>
                        <m:r>
                          <a:rPr lang="en-US" sz="1800" b="0" i="1" smtClean="0">
                            <a:latin typeface="Cambria Math" panose="02040503050406030204" pitchFamily="18" charset="0"/>
                          </a:rPr>
                          <m:t>𝑇</m:t>
                        </m:r>
                        <m:r>
                          <a:rPr lang="en-US" sz="1800" i="1">
                            <a:latin typeface="Cambria Math"/>
                          </a:rPr>
                          <m:t>,</m:t>
                        </m:r>
                        <m:r>
                          <m:rPr>
                            <m:sty m:val="p"/>
                          </m:rPr>
                          <a:rPr lang="en-US" sz="1800">
                            <a:latin typeface="Cambria Math"/>
                          </a:rPr>
                          <m:t>Λ</m:t>
                        </m:r>
                        <m:r>
                          <a:rPr lang="en-US" sz="1800" i="1">
                            <a:latin typeface="Cambria Math"/>
                          </a:rPr>
                          <m:t>,</m:t>
                        </m:r>
                        <m:r>
                          <a:rPr lang="en-US" sz="1800" i="1">
                            <a:latin typeface="Cambria Math"/>
                          </a:rPr>
                          <m:t>𝜏</m:t>
                        </m:r>
                      </m:sub>
                    </m:sSub>
                  </m:oMath>
                </a14:m>
                <a:r>
                  <a:rPr lang="en-US" sz="1800" dirty="0"/>
                  <a:t> is the </a:t>
                </a:r>
                <a:r>
                  <a:rPr lang="en-US" sz="1800" dirty="0">
                    <a:solidFill>
                      <a:srgbClr val="00B050"/>
                    </a:solidFill>
                  </a:rPr>
                  <a:t>partition function </a:t>
                </a:r>
                <a:r>
                  <a:rPr lang="en-US" sz="1800" dirty="0"/>
                  <a:t>and </a:t>
                </a:r>
                <a14:m>
                  <m:oMath xmlns:m="http://schemas.openxmlformats.org/officeDocument/2006/math">
                    <m:sSub>
                      <m:sSubPr>
                        <m:ctrlPr>
                          <a:rPr lang="en-US" sz="1800" i="1">
                            <a:solidFill>
                              <a:srgbClr val="0070C0"/>
                            </a:solidFill>
                            <a:latin typeface="Cambria Math" panose="02040503050406030204" pitchFamily="18" charset="0"/>
                          </a:rPr>
                        </m:ctrlPr>
                      </m:sSubPr>
                      <m:e>
                        <m:r>
                          <a:rPr lang="en-US" sz="1800">
                            <a:solidFill>
                              <a:srgbClr val="0070C0"/>
                            </a:solidFill>
                            <a:latin typeface="Cambria Math" panose="02040503050406030204" pitchFamily="18" charset="0"/>
                          </a:rPr>
                          <m:t>𝐻</m:t>
                        </m:r>
                      </m:e>
                      <m:sub>
                        <m:r>
                          <m:rPr>
                            <m:sty m:val="p"/>
                          </m:rPr>
                          <a:rPr lang="en-US" sz="1800">
                            <a:solidFill>
                              <a:srgbClr val="0070C0"/>
                            </a:solidFill>
                            <a:latin typeface="Cambria Math" panose="02040503050406030204" pitchFamily="18" charset="0"/>
                          </a:rPr>
                          <m:t>Λ</m:t>
                        </m:r>
                      </m:sub>
                    </m:sSub>
                  </m:oMath>
                </a14:m>
                <a:r>
                  <a:rPr lang="en-US" sz="1800" dirty="0">
                    <a:solidFill>
                      <a:srgbClr val="0070C0"/>
                    </a:solidFill>
                  </a:rPr>
                  <a:t> contains the terms in the Hamiltonian depending on the spins in </a:t>
                </a:r>
                <a14:m>
                  <m:oMath xmlns:m="http://schemas.openxmlformats.org/officeDocument/2006/math">
                    <m:r>
                      <m:rPr>
                        <m:sty m:val="p"/>
                      </m:rPr>
                      <a:rPr lang="en-US" sz="1800">
                        <a:solidFill>
                          <a:srgbClr val="0070C0"/>
                        </a:solidFill>
                        <a:latin typeface="Cambria Math" panose="02040503050406030204" pitchFamily="18" charset="0"/>
                      </a:rPr>
                      <m:t>Λ</m:t>
                    </m:r>
                  </m:oMath>
                </a14:m>
                <a:r>
                  <a:rPr lang="en-US" sz="1800" dirty="0"/>
                  <a:t>.</a:t>
                </a:r>
                <a:br>
                  <a:rPr lang="en-US" sz="1800" dirty="0"/>
                </a:br>
                <a:r>
                  <a:rPr lang="en-US" sz="1800" dirty="0"/>
                  <a:t>Periodic boundary conditions and the </a:t>
                </a:r>
                <a:r>
                  <a:rPr lang="en-US" sz="1800" dirty="0">
                    <a:solidFill>
                      <a:srgbClr val="0070C0"/>
                    </a:solidFill>
                  </a:rPr>
                  <a:t>zero-temperature limit </a:t>
                </a:r>
                <a:r>
                  <a:rPr lang="en-US" sz="1800" dirty="0"/>
                  <a:t>are also allowed.</a:t>
                </a:r>
              </a:p>
              <a:p>
                <a:r>
                  <a:rPr lang="en-US" sz="1800" dirty="0">
                    <a:solidFill>
                      <a:srgbClr val="FF0000"/>
                    </a:solidFill>
                  </a:rPr>
                  <a:t>Examples: </a:t>
                </a:r>
                <a:r>
                  <a:rPr lang="en-US" sz="1800" dirty="0" err="1">
                    <a:solidFill>
                      <a:srgbClr val="00B050"/>
                    </a:solidFill>
                  </a:rPr>
                  <a:t>Ising</a:t>
                </a:r>
                <a:r>
                  <a:rPr lang="en-US" sz="1800" dirty="0">
                    <a:solidFill>
                      <a:srgbClr val="00B050"/>
                    </a:solidFill>
                  </a:rPr>
                  <a:t> model</a:t>
                </a:r>
                <a:r>
                  <a:rPr lang="en-US" sz="1800" dirty="0"/>
                  <a:t>: </a:t>
                </a:r>
                <a14:m>
                  <m:oMath xmlns:m="http://schemas.openxmlformats.org/officeDocument/2006/math">
                    <m:r>
                      <a:rPr lang="en-US" sz="1800" b="0" i="1" smtClean="0">
                        <a:latin typeface="Cambria Math"/>
                      </a:rPr>
                      <m:t>𝑆</m:t>
                    </m:r>
                    <m:r>
                      <a:rPr lang="en-US" sz="1800" b="0" i="1" smtClean="0">
                        <a:latin typeface="Cambria Math"/>
                      </a:rPr>
                      <m:t>=</m:t>
                    </m:r>
                    <m:r>
                      <m:rPr>
                        <m:lit/>
                      </m:rPr>
                      <a:rPr lang="en-US" sz="1800" b="0" i="1" smtClean="0">
                        <a:latin typeface="Cambria Math"/>
                      </a:rPr>
                      <m:t>{</m:t>
                    </m:r>
                    <m:r>
                      <a:rPr lang="en-US" sz="1800" b="0" i="1" smtClean="0">
                        <a:latin typeface="Cambria Math"/>
                      </a:rPr>
                      <m:t>−1,1</m:t>
                    </m:r>
                    <m:r>
                      <m:rPr>
                        <m:lit/>
                      </m:rPr>
                      <a:rPr lang="en-US" sz="1800" b="0" i="1" smtClean="0">
                        <a:latin typeface="Cambria Math"/>
                      </a:rPr>
                      <m:t>}</m:t>
                    </m:r>
                  </m:oMath>
                </a14:m>
                <a:r>
                  <a:rPr lang="en-US" sz="1800" dirty="0"/>
                  <a:t>, </a:t>
                </a:r>
                <a14:m>
                  <m:oMath xmlns:m="http://schemas.openxmlformats.org/officeDocument/2006/math">
                    <m:r>
                      <a:rPr lang="en-US" sz="1800" i="1" dirty="0" smtClean="0">
                        <a:latin typeface="Cambria Math" panose="02040503050406030204" pitchFamily="18" charset="0"/>
                      </a:rPr>
                      <m:t>𝜅</m:t>
                    </m:r>
                    <m:r>
                      <a:rPr lang="en-US" sz="1800" b="0" i="1" dirty="0" smtClean="0">
                        <a:latin typeface="Cambria Math"/>
                      </a:rPr>
                      <m:t>=</m:t>
                    </m:r>
                    <m:r>
                      <m:rPr>
                        <m:nor/>
                      </m:rPr>
                      <a:rPr lang="en-US" sz="1800" b="0" i="0" dirty="0" smtClean="0">
                        <a:latin typeface="Cambria Math"/>
                      </a:rPr>
                      <m:t>counting</m:t>
                    </m:r>
                  </m:oMath>
                </a14:m>
                <a:r>
                  <a:rPr lang="en-US" sz="1800" dirty="0"/>
                  <a:t>, </a:t>
                </a:r>
                <a14:m>
                  <m:oMath xmlns:m="http://schemas.openxmlformats.org/officeDocument/2006/math">
                    <m:r>
                      <a:rPr lang="en-US" sz="1800" b="0" i="1" smtClean="0">
                        <a:latin typeface="Cambria Math"/>
                      </a:rPr>
                      <m:t>𝐻</m:t>
                    </m:r>
                    <m:d>
                      <m:dPr>
                        <m:ctrlPr>
                          <a:rPr lang="en-US" sz="1800" b="0" i="1" smtClean="0">
                            <a:latin typeface="Cambria Math" panose="02040503050406030204" pitchFamily="18" charset="0"/>
                          </a:rPr>
                        </m:ctrlPr>
                      </m:dPr>
                      <m:e>
                        <m:r>
                          <a:rPr lang="en-US" sz="1800" b="0" i="1" smtClean="0">
                            <a:latin typeface="Cambria Math"/>
                          </a:rPr>
                          <m:t>𝜎</m:t>
                        </m:r>
                      </m:e>
                    </m:d>
                    <m:r>
                      <a:rPr lang="en-US" sz="1800" b="0" i="1" smtClean="0">
                        <a:latin typeface="Cambria Math"/>
                      </a:rPr>
                      <m:t>=−</m:t>
                    </m:r>
                    <m:nary>
                      <m:naryPr>
                        <m:chr m:val="∑"/>
                        <m:supHide m:val="on"/>
                        <m:ctrlPr>
                          <a:rPr lang="en-US" sz="1800" b="0" i="1" smtClean="0">
                            <a:latin typeface="Cambria Math" panose="02040503050406030204" pitchFamily="18" charset="0"/>
                          </a:rPr>
                        </m:ctrlPr>
                      </m:naryPr>
                      <m:sub>
                        <m:r>
                          <a:rPr lang="en-US" sz="1800" b="0" i="1" smtClean="0">
                            <a:latin typeface="Cambria Math"/>
                          </a:rPr>
                          <m:t>𝑢</m:t>
                        </m:r>
                        <m:r>
                          <a:rPr lang="en-US" sz="1800" b="0" i="1" smtClean="0">
                            <a:latin typeface="Cambria Math"/>
                          </a:rPr>
                          <m:t>~</m:t>
                        </m:r>
                        <m:r>
                          <a:rPr lang="en-US" sz="1800" b="0" i="1" smtClean="0">
                            <a:latin typeface="Cambria Math"/>
                          </a:rPr>
                          <m:t>𝑣</m:t>
                        </m:r>
                      </m:sub>
                      <m:sup/>
                      <m:e>
                        <m:sSub>
                          <m:sSubPr>
                            <m:ctrlPr>
                              <a:rPr lang="en-US" sz="1800" b="0" i="1" smtClean="0">
                                <a:latin typeface="Cambria Math" panose="02040503050406030204" pitchFamily="18" charset="0"/>
                              </a:rPr>
                            </m:ctrlPr>
                          </m:sSubPr>
                          <m:e>
                            <m:r>
                              <a:rPr lang="en-US" sz="1800" b="0" i="1" smtClean="0">
                                <a:latin typeface="Cambria Math"/>
                              </a:rPr>
                              <m:t>𝜎</m:t>
                            </m:r>
                          </m:e>
                          <m:sub>
                            <m:r>
                              <a:rPr lang="en-US" sz="1800" b="0" i="1" smtClean="0">
                                <a:latin typeface="Cambria Math"/>
                              </a:rPr>
                              <m:t>𝑢</m:t>
                            </m:r>
                          </m:sub>
                        </m:sSub>
                        <m:sSub>
                          <m:sSubPr>
                            <m:ctrlPr>
                              <a:rPr lang="en-US" sz="1800" b="0" i="1" smtClean="0">
                                <a:latin typeface="Cambria Math" panose="02040503050406030204" pitchFamily="18" charset="0"/>
                              </a:rPr>
                            </m:ctrlPr>
                          </m:sSubPr>
                          <m:e>
                            <m:r>
                              <a:rPr lang="en-US" sz="1800" b="0" i="1" smtClean="0">
                                <a:latin typeface="Cambria Math"/>
                              </a:rPr>
                              <m:t>𝜎</m:t>
                            </m:r>
                          </m:e>
                          <m:sub>
                            <m:r>
                              <a:rPr lang="en-US" sz="1800" b="0" i="1" smtClean="0">
                                <a:latin typeface="Cambria Math"/>
                              </a:rPr>
                              <m:t>𝑣</m:t>
                            </m:r>
                          </m:sub>
                        </m:sSub>
                      </m:e>
                    </m:nary>
                  </m:oMath>
                </a14:m>
                <a:endParaRPr lang="en-US" sz="1800" dirty="0"/>
              </a:p>
              <a:p>
                <a:r>
                  <a:rPr lang="en-US" sz="1800" dirty="0">
                    <a:solidFill>
                      <a:srgbClr val="00B050"/>
                    </a:solidFill>
                  </a:rPr>
                  <a:t>Potts model</a:t>
                </a:r>
                <a:r>
                  <a:rPr lang="en-US" sz="1800" dirty="0"/>
                  <a:t>: </a:t>
                </a:r>
                <a14:m>
                  <m:oMath xmlns:m="http://schemas.openxmlformats.org/officeDocument/2006/math">
                    <m:r>
                      <a:rPr lang="en-US" sz="1800" b="0" i="1" smtClean="0">
                        <a:latin typeface="Cambria Math"/>
                      </a:rPr>
                      <m:t>𝑆</m:t>
                    </m:r>
                    <m:r>
                      <a:rPr lang="en-US" sz="1800" b="0" i="1" smtClean="0">
                        <a:latin typeface="Cambria Math"/>
                      </a:rPr>
                      <m:t>=</m:t>
                    </m:r>
                    <m:d>
                      <m:dPr>
                        <m:begChr m:val="{"/>
                        <m:endChr m:val="}"/>
                        <m:ctrlPr>
                          <a:rPr lang="en-US" sz="1800" b="0" i="1" smtClean="0">
                            <a:latin typeface="Cambria Math" panose="02040503050406030204" pitchFamily="18" charset="0"/>
                          </a:rPr>
                        </m:ctrlPr>
                      </m:dPr>
                      <m:e>
                        <m:r>
                          <a:rPr lang="en-US" sz="1800" b="0" i="1" smtClean="0">
                            <a:latin typeface="Cambria Math"/>
                          </a:rPr>
                          <m:t>1,2,…,</m:t>
                        </m:r>
                        <m:r>
                          <a:rPr lang="en-US" sz="1800" b="0" i="1" smtClean="0">
                            <a:latin typeface="Cambria Math"/>
                          </a:rPr>
                          <m:t>𝑞</m:t>
                        </m:r>
                      </m:e>
                    </m:d>
                    <m:r>
                      <a:rPr lang="en-US" sz="1800" b="0" i="1" smtClean="0">
                        <a:latin typeface="Cambria Math"/>
                      </a:rPr>
                      <m:t>, </m:t>
                    </m:r>
                    <m:r>
                      <a:rPr lang="en-US" sz="1800" b="0" i="1" smtClean="0">
                        <a:latin typeface="Cambria Math" panose="02040503050406030204" pitchFamily="18" charset="0"/>
                      </a:rPr>
                      <m:t>𝜅</m:t>
                    </m:r>
                    <m:r>
                      <a:rPr lang="en-US" sz="1800" b="0" i="1" smtClean="0">
                        <a:latin typeface="Cambria Math"/>
                      </a:rPr>
                      <m:t>=</m:t>
                    </m:r>
                    <m:r>
                      <m:rPr>
                        <m:nor/>
                      </m:rPr>
                      <a:rPr lang="en-US" sz="1800" b="0" i="0" smtClean="0">
                        <a:latin typeface="Cambria Math"/>
                      </a:rPr>
                      <m:t>counting</m:t>
                    </m:r>
                    <m:r>
                      <a:rPr lang="en-US" sz="1800" b="0" i="1" smtClean="0">
                        <a:latin typeface="Cambria Math"/>
                      </a:rPr>
                      <m:t>, </m:t>
                    </m:r>
                    <m:r>
                      <a:rPr lang="en-US" sz="1800" b="0" i="1" smtClean="0">
                        <a:latin typeface="Cambria Math"/>
                      </a:rPr>
                      <m:t>𝐻</m:t>
                    </m:r>
                    <m:d>
                      <m:dPr>
                        <m:ctrlPr>
                          <a:rPr lang="en-US" sz="1800" b="0" i="1" smtClean="0">
                            <a:latin typeface="Cambria Math" panose="02040503050406030204" pitchFamily="18" charset="0"/>
                          </a:rPr>
                        </m:ctrlPr>
                      </m:dPr>
                      <m:e>
                        <m:r>
                          <a:rPr lang="en-US" sz="1800" b="0" i="1" smtClean="0">
                            <a:latin typeface="Cambria Math"/>
                          </a:rPr>
                          <m:t>𝜎</m:t>
                        </m:r>
                      </m:e>
                    </m:d>
                    <m:r>
                      <a:rPr lang="en-US" sz="1800" b="0" i="1" smtClean="0">
                        <a:latin typeface="Cambria Math"/>
                      </a:rPr>
                      <m:t>=−</m:t>
                    </m:r>
                    <m:nary>
                      <m:naryPr>
                        <m:chr m:val="∑"/>
                        <m:supHide m:val="on"/>
                        <m:ctrlPr>
                          <a:rPr lang="en-US" sz="1800" b="0" i="1" smtClean="0">
                            <a:latin typeface="Cambria Math" panose="02040503050406030204" pitchFamily="18" charset="0"/>
                          </a:rPr>
                        </m:ctrlPr>
                      </m:naryPr>
                      <m:sub>
                        <m:r>
                          <a:rPr lang="en-US" sz="1800" b="0" i="1" smtClean="0">
                            <a:latin typeface="Cambria Math"/>
                          </a:rPr>
                          <m:t>𝑢</m:t>
                        </m:r>
                        <m:r>
                          <a:rPr lang="en-US" sz="1800" b="0" i="1" smtClean="0">
                            <a:latin typeface="Cambria Math"/>
                          </a:rPr>
                          <m:t>~</m:t>
                        </m:r>
                        <m:r>
                          <a:rPr lang="en-US" sz="1800" b="0" i="1" smtClean="0">
                            <a:latin typeface="Cambria Math"/>
                          </a:rPr>
                          <m:t>𝑣</m:t>
                        </m:r>
                      </m:sub>
                      <m:sup/>
                      <m:e>
                        <m:sSub>
                          <m:sSubPr>
                            <m:ctrlPr>
                              <a:rPr lang="en-US" sz="1800" b="0" i="1" smtClean="0">
                                <a:latin typeface="Cambria Math" panose="02040503050406030204" pitchFamily="18" charset="0"/>
                              </a:rPr>
                            </m:ctrlPr>
                          </m:sSubPr>
                          <m:e>
                            <m:r>
                              <a:rPr lang="en-US" sz="1800" b="0" i="1" smtClean="0">
                                <a:latin typeface="Cambria Math"/>
                              </a:rPr>
                              <m:t>1</m:t>
                            </m:r>
                          </m:e>
                          <m:sub>
                            <m:sSub>
                              <m:sSubPr>
                                <m:ctrlPr>
                                  <a:rPr lang="en-US" sz="1800" b="0" i="1" smtClean="0">
                                    <a:latin typeface="Cambria Math" panose="02040503050406030204" pitchFamily="18" charset="0"/>
                                  </a:rPr>
                                </m:ctrlPr>
                              </m:sSubPr>
                              <m:e>
                                <m:r>
                                  <a:rPr lang="en-US" sz="1800" b="0" i="1" smtClean="0">
                                    <a:latin typeface="Cambria Math"/>
                                  </a:rPr>
                                  <m:t>𝜎</m:t>
                                </m:r>
                              </m:e>
                              <m:sub>
                                <m:r>
                                  <a:rPr lang="en-US" sz="1800" b="0" i="1" smtClean="0">
                                    <a:latin typeface="Cambria Math"/>
                                  </a:rPr>
                                  <m:t>𝑢</m:t>
                                </m:r>
                              </m:sub>
                            </m:sSub>
                            <m:r>
                              <a:rPr lang="en-US" sz="1800" b="0" i="1" smtClean="0">
                                <a:latin typeface="Cambria Math"/>
                              </a:rPr>
                              <m:t>=</m:t>
                            </m:r>
                            <m:sSub>
                              <m:sSubPr>
                                <m:ctrlPr>
                                  <a:rPr lang="en-US" sz="1800" b="0" i="1" smtClean="0">
                                    <a:latin typeface="Cambria Math" panose="02040503050406030204" pitchFamily="18" charset="0"/>
                                  </a:rPr>
                                </m:ctrlPr>
                              </m:sSubPr>
                              <m:e>
                                <m:r>
                                  <a:rPr lang="en-US" sz="1800" b="0" i="1" smtClean="0">
                                    <a:latin typeface="Cambria Math"/>
                                  </a:rPr>
                                  <m:t>𝜎</m:t>
                                </m:r>
                              </m:e>
                              <m:sub>
                                <m:r>
                                  <a:rPr lang="en-US" sz="1800" b="0" i="1" smtClean="0">
                                    <a:latin typeface="Cambria Math"/>
                                  </a:rPr>
                                  <m:t>𝑣</m:t>
                                </m:r>
                              </m:sub>
                            </m:sSub>
                          </m:sub>
                        </m:sSub>
                      </m:e>
                    </m:nary>
                  </m:oMath>
                </a14:m>
                <a:endParaRPr lang="en-US" sz="1800" dirty="0"/>
              </a:p>
              <a:p>
                <a:r>
                  <a:rPr lang="en-US" sz="1800" dirty="0">
                    <a:solidFill>
                      <a:srgbClr val="00B050"/>
                    </a:solidFill>
                  </a:rPr>
                  <a:t>Spin O(n) model with </a:t>
                </a:r>
                <a14:m>
                  <m:oMath xmlns:m="http://schemas.openxmlformats.org/officeDocument/2006/math">
                    <m:r>
                      <a:rPr lang="en-US" sz="1800">
                        <a:solidFill>
                          <a:srgbClr val="00B050"/>
                        </a:solidFill>
                        <a:latin typeface="Cambria Math" panose="02040503050406030204" pitchFamily="18" charset="0"/>
                      </a:rPr>
                      <m:t>𝑛</m:t>
                    </m:r>
                    <m:r>
                      <a:rPr lang="en-US" sz="1800">
                        <a:solidFill>
                          <a:srgbClr val="00B050"/>
                        </a:solidFill>
                        <a:latin typeface="Cambria Math" panose="02040503050406030204" pitchFamily="18" charset="0"/>
                      </a:rPr>
                      <m:t>≥2</m:t>
                    </m:r>
                  </m:oMath>
                </a14:m>
                <a:r>
                  <a:rPr lang="en-US" sz="1800" dirty="0"/>
                  <a:t>: </a:t>
                </a:r>
                <a14:m>
                  <m:oMath xmlns:m="http://schemas.openxmlformats.org/officeDocument/2006/math">
                    <m:r>
                      <a:rPr lang="en-US" sz="1800">
                        <a:latin typeface="Cambria Math" panose="02040503050406030204" pitchFamily="18" charset="0"/>
                      </a:rPr>
                      <m:t>𝑆</m:t>
                    </m:r>
                    <m:r>
                      <a:rPr lang="en-US" sz="1800">
                        <a:latin typeface="Cambria Math" panose="02040503050406030204" pitchFamily="18" charset="0"/>
                      </a:rPr>
                      <m:t>=</m:t>
                    </m:r>
                    <m:sSup>
                      <m:sSupPr>
                        <m:ctrlPr>
                          <a:rPr lang="en-US" sz="1800" i="1">
                            <a:latin typeface="Cambria Math" panose="02040503050406030204" pitchFamily="18" charset="0"/>
                          </a:rPr>
                        </m:ctrlPr>
                      </m:sSupPr>
                      <m:e>
                        <m:r>
                          <a:rPr lang="en-US" sz="1800">
                            <a:latin typeface="Cambria Math" panose="02040503050406030204" pitchFamily="18" charset="0"/>
                          </a:rPr>
                          <m:t>𝕊</m:t>
                        </m:r>
                      </m:e>
                      <m:sup>
                        <m:r>
                          <a:rPr lang="en-US" sz="1800">
                            <a:latin typeface="Cambria Math" panose="02040503050406030204" pitchFamily="18" charset="0"/>
                          </a:rPr>
                          <m:t>𝑛</m:t>
                        </m:r>
                        <m:r>
                          <a:rPr lang="en-US" sz="1800">
                            <a:latin typeface="Cambria Math" panose="02040503050406030204" pitchFamily="18" charset="0"/>
                          </a:rPr>
                          <m:t>−1</m:t>
                        </m:r>
                      </m:sup>
                    </m:sSup>
                    <m:r>
                      <a:rPr lang="en-US" sz="1800">
                        <a:latin typeface="Cambria Math" panose="02040503050406030204" pitchFamily="18" charset="0"/>
                      </a:rPr>
                      <m:t>,</m:t>
                    </m:r>
                    <m:r>
                      <a:rPr lang="en-US" sz="1800" b="0" i="0" smtClean="0">
                        <a:latin typeface="Cambria Math" panose="02040503050406030204" pitchFamily="18" charset="0"/>
                      </a:rPr>
                      <m:t> </m:t>
                    </m:r>
                    <m:r>
                      <a:rPr lang="en-US" sz="1800" b="0" i="1" smtClean="0">
                        <a:latin typeface="Cambria Math" panose="02040503050406030204" pitchFamily="18" charset="0"/>
                      </a:rPr>
                      <m:t>𝜅</m:t>
                    </m:r>
                    <m:r>
                      <a:rPr lang="en-US" sz="1800">
                        <a:latin typeface="Cambria Math" panose="02040503050406030204" pitchFamily="18" charset="0"/>
                      </a:rPr>
                      <m:t>=</m:t>
                    </m:r>
                    <m:r>
                      <m:rPr>
                        <m:nor/>
                      </m:rPr>
                      <a:rPr lang="en-US" sz="1800" i="0"/>
                      <m:t>uniform</m:t>
                    </m:r>
                    <m:r>
                      <a:rPr lang="en-US" sz="1800">
                        <a:latin typeface="Cambria Math" panose="02040503050406030204" pitchFamily="18" charset="0"/>
                      </a:rPr>
                      <m:t>, </m:t>
                    </m:r>
                    <m:r>
                      <a:rPr lang="en-US" sz="1800">
                        <a:latin typeface="Cambria Math" panose="02040503050406030204" pitchFamily="18" charset="0"/>
                      </a:rPr>
                      <m:t>𝐻</m:t>
                    </m:r>
                    <m:d>
                      <m:dPr>
                        <m:ctrlPr>
                          <a:rPr lang="en-US" sz="1800" i="1">
                            <a:latin typeface="Cambria Math" panose="02040503050406030204" pitchFamily="18" charset="0"/>
                          </a:rPr>
                        </m:ctrlPr>
                      </m:dPr>
                      <m:e>
                        <m:r>
                          <a:rPr lang="en-US" sz="1800">
                            <a:latin typeface="Cambria Math" panose="02040503050406030204" pitchFamily="18" charset="0"/>
                          </a:rPr>
                          <m:t>𝜎</m:t>
                        </m:r>
                      </m:e>
                    </m:d>
                    <m:r>
                      <a:rPr lang="en-US" sz="1800">
                        <a:latin typeface="Cambria Math" panose="02040503050406030204" pitchFamily="18" charset="0"/>
                      </a:rPr>
                      <m:t>=</m:t>
                    </m:r>
                    <m:nary>
                      <m:naryPr>
                        <m:chr m:val="∑"/>
                        <m:supHide m:val="on"/>
                        <m:ctrlPr>
                          <a:rPr lang="en-US" sz="1800" i="1">
                            <a:latin typeface="Cambria Math" panose="02040503050406030204" pitchFamily="18" charset="0"/>
                          </a:rPr>
                        </m:ctrlPr>
                      </m:naryPr>
                      <m:sub>
                        <m:r>
                          <a:rPr lang="en-US" sz="1800">
                            <a:latin typeface="Cambria Math" panose="02040503050406030204" pitchFamily="18" charset="0"/>
                          </a:rPr>
                          <m:t>𝑢</m:t>
                        </m:r>
                        <m:r>
                          <a:rPr lang="en-US" sz="1800">
                            <a:latin typeface="Cambria Math" panose="02040503050406030204" pitchFamily="18" charset="0"/>
                          </a:rPr>
                          <m:t>~</m:t>
                        </m:r>
                        <m:r>
                          <a:rPr lang="en-US" sz="1800">
                            <a:latin typeface="Cambria Math" panose="02040503050406030204" pitchFamily="18" charset="0"/>
                          </a:rPr>
                          <m:t>𝑣</m:t>
                        </m:r>
                      </m:sub>
                      <m:sup/>
                      <m:e>
                        <m:r>
                          <m:rPr>
                            <m:lit/>
                          </m:rPr>
                          <a:rPr lang="en-US" sz="1800">
                            <a:latin typeface="Cambria Math" panose="02040503050406030204" pitchFamily="18" charset="0"/>
                          </a:rPr>
                          <m:t>|</m:t>
                        </m:r>
                        <m:sSub>
                          <m:sSubPr>
                            <m:ctrlPr>
                              <a:rPr lang="en-US" sz="1800" i="1">
                                <a:latin typeface="Cambria Math" panose="02040503050406030204" pitchFamily="18" charset="0"/>
                              </a:rPr>
                            </m:ctrlPr>
                          </m:sSubPr>
                          <m:e>
                            <m:r>
                              <a:rPr lang="en-US" sz="1800">
                                <a:latin typeface="Cambria Math" panose="02040503050406030204" pitchFamily="18" charset="0"/>
                              </a:rPr>
                              <m:t>𝜎</m:t>
                            </m:r>
                          </m:e>
                          <m:sub>
                            <m:r>
                              <a:rPr lang="en-US" sz="1800">
                                <a:latin typeface="Cambria Math" panose="02040503050406030204" pitchFamily="18" charset="0"/>
                              </a:rPr>
                              <m:t>𝑢</m:t>
                            </m:r>
                          </m:sub>
                        </m:sSub>
                        <m:r>
                          <a:rPr lang="en-US" sz="1800">
                            <a:latin typeface="Cambria Math" panose="02040503050406030204" pitchFamily="18" charset="0"/>
                          </a:rPr>
                          <m:t>−</m:t>
                        </m:r>
                        <m:sSub>
                          <m:sSubPr>
                            <m:ctrlPr>
                              <a:rPr lang="en-US" sz="1800" i="1">
                                <a:latin typeface="Cambria Math" panose="02040503050406030204" pitchFamily="18" charset="0"/>
                              </a:rPr>
                            </m:ctrlPr>
                          </m:sSubPr>
                          <m:e>
                            <m:r>
                              <a:rPr lang="en-US" sz="1800">
                                <a:latin typeface="Cambria Math" panose="02040503050406030204" pitchFamily="18" charset="0"/>
                              </a:rPr>
                              <m:t>𝜎</m:t>
                            </m:r>
                          </m:e>
                          <m:sub>
                            <m:r>
                              <a:rPr lang="en-US" sz="1800">
                                <a:latin typeface="Cambria Math" panose="02040503050406030204" pitchFamily="18" charset="0"/>
                              </a:rPr>
                              <m:t>𝑣</m:t>
                            </m:r>
                          </m:sub>
                        </m:sSub>
                        <m:sSup>
                          <m:sSupPr>
                            <m:ctrlPr>
                              <a:rPr lang="en-US" sz="1800" i="1">
                                <a:latin typeface="Cambria Math" panose="02040503050406030204" pitchFamily="18" charset="0"/>
                              </a:rPr>
                            </m:ctrlPr>
                          </m:sSupPr>
                          <m:e>
                            <m:r>
                              <m:rPr>
                                <m:lit/>
                              </m:rPr>
                              <a:rPr lang="en-US" sz="1800">
                                <a:latin typeface="Cambria Math" panose="02040503050406030204" pitchFamily="18" charset="0"/>
                              </a:rPr>
                              <m:t>|</m:t>
                            </m:r>
                          </m:e>
                          <m:sup>
                            <m:r>
                              <a:rPr lang="en-US" sz="1800">
                                <a:latin typeface="Cambria Math" panose="02040503050406030204" pitchFamily="18" charset="0"/>
                              </a:rPr>
                              <m:t>2</m:t>
                            </m:r>
                          </m:sup>
                        </m:sSup>
                      </m:e>
                    </m:nary>
                  </m:oMath>
                </a14:m>
                <a:br>
                  <a:rPr lang="en-US" sz="1800" dirty="0"/>
                </a:br>
                <a:endParaRPr lang="en-US" sz="1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143000"/>
                <a:ext cx="8229600" cy="4906963"/>
              </a:xfrm>
              <a:blipFill>
                <a:blip r:embed="rId3"/>
                <a:stretch>
                  <a:fillRect l="-444" t="-622" r="-148" b="-16915"/>
                </a:stretch>
              </a:blipFill>
            </p:spPr>
            <p:txBody>
              <a:bodyPr/>
              <a:lstStyle/>
              <a:p>
                <a:r>
                  <a:rPr lang="en-US">
                    <a:noFill/>
                  </a:rPr>
                  <a:t> </a:t>
                </a:r>
              </a:p>
            </p:txBody>
          </p:sp>
        </mc:Fallback>
      </mc:AlternateContent>
      <p:sp>
        <p:nvSpPr>
          <p:cNvPr id="4" name="Slide Number Placeholder 3"/>
          <p:cNvSpPr>
            <a:spLocks noGrp="1"/>
          </p:cNvSpPr>
          <p:nvPr>
            <p:ph type="sldNum" sz="quarter" idx="4294967295"/>
          </p:nvPr>
        </p:nvSpPr>
        <p:spPr/>
        <p:txBody>
          <a:bodyPr/>
          <a:lstStyle/>
          <a:p>
            <a:fld id="{6653EBAD-0DEC-4A42-8EAE-CEF9B3D9D7C6}" type="slidenum">
              <a:rPr lang="en-US" smtClean="0"/>
              <a:t>2</a:t>
            </a:fld>
            <a:endParaRPr lang="en-US" dirty="0"/>
          </a:p>
        </p:txBody>
      </p:sp>
    </p:spTree>
    <p:extLst>
      <p:ext uri="{BB962C8B-B14F-4D97-AF65-F5344CB8AC3E}">
        <p14:creationId xmlns:p14="http://schemas.microsoft.com/office/powerpoint/2010/main" val="192885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a:t>Idea of proof for compact state space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143000"/>
                <a:ext cx="8229600" cy="5486400"/>
              </a:xfrm>
            </p:spPr>
            <p:txBody>
              <a:bodyPr>
                <a:noAutofit/>
              </a:bodyPr>
              <a:lstStyle/>
              <a:p>
                <a:r>
                  <a:rPr lang="en-US" sz="1800" dirty="0"/>
                  <a:t>Theorem recalled (Dario-</a:t>
                </a:r>
                <a:r>
                  <a:rPr lang="en-US" sz="1800" dirty="0" err="1"/>
                  <a:t>Harel</a:t>
                </a:r>
                <a:r>
                  <a:rPr lang="en-US" sz="1800" dirty="0"/>
                  <a:t>-P 2020+): For each two-dimensional disordered lattice system of the type described above, at temperature </a:t>
                </a:r>
                <a14:m>
                  <m:oMath xmlns:m="http://schemas.openxmlformats.org/officeDocument/2006/math">
                    <m:r>
                      <a:rPr lang="en-US" sz="1800" i="1">
                        <a:latin typeface="Cambria Math" panose="02040503050406030204" pitchFamily="18" charset="0"/>
                      </a:rPr>
                      <m:t>0≤</m:t>
                    </m:r>
                    <m:r>
                      <a:rPr lang="en-US" sz="1800" i="1">
                        <a:latin typeface="Cambria Math" panose="02040503050406030204" pitchFamily="18" charset="0"/>
                      </a:rPr>
                      <m:t>𝑇</m:t>
                    </m:r>
                    <m:r>
                      <a:rPr lang="en-US" sz="1800" i="1">
                        <a:latin typeface="Cambria Math" panose="02040503050406030204" pitchFamily="18" charset="0"/>
                      </a:rPr>
                      <m:t>&lt;∞</m:t>
                    </m:r>
                  </m:oMath>
                </a14:m>
                <a:r>
                  <a:rPr lang="en-US" sz="1800" dirty="0"/>
                  <a:t> and disorder intensity </a:t>
                </a:r>
                <a14:m>
                  <m:oMath xmlns:m="http://schemas.openxmlformats.org/officeDocument/2006/math">
                    <m:r>
                      <a:rPr lang="en-US" sz="1800" b="0" i="1" smtClean="0">
                        <a:latin typeface="Cambria Math" panose="02040503050406030204" pitchFamily="18" charset="0"/>
                      </a:rPr>
                      <m:t>𝜆</m:t>
                    </m:r>
                    <m:r>
                      <a:rPr lang="en-US" sz="1800" i="1">
                        <a:latin typeface="Cambria Math"/>
                      </a:rPr>
                      <m:t>&gt;0</m:t>
                    </m:r>
                  </m:oMath>
                </a14:m>
                <a:r>
                  <a:rPr lang="en-US" sz="1800" dirty="0"/>
                  <a:t>, there exists </a:t>
                </a:r>
                <a14:m>
                  <m:oMath xmlns:m="http://schemas.openxmlformats.org/officeDocument/2006/math">
                    <m:r>
                      <a:rPr lang="en-US" sz="1800" i="1">
                        <a:latin typeface="Cambria Math" panose="02040503050406030204" pitchFamily="18" charset="0"/>
                      </a:rPr>
                      <m:t>𝐶</m:t>
                    </m:r>
                    <m:r>
                      <a:rPr lang="en-US" sz="1800" i="1">
                        <a:latin typeface="Cambria Math" panose="02040503050406030204" pitchFamily="18" charset="0"/>
                      </a:rPr>
                      <m:t>&gt;0</m:t>
                    </m:r>
                  </m:oMath>
                </a14:m>
                <a:r>
                  <a:rPr lang="en-US" sz="1800" dirty="0"/>
                  <a:t> so that for all </a:t>
                </a:r>
                <a14:m>
                  <m:oMath xmlns:m="http://schemas.openxmlformats.org/officeDocument/2006/math">
                    <m:r>
                      <a:rPr lang="en-US" sz="1800" i="1">
                        <a:latin typeface="Cambria Math" panose="02040503050406030204" pitchFamily="18" charset="0"/>
                      </a:rPr>
                      <m:t>𝐿</m:t>
                    </m:r>
                    <m:r>
                      <a:rPr lang="en-US" sz="1800" i="1">
                        <a:latin typeface="Cambria Math" panose="02040503050406030204" pitchFamily="18" charset="0"/>
                      </a:rPr>
                      <m:t>≥2</m:t>
                    </m:r>
                  </m:oMath>
                </a14:m>
                <a:r>
                  <a:rPr lang="en-US" sz="1800" dirty="0"/>
                  <a:t>,</a:t>
                </a:r>
              </a:p>
              <a:p>
                <a14:m>
                  <m:oMath xmlns:m="http://schemas.openxmlformats.org/officeDocument/2006/math">
                    <m:r>
                      <a:rPr lang="en-US" sz="1800" i="1">
                        <a:latin typeface="Cambria Math" panose="02040503050406030204" pitchFamily="18" charset="0"/>
                      </a:rPr>
                      <m:t>𝔼</m:t>
                    </m:r>
                    <m:d>
                      <m:dPr>
                        <m:ctrlPr>
                          <a:rPr lang="en-US" sz="1800" i="1">
                            <a:latin typeface="Cambria Math" panose="02040503050406030204" pitchFamily="18" charset="0"/>
                          </a:rPr>
                        </m:ctrlPr>
                      </m:dPr>
                      <m:e>
                        <m:d>
                          <m:dPr>
                            <m:begChr m:val="‖"/>
                            <m:endChr m:val="‖"/>
                            <m:ctrlPr>
                              <a:rPr lang="x-none" sz="1800" i="1" smtClean="0">
                                <a:latin typeface="Cambria Math" panose="02040503050406030204" pitchFamily="18" charset="0"/>
                              </a:rPr>
                            </m:ctrlPr>
                          </m:dPr>
                          <m:e>
                            <m:limLow>
                              <m:limLowPr>
                                <m:ctrlPr>
                                  <a:rPr lang="en-US" sz="1800" i="1">
                                    <a:latin typeface="Cambria Math" panose="02040503050406030204" pitchFamily="18" charset="0"/>
                                  </a:rPr>
                                </m:ctrlPr>
                              </m:limLowPr>
                              <m:e>
                                <m:r>
                                  <m:rPr>
                                    <m:sty m:val="p"/>
                                  </m:rPr>
                                  <a:rPr lang="en-US" sz="1800">
                                    <a:latin typeface="Cambria Math" panose="02040503050406030204" pitchFamily="18" charset="0"/>
                                  </a:rPr>
                                  <m:t>sup</m:t>
                                </m:r>
                              </m:e>
                              <m:lim>
                                <m:sSub>
                                  <m:sSubPr>
                                    <m:ctrlPr>
                                      <a:rPr lang="en-US" sz="1800" i="1">
                                        <a:latin typeface="Cambria Math" panose="02040503050406030204" pitchFamily="18" charset="0"/>
                                      </a:rPr>
                                    </m:ctrlPr>
                                  </m:sSubPr>
                                  <m:e>
                                    <m:r>
                                      <a:rPr lang="en-US" sz="1800" i="1">
                                        <a:latin typeface="Cambria Math" panose="02040503050406030204" pitchFamily="18" charset="0"/>
                                      </a:rPr>
                                      <m:t>𝜉</m:t>
                                    </m:r>
                                  </m:e>
                                  <m:sub>
                                    <m:r>
                                      <a:rPr lang="en-US" sz="1800" i="1">
                                        <a:latin typeface="Cambria Math" panose="02040503050406030204" pitchFamily="18" charset="0"/>
                                      </a:rPr>
                                      <m:t>1</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𝜉</m:t>
                                    </m:r>
                                  </m:e>
                                  <m:sub>
                                    <m:r>
                                      <a:rPr lang="en-US" sz="1800" i="1">
                                        <a:latin typeface="Cambria Math" panose="02040503050406030204" pitchFamily="18" charset="0"/>
                                      </a:rPr>
                                      <m:t>2</m:t>
                                    </m:r>
                                  </m:sub>
                                </m:sSub>
                                <m:r>
                                  <a:rPr lang="en-US" sz="1800" i="1">
                                    <a:latin typeface="Cambria Math" panose="02040503050406030204" pitchFamily="18" charset="0"/>
                                  </a:rPr>
                                  <m:t> </m:t>
                                </m:r>
                                <m:r>
                                  <m:rPr>
                                    <m:nor/>
                                  </m:rPr>
                                  <a:rPr lang="en-US" sz="1800">
                                    <a:latin typeface="Cambria Math" panose="02040503050406030204" pitchFamily="18" charset="0"/>
                                  </a:rPr>
                                  <m:t>configurations</m:t>
                                </m:r>
                              </m:lim>
                            </m:limLow>
                            <m:f>
                              <m:fPr>
                                <m:ctrlPr>
                                  <a:rPr lang="en-US" sz="1800" i="1">
                                    <a:latin typeface="Cambria Math" panose="02040503050406030204" pitchFamily="18" charset="0"/>
                                  </a:rPr>
                                </m:ctrlPr>
                              </m:fPr>
                              <m:num>
                                <m:r>
                                  <a:rPr lang="en-US" sz="1800" i="1">
                                    <a:latin typeface="Cambria Math" panose="02040503050406030204" pitchFamily="18" charset="0"/>
                                  </a:rPr>
                                  <m:t>1</m:t>
                                </m:r>
                              </m:num>
                              <m:den>
                                <m:sSup>
                                  <m:sSupPr>
                                    <m:ctrlPr>
                                      <a:rPr lang="en-US" sz="1800" i="1">
                                        <a:latin typeface="Cambria Math" panose="02040503050406030204" pitchFamily="18" charset="0"/>
                                      </a:rPr>
                                    </m:ctrlPr>
                                  </m:sSupPr>
                                  <m:e>
                                    <m:r>
                                      <a:rPr lang="en-US" sz="1800" i="1">
                                        <a:latin typeface="Cambria Math" panose="02040503050406030204" pitchFamily="18" charset="0"/>
                                      </a:rPr>
                                      <m:t>𝐿</m:t>
                                    </m:r>
                                  </m:e>
                                  <m:sup>
                                    <m:r>
                                      <a:rPr lang="en-US" sz="1800" i="1">
                                        <a:latin typeface="Cambria Math" panose="02040503050406030204" pitchFamily="18" charset="0"/>
                                      </a:rPr>
                                      <m:t>𝑑</m:t>
                                    </m:r>
                                  </m:sup>
                                </m:sSup>
                              </m:den>
                            </m:f>
                            <m:nary>
                              <m:naryPr>
                                <m:chr m:val="∑"/>
                                <m:supHide m:val="on"/>
                                <m:ctrlPr>
                                  <a:rPr lang="en-US" sz="1800" i="1">
                                    <a:latin typeface="Cambria Math" panose="02040503050406030204" pitchFamily="18" charset="0"/>
                                  </a:rPr>
                                </m:ctrlPr>
                              </m:naryPr>
                              <m:sub>
                                <m:r>
                                  <a:rPr lang="en-US" sz="1800" i="1">
                                    <a:latin typeface="Cambria Math" panose="02040503050406030204" pitchFamily="18" charset="0"/>
                                  </a:rPr>
                                  <m:t>𝑣</m:t>
                                </m:r>
                                <m:r>
                                  <a:rPr lang="en-US" sz="1800" i="1">
                                    <a:latin typeface="Cambria Math" panose="02040503050406030204" pitchFamily="18" charset="0"/>
                                  </a:rPr>
                                  <m:t>∈</m:t>
                                </m:r>
                                <m:sSub>
                                  <m:sSubPr>
                                    <m:ctrlPr>
                                      <a:rPr lang="en-US" sz="1800" i="1">
                                        <a:latin typeface="Cambria Math" panose="02040503050406030204" pitchFamily="18" charset="0"/>
                                      </a:rPr>
                                    </m:ctrlPr>
                                  </m:sSubPr>
                                  <m:e>
                                    <m:r>
                                      <m:rPr>
                                        <m:sty m:val="p"/>
                                      </m:rPr>
                                      <a:rPr lang="en-US" sz="1800">
                                        <a:latin typeface="Cambria Math" panose="02040503050406030204" pitchFamily="18" charset="0"/>
                                      </a:rPr>
                                      <m:t>Λ</m:t>
                                    </m:r>
                                  </m:e>
                                  <m:sub>
                                    <m:r>
                                      <a:rPr lang="en-US" sz="1800" i="1">
                                        <a:latin typeface="Cambria Math" panose="02040503050406030204" pitchFamily="18" charset="0"/>
                                      </a:rPr>
                                      <m:t>𝐿</m:t>
                                    </m:r>
                                  </m:sub>
                                </m:sSub>
                              </m:sub>
                              <m:sup/>
                              <m:e>
                                <m:sSubSup>
                                  <m:sSubSupPr>
                                    <m:ctrlPr>
                                      <a:rPr lang="en-US" sz="1800" i="1">
                                        <a:latin typeface="Cambria Math" panose="02040503050406030204" pitchFamily="18" charset="0"/>
                                      </a:rPr>
                                    </m:ctrlPr>
                                  </m:sSubSupPr>
                                  <m:e>
                                    <m:d>
                                      <m:dPr>
                                        <m:begChr m:val="〈"/>
                                        <m:endChr m:val="〉"/>
                                        <m:ctrlPr>
                                          <a:rPr lang="en-US" sz="1800" i="1">
                                            <a:latin typeface="Cambria Math" panose="02040503050406030204" pitchFamily="18" charset="0"/>
                                          </a:rPr>
                                        </m:ctrlPr>
                                      </m:dPr>
                                      <m:e>
                                        <m:r>
                                          <a:rPr lang="en-US" sz="1800" i="1">
                                            <a:latin typeface="Cambria Math" panose="02040503050406030204" pitchFamily="18" charset="0"/>
                                          </a:rPr>
                                          <m:t>𝑓</m:t>
                                        </m:r>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𝒯</m:t>
                                                </m:r>
                                              </m:e>
                                              <m:sub>
                                                <m:r>
                                                  <a:rPr lang="en-US" sz="1800" i="1">
                                                    <a:latin typeface="Cambria Math"/>
                                                  </a:rPr>
                                                  <m:t>𝑣</m:t>
                                                </m:r>
                                              </m:sub>
                                            </m:sSub>
                                            <m:d>
                                              <m:dPr>
                                                <m:ctrlPr>
                                                  <a:rPr lang="en-US" sz="1800" i="1">
                                                    <a:latin typeface="Cambria Math" panose="02040503050406030204" pitchFamily="18" charset="0"/>
                                                  </a:rPr>
                                                </m:ctrlPr>
                                              </m:dPr>
                                              <m:e>
                                                <m:r>
                                                  <a:rPr lang="en-US" sz="1800" i="1">
                                                    <a:latin typeface="Cambria Math" panose="02040503050406030204" pitchFamily="18" charset="0"/>
                                                  </a:rPr>
                                                  <m:t>𝜎</m:t>
                                                </m:r>
                                              </m:e>
                                            </m:d>
                                          </m:e>
                                        </m:d>
                                      </m:e>
                                    </m:d>
                                  </m:e>
                                  <m:sub>
                                    <m:sSub>
                                      <m:sSubPr>
                                        <m:ctrlPr>
                                          <a:rPr lang="en-US" sz="1800" i="1">
                                            <a:latin typeface="Cambria Math" panose="02040503050406030204" pitchFamily="18" charset="0"/>
                                          </a:rPr>
                                        </m:ctrlPr>
                                      </m:sSubPr>
                                      <m:e>
                                        <m:r>
                                          <m:rPr>
                                            <m:sty m:val="p"/>
                                          </m:rPr>
                                          <a:rPr lang="en-US" sz="1800">
                                            <a:latin typeface="Cambria Math" panose="02040503050406030204" pitchFamily="18" charset="0"/>
                                          </a:rPr>
                                          <m:t>Λ</m:t>
                                        </m:r>
                                      </m:e>
                                      <m:sub>
                                        <m:r>
                                          <a:rPr lang="en-US" sz="1800" i="1">
                                            <a:latin typeface="Cambria Math" panose="02040503050406030204" pitchFamily="18" charset="0"/>
                                          </a:rPr>
                                          <m:t>𝐿</m:t>
                                        </m:r>
                                      </m:sub>
                                    </m:sSub>
                                  </m:sub>
                                  <m:sup>
                                    <m:sSub>
                                      <m:sSubPr>
                                        <m:ctrlPr>
                                          <a:rPr lang="en-US" sz="1800" i="1">
                                            <a:latin typeface="Cambria Math" panose="02040503050406030204" pitchFamily="18" charset="0"/>
                                          </a:rPr>
                                        </m:ctrlPr>
                                      </m:sSubPr>
                                      <m:e>
                                        <m:r>
                                          <a:rPr lang="en-US" sz="1800" i="1">
                                            <a:latin typeface="Cambria Math" panose="02040503050406030204" pitchFamily="18" charset="0"/>
                                          </a:rPr>
                                          <m:t>𝜉</m:t>
                                        </m:r>
                                      </m:e>
                                      <m:sub>
                                        <m:r>
                                          <a:rPr lang="en-US" sz="1800" i="1">
                                            <a:latin typeface="Cambria Math" panose="02040503050406030204" pitchFamily="18" charset="0"/>
                                          </a:rPr>
                                          <m:t>1</m:t>
                                        </m:r>
                                      </m:sub>
                                    </m:sSub>
                                  </m:sup>
                                </m:sSubSup>
                              </m:e>
                            </m:nary>
                            <m:r>
                              <a:rPr lang="en-US" sz="1800" i="1">
                                <a:latin typeface="Cambria Math" panose="02040503050406030204" pitchFamily="18" charset="0"/>
                              </a:rPr>
                              <m:t>−</m:t>
                            </m:r>
                            <m:sSubSup>
                              <m:sSubSupPr>
                                <m:ctrlPr>
                                  <a:rPr lang="en-US" sz="1800" i="1">
                                    <a:latin typeface="Cambria Math" panose="02040503050406030204" pitchFamily="18" charset="0"/>
                                  </a:rPr>
                                </m:ctrlPr>
                              </m:sSubSupPr>
                              <m:e>
                                <m:d>
                                  <m:dPr>
                                    <m:begChr m:val="〈"/>
                                    <m:endChr m:val="〉"/>
                                    <m:ctrlPr>
                                      <a:rPr lang="en-US" sz="1800" i="1">
                                        <a:latin typeface="Cambria Math" panose="02040503050406030204" pitchFamily="18" charset="0"/>
                                      </a:rPr>
                                    </m:ctrlPr>
                                  </m:dPr>
                                  <m:e>
                                    <m:r>
                                      <a:rPr lang="en-US" sz="1800" i="1">
                                        <a:latin typeface="Cambria Math" panose="02040503050406030204" pitchFamily="18" charset="0"/>
                                      </a:rPr>
                                      <m:t>𝑓</m:t>
                                    </m:r>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𝒯</m:t>
                                            </m:r>
                                          </m:e>
                                          <m:sub>
                                            <m:r>
                                              <a:rPr lang="en-US" sz="1800" i="1">
                                                <a:latin typeface="Cambria Math"/>
                                              </a:rPr>
                                              <m:t>𝑣</m:t>
                                            </m:r>
                                          </m:sub>
                                        </m:sSub>
                                        <m:d>
                                          <m:dPr>
                                            <m:ctrlPr>
                                              <a:rPr lang="en-US" sz="1800" i="1">
                                                <a:latin typeface="Cambria Math" panose="02040503050406030204" pitchFamily="18" charset="0"/>
                                              </a:rPr>
                                            </m:ctrlPr>
                                          </m:dPr>
                                          <m:e>
                                            <m:r>
                                              <a:rPr lang="en-US" sz="1800" i="1">
                                                <a:latin typeface="Cambria Math" panose="02040503050406030204" pitchFamily="18" charset="0"/>
                                              </a:rPr>
                                              <m:t>𝜎</m:t>
                                            </m:r>
                                          </m:e>
                                        </m:d>
                                      </m:e>
                                    </m:d>
                                  </m:e>
                                </m:d>
                              </m:e>
                              <m:sub>
                                <m:sSub>
                                  <m:sSubPr>
                                    <m:ctrlPr>
                                      <a:rPr lang="en-US" sz="1800" i="1">
                                        <a:latin typeface="Cambria Math" panose="02040503050406030204" pitchFamily="18" charset="0"/>
                                      </a:rPr>
                                    </m:ctrlPr>
                                  </m:sSubPr>
                                  <m:e>
                                    <m:r>
                                      <m:rPr>
                                        <m:sty m:val="p"/>
                                      </m:rPr>
                                      <a:rPr lang="en-US" sz="1800">
                                        <a:latin typeface="Cambria Math" panose="02040503050406030204" pitchFamily="18" charset="0"/>
                                      </a:rPr>
                                      <m:t>Λ</m:t>
                                    </m:r>
                                  </m:e>
                                  <m:sub>
                                    <m:r>
                                      <a:rPr lang="en-US" sz="1800" i="1">
                                        <a:latin typeface="Cambria Math" panose="02040503050406030204" pitchFamily="18" charset="0"/>
                                      </a:rPr>
                                      <m:t>𝐿</m:t>
                                    </m:r>
                                  </m:sub>
                                </m:sSub>
                              </m:sub>
                              <m:sup>
                                <m:sSub>
                                  <m:sSubPr>
                                    <m:ctrlPr>
                                      <a:rPr lang="en-US" sz="1800" i="1">
                                        <a:latin typeface="Cambria Math" panose="02040503050406030204" pitchFamily="18" charset="0"/>
                                      </a:rPr>
                                    </m:ctrlPr>
                                  </m:sSubPr>
                                  <m:e>
                                    <m:r>
                                      <a:rPr lang="en-US" sz="1800" i="1">
                                        <a:latin typeface="Cambria Math" panose="02040503050406030204" pitchFamily="18" charset="0"/>
                                      </a:rPr>
                                      <m:t>𝜉</m:t>
                                    </m:r>
                                  </m:e>
                                  <m:sub>
                                    <m:r>
                                      <a:rPr lang="en-US" sz="1800" i="1">
                                        <a:latin typeface="Cambria Math" panose="02040503050406030204" pitchFamily="18" charset="0"/>
                                      </a:rPr>
                                      <m:t>2</m:t>
                                    </m:r>
                                  </m:sub>
                                </m:sSub>
                              </m:sup>
                            </m:sSubSup>
                          </m:e>
                        </m:d>
                      </m:e>
                    </m:d>
                    <m:r>
                      <a:rPr lang="en-US" sz="1800" i="1">
                        <a:latin typeface="Cambria Math" panose="02040503050406030204" pitchFamily="18" charset="0"/>
                      </a:rPr>
                      <m:t>≤</m:t>
                    </m:r>
                    <m:f>
                      <m:fPr>
                        <m:ctrlPr>
                          <a:rPr lang="en-US" sz="1800" i="1">
                            <a:latin typeface="Cambria Math" panose="02040503050406030204" pitchFamily="18" charset="0"/>
                          </a:rPr>
                        </m:ctrlPr>
                      </m:fPr>
                      <m:num>
                        <m:r>
                          <a:rPr lang="en-US" sz="1800" i="1">
                            <a:latin typeface="Cambria Math" panose="02040503050406030204" pitchFamily="18" charset="0"/>
                          </a:rPr>
                          <m:t>𝐶</m:t>
                        </m:r>
                      </m:num>
                      <m:den>
                        <m:sSup>
                          <m:sSupPr>
                            <m:ctrlPr>
                              <a:rPr lang="en-US" sz="1800" i="1">
                                <a:latin typeface="Cambria Math" panose="02040503050406030204" pitchFamily="18" charset="0"/>
                              </a:rPr>
                            </m:ctrlPr>
                          </m:sSupPr>
                          <m:e>
                            <m:func>
                              <m:funcPr>
                                <m:ctrlPr>
                                  <a:rPr lang="en-US" sz="1800" i="1">
                                    <a:latin typeface="Cambria Math" panose="02040503050406030204" pitchFamily="18" charset="0"/>
                                  </a:rPr>
                                </m:ctrlPr>
                              </m:funcPr>
                              <m:fName>
                                <m:r>
                                  <m:rPr>
                                    <m:sty m:val="p"/>
                                  </m:rPr>
                                  <a:rPr lang="en-US" sz="1800">
                                    <a:latin typeface="Cambria Math" panose="02040503050406030204" pitchFamily="18" charset="0"/>
                                  </a:rPr>
                                  <m:t>log</m:t>
                                </m:r>
                              </m:fName>
                              <m:e>
                                <m:d>
                                  <m:dPr>
                                    <m:ctrlPr>
                                      <a:rPr lang="en-US" sz="1800" i="1">
                                        <a:latin typeface="Cambria Math" panose="02040503050406030204" pitchFamily="18" charset="0"/>
                                      </a:rPr>
                                    </m:ctrlPr>
                                  </m:dPr>
                                  <m:e>
                                    <m:func>
                                      <m:funcPr>
                                        <m:ctrlPr>
                                          <a:rPr lang="en-US" sz="1800" i="1">
                                            <a:latin typeface="Cambria Math" panose="02040503050406030204" pitchFamily="18" charset="0"/>
                                          </a:rPr>
                                        </m:ctrlPr>
                                      </m:funcPr>
                                      <m:fName>
                                        <m:r>
                                          <m:rPr>
                                            <m:sty m:val="p"/>
                                          </m:rPr>
                                          <a:rPr lang="en-US" sz="1800">
                                            <a:latin typeface="Cambria Math" panose="02040503050406030204" pitchFamily="18" charset="0"/>
                                          </a:rPr>
                                          <m:t>log</m:t>
                                        </m:r>
                                      </m:fName>
                                      <m:e>
                                        <m:d>
                                          <m:dPr>
                                            <m:ctrlPr>
                                              <a:rPr lang="en-US" sz="1800" i="1">
                                                <a:latin typeface="Cambria Math" panose="02040503050406030204" pitchFamily="18" charset="0"/>
                                              </a:rPr>
                                            </m:ctrlPr>
                                          </m:dPr>
                                          <m:e>
                                            <m:r>
                                              <a:rPr lang="en-US" sz="1800" i="1">
                                                <a:latin typeface="Cambria Math" panose="02040503050406030204" pitchFamily="18" charset="0"/>
                                              </a:rPr>
                                              <m:t>𝐿</m:t>
                                            </m:r>
                                          </m:e>
                                        </m:d>
                                      </m:e>
                                    </m:func>
                                  </m:e>
                                </m:d>
                              </m:e>
                            </m:func>
                          </m:e>
                          <m:sup>
                            <m:f>
                              <m:fPr>
                                <m:ctrlPr>
                                  <a:rPr lang="en-US" sz="1800" i="1">
                                    <a:latin typeface="Cambria Math" panose="02040503050406030204" pitchFamily="18" charset="0"/>
                                  </a:rPr>
                                </m:ctrlPr>
                              </m:fPr>
                              <m:num>
                                <m:r>
                                  <a:rPr lang="en-US" sz="1800" i="1">
                                    <a:latin typeface="Cambria Math" panose="02040503050406030204" pitchFamily="18" charset="0"/>
                                  </a:rPr>
                                  <m:t>1</m:t>
                                </m:r>
                              </m:num>
                              <m:den>
                                <m:r>
                                  <a:rPr lang="en-US" sz="1800" i="1">
                                    <a:latin typeface="Cambria Math" panose="02040503050406030204" pitchFamily="18" charset="0"/>
                                  </a:rPr>
                                  <m:t>4</m:t>
                                </m:r>
                              </m:den>
                            </m:f>
                          </m:sup>
                        </m:sSup>
                      </m:den>
                    </m:f>
                  </m:oMath>
                </a14:m>
                <a:endParaRPr lang="en-US" sz="1800" dirty="0"/>
              </a:p>
              <a:p>
                <a:r>
                  <a:rPr lang="en-US" sz="1800" dirty="0"/>
                  <a:t>Basic tool in proof: convexity of the free energy in the disorder variables.</a:t>
                </a:r>
              </a:p>
              <a:p>
                <a:r>
                  <a:rPr lang="en-US" sz="1800" dirty="0"/>
                  <a:t>For simplicity, focus on the case that the noised observable </a:t>
                </a:r>
                <a14:m>
                  <m:oMath xmlns:m="http://schemas.openxmlformats.org/officeDocument/2006/math">
                    <m:r>
                      <a:rPr lang="en-US" sz="1800" b="0" i="1" smtClean="0">
                        <a:latin typeface="Cambria Math" panose="02040503050406030204" pitchFamily="18" charset="0"/>
                      </a:rPr>
                      <m:t>𝑓</m:t>
                    </m:r>
                  </m:oMath>
                </a14:m>
                <a:r>
                  <a:rPr lang="en-US" sz="1800" dirty="0"/>
                  <a:t> is scalar (</a:t>
                </a:r>
                <a14:m>
                  <m:oMath xmlns:m="http://schemas.openxmlformats.org/officeDocument/2006/math">
                    <m:r>
                      <a:rPr lang="en-US" sz="1800" b="0" i="1" smtClean="0">
                        <a:latin typeface="Cambria Math" panose="02040503050406030204" pitchFamily="18" charset="0"/>
                      </a:rPr>
                      <m:t>𝑚</m:t>
                    </m:r>
                    <m:r>
                      <a:rPr lang="en-US" sz="1800" b="0" i="1" smtClean="0">
                        <a:latin typeface="Cambria Math" panose="02040503050406030204" pitchFamily="18" charset="0"/>
                      </a:rPr>
                      <m:t>=1</m:t>
                    </m:r>
                  </m:oMath>
                </a14:m>
                <a:r>
                  <a:rPr lang="en-US" sz="1800" dirty="0"/>
                  <a:t>).</a:t>
                </a:r>
              </a:p>
              <a:p>
                <a:r>
                  <a:rPr lang="en-US" sz="1800" dirty="0"/>
                  <a:t>For fixed </a:t>
                </a:r>
                <a14:m>
                  <m:oMath xmlns:m="http://schemas.openxmlformats.org/officeDocument/2006/math">
                    <m:r>
                      <a:rPr lang="en-US" sz="1800" b="0" i="1" smtClean="0">
                        <a:latin typeface="Cambria Math" panose="02040503050406030204" pitchFamily="18" charset="0"/>
                      </a:rPr>
                      <m:t>𝜂</m:t>
                    </m:r>
                  </m:oMath>
                </a14:m>
                <a:r>
                  <a:rPr lang="en-US" sz="1800" dirty="0"/>
                  <a:t>, write </a:t>
                </a:r>
                <a14:m>
                  <m:oMath xmlns:m="http://schemas.openxmlformats.org/officeDocument/2006/math">
                    <m:sSubSup>
                      <m:sSubSupPr>
                        <m:ctrlPr>
                          <a:rPr lang="en-US" sz="1800" b="0" i="1" smtClean="0">
                            <a:latin typeface="Cambria Math" panose="02040503050406030204" pitchFamily="18" charset="0"/>
                          </a:rPr>
                        </m:ctrlPr>
                      </m:sSubSupPr>
                      <m:e>
                        <m:r>
                          <a:rPr lang="en-US" sz="1800" i="1">
                            <a:latin typeface="Cambria Math"/>
                          </a:rPr>
                          <m:t>𝑍</m:t>
                        </m:r>
                      </m:e>
                      <m:sub>
                        <m:r>
                          <a:rPr lang="en-US" sz="1800" i="1">
                            <a:latin typeface="Cambria Math" panose="02040503050406030204" pitchFamily="18" charset="0"/>
                          </a:rPr>
                          <m:t>𝑇</m:t>
                        </m:r>
                        <m:r>
                          <a:rPr lang="en-US" sz="1800" i="1">
                            <a:latin typeface="Cambria Math"/>
                          </a:rPr>
                          <m:t>,</m:t>
                        </m:r>
                        <m:r>
                          <m:rPr>
                            <m:sty m:val="p"/>
                          </m:rPr>
                          <a:rPr lang="en-US" sz="1800">
                            <a:latin typeface="Cambria Math"/>
                          </a:rPr>
                          <m:t>Λ</m:t>
                        </m:r>
                        <m:r>
                          <a:rPr lang="en-US" sz="1800" i="1">
                            <a:latin typeface="Cambria Math"/>
                          </a:rPr>
                          <m:t>,</m:t>
                        </m:r>
                        <m:r>
                          <a:rPr lang="en-US" sz="1800" i="1">
                            <a:latin typeface="Cambria Math"/>
                          </a:rPr>
                          <m:t>𝜏</m:t>
                        </m:r>
                      </m:sub>
                      <m:sup>
                        <m:r>
                          <a:rPr lang="en-US" sz="1800" b="0" i="1" smtClean="0">
                            <a:latin typeface="Cambria Math" panose="02040503050406030204" pitchFamily="18" charset="0"/>
                          </a:rPr>
                          <m:t>𝜂</m:t>
                        </m:r>
                      </m:sup>
                    </m:sSubSup>
                  </m:oMath>
                </a14:m>
                <a:r>
                  <a:rPr lang="en-US" sz="1800" dirty="0"/>
                  <a:t> for the partition function of the system at temperature </a:t>
                </a:r>
                <a14:m>
                  <m:oMath xmlns:m="http://schemas.openxmlformats.org/officeDocument/2006/math">
                    <m:r>
                      <a:rPr lang="en-US" sz="1800" i="1">
                        <a:latin typeface="Cambria Math" panose="02040503050406030204" pitchFamily="18" charset="0"/>
                      </a:rPr>
                      <m:t>𝑇</m:t>
                    </m:r>
                  </m:oMath>
                </a14:m>
                <a:r>
                  <a:rPr lang="en-US" sz="1800" dirty="0"/>
                  <a:t>, in a finite domain </a:t>
                </a:r>
                <a14:m>
                  <m:oMath xmlns:m="http://schemas.openxmlformats.org/officeDocument/2006/math">
                    <m:r>
                      <m:rPr>
                        <m:sty m:val="p"/>
                      </m:rPr>
                      <a:rPr lang="en-US" sz="1800" b="0" i="0" smtClean="0">
                        <a:latin typeface="Cambria Math" panose="02040503050406030204" pitchFamily="18" charset="0"/>
                      </a:rPr>
                      <m:t>Λ</m:t>
                    </m:r>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ℤ</m:t>
                        </m:r>
                      </m:e>
                      <m:sup>
                        <m:r>
                          <a:rPr lang="en-US" sz="1800" b="0" i="1" smtClean="0">
                            <a:latin typeface="Cambria Math" panose="02040503050406030204" pitchFamily="18" charset="0"/>
                          </a:rPr>
                          <m:t>𝑑</m:t>
                        </m:r>
                      </m:sup>
                    </m:sSup>
                  </m:oMath>
                </a14:m>
                <a:r>
                  <a:rPr lang="en-US" sz="1800" dirty="0"/>
                  <a:t> and with boundary conditions </a:t>
                </a:r>
                <a14:m>
                  <m:oMath xmlns:m="http://schemas.openxmlformats.org/officeDocument/2006/math">
                    <m:r>
                      <a:rPr lang="en-US" sz="1800" b="0" i="1" smtClean="0">
                        <a:latin typeface="Cambria Math" panose="02040503050406030204" pitchFamily="18" charset="0"/>
                      </a:rPr>
                      <m:t>𝜏</m:t>
                    </m:r>
                  </m:oMath>
                </a14:m>
                <a:r>
                  <a:rPr lang="en-US" sz="1800" dirty="0"/>
                  <a:t>. Thus</a:t>
                </a:r>
              </a:p>
              <a:p>
                <a:pPr marL="0" indent="0">
                  <a:buNone/>
                </a:pPr>
                <a14:m>
                  <m:oMathPara xmlns:m="http://schemas.openxmlformats.org/officeDocument/2006/math">
                    <m:oMathParaPr>
                      <m:jc m:val="centerGroup"/>
                    </m:oMathParaPr>
                    <m:oMath xmlns:m="http://schemas.openxmlformats.org/officeDocument/2006/math">
                      <m:sSubSup>
                        <m:sSubSupPr>
                          <m:ctrlPr>
                            <a:rPr lang="en-US" sz="1800" b="0" i="1" smtClean="0">
                              <a:latin typeface="Cambria Math" panose="02040503050406030204" pitchFamily="18" charset="0"/>
                            </a:rPr>
                          </m:ctrlPr>
                        </m:sSubSupPr>
                        <m:e>
                          <m:r>
                            <a:rPr lang="en-US" sz="1800" b="0" i="1" smtClean="0">
                              <a:latin typeface="Cambria Math" panose="02040503050406030204" pitchFamily="18" charset="0"/>
                            </a:rPr>
                            <m:t>𝑍</m:t>
                          </m:r>
                        </m:e>
                        <m:sub>
                          <m:r>
                            <a:rPr lang="en-US" sz="1800" b="0" i="1" smtClean="0">
                              <a:latin typeface="Cambria Math" panose="02040503050406030204" pitchFamily="18" charset="0"/>
                            </a:rPr>
                            <m:t>𝑇</m:t>
                          </m:r>
                          <m:r>
                            <a:rPr lang="en-US" sz="1800" b="0" i="1" smtClean="0">
                              <a:latin typeface="Cambria Math" panose="02040503050406030204" pitchFamily="18" charset="0"/>
                            </a:rPr>
                            <m:t>,</m:t>
                          </m:r>
                          <m:r>
                            <m:rPr>
                              <m:sty m:val="p"/>
                            </m:rPr>
                            <a:rPr lang="en-US" sz="1800" b="0" i="0" smtClean="0">
                              <a:latin typeface="Cambria Math" panose="02040503050406030204" pitchFamily="18" charset="0"/>
                            </a:rPr>
                            <m:t>Λ</m:t>
                          </m:r>
                          <m:r>
                            <a:rPr lang="en-US" sz="1800" b="0" i="1" smtClean="0">
                              <a:latin typeface="Cambria Math" panose="02040503050406030204" pitchFamily="18" charset="0"/>
                            </a:rPr>
                            <m:t>,</m:t>
                          </m:r>
                          <m:r>
                            <a:rPr lang="en-US" sz="1800" b="0" i="1" smtClean="0">
                              <a:latin typeface="Cambria Math" panose="02040503050406030204" pitchFamily="18" charset="0"/>
                            </a:rPr>
                            <m:t>𝜏</m:t>
                          </m:r>
                        </m:sub>
                        <m:sup>
                          <m:r>
                            <a:rPr lang="en-US" sz="1800" b="0" i="1" smtClean="0">
                              <a:latin typeface="Cambria Math" panose="02040503050406030204" pitchFamily="18" charset="0"/>
                            </a:rPr>
                            <m:t>𝜂</m:t>
                          </m:r>
                        </m:sup>
                      </m:sSubSup>
                      <m:r>
                        <a:rPr lang="en-US" sz="1800" b="0" i="1" smtClean="0">
                          <a:latin typeface="Cambria Math" panose="02040503050406030204" pitchFamily="18" charset="0"/>
                        </a:rPr>
                        <m:t>≔</m:t>
                      </m:r>
                      <m:nary>
                        <m:naryPr>
                          <m:limLoc m:val="undOvr"/>
                          <m:subHide m:val="on"/>
                          <m:supHide m:val="on"/>
                          <m:ctrlPr>
                            <a:rPr lang="x-none" sz="1800" b="0" i="1" smtClean="0">
                              <a:latin typeface="Cambria Math" panose="02040503050406030204" pitchFamily="18" charset="0"/>
                            </a:rPr>
                          </m:ctrlPr>
                        </m:naryPr>
                        <m:sub/>
                        <m:sup/>
                        <m:e>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𝑒</m:t>
                              </m:r>
                            </m:e>
                            <m:sup>
                              <m:r>
                                <a:rPr lang="en-US" sz="1800" i="1">
                                  <a:latin typeface="Cambria Math"/>
                                </a:rPr>
                                <m:t>−</m:t>
                              </m:r>
                              <m:f>
                                <m:fPr>
                                  <m:ctrlPr>
                                    <a:rPr lang="en-US" sz="1800" i="1">
                                      <a:latin typeface="Cambria Math" panose="02040503050406030204" pitchFamily="18" charset="0"/>
                                    </a:rPr>
                                  </m:ctrlPr>
                                </m:fPr>
                                <m:num>
                                  <m:r>
                                    <a:rPr lang="en-US" sz="1800" i="1">
                                      <a:latin typeface="Cambria Math" panose="02040503050406030204" pitchFamily="18" charset="0"/>
                                    </a:rPr>
                                    <m:t>1</m:t>
                                  </m:r>
                                </m:num>
                                <m:den>
                                  <m:r>
                                    <a:rPr lang="en-US" sz="1800" i="1">
                                      <a:latin typeface="Cambria Math" panose="02040503050406030204" pitchFamily="18" charset="0"/>
                                    </a:rPr>
                                    <m:t>𝑇</m:t>
                                  </m:r>
                                </m:den>
                              </m:f>
                              <m:sSubSup>
                                <m:sSubSupPr>
                                  <m:ctrlPr>
                                    <a:rPr lang="en-US" sz="1800" b="0" i="1" smtClean="0">
                                      <a:latin typeface="Cambria Math" panose="02040503050406030204" pitchFamily="18" charset="0"/>
                                    </a:rPr>
                                  </m:ctrlPr>
                                </m:sSubSupPr>
                                <m:e>
                                  <m:r>
                                    <a:rPr lang="en-US" sz="1800" i="1">
                                      <a:latin typeface="Cambria Math"/>
                                    </a:rPr>
                                    <m:t>𝐻</m:t>
                                  </m:r>
                                </m:e>
                                <m:sub>
                                  <m:r>
                                    <m:rPr>
                                      <m:sty m:val="p"/>
                                    </m:rPr>
                                    <a:rPr lang="en-US" sz="1800">
                                      <a:latin typeface="Cambria Math"/>
                                    </a:rPr>
                                    <m:t>Λ</m:t>
                                  </m:r>
                                </m:sub>
                                <m:sup>
                                  <m:r>
                                    <a:rPr lang="en-US" sz="1800" b="0" i="1" smtClean="0">
                                      <a:latin typeface="Cambria Math" panose="02040503050406030204" pitchFamily="18" charset="0"/>
                                    </a:rPr>
                                    <m:t>𝜂</m:t>
                                  </m:r>
                                </m:sup>
                              </m:sSubSup>
                              <m:d>
                                <m:dPr>
                                  <m:ctrlPr>
                                    <a:rPr lang="en-US" sz="1800" i="1">
                                      <a:latin typeface="Cambria Math" panose="02040503050406030204" pitchFamily="18" charset="0"/>
                                    </a:rPr>
                                  </m:ctrlPr>
                                </m:dPr>
                                <m:e>
                                  <m:r>
                                    <a:rPr lang="en-US" sz="1800" i="1">
                                      <a:latin typeface="Cambria Math"/>
                                    </a:rPr>
                                    <m:t>𝜎</m:t>
                                  </m:r>
                                </m:e>
                              </m:d>
                            </m:sup>
                          </m:sSup>
                          <m:nary>
                            <m:naryPr>
                              <m:chr m:val="∏"/>
                              <m:supHide m:val="on"/>
                              <m:ctrlPr>
                                <a:rPr lang="en-US" sz="1800" i="1">
                                  <a:latin typeface="Cambria Math" panose="02040503050406030204" pitchFamily="18" charset="0"/>
                                </a:rPr>
                              </m:ctrlPr>
                            </m:naryPr>
                            <m:sub>
                              <m:r>
                                <a:rPr lang="en-US" sz="1800" i="1">
                                  <a:latin typeface="Cambria Math" panose="02040503050406030204" pitchFamily="18" charset="0"/>
                                </a:rPr>
                                <m:t>𝑣</m:t>
                              </m:r>
                              <m:r>
                                <a:rPr lang="en-US" sz="1800" b="0" i="1" smtClean="0">
                                  <a:latin typeface="Cambria Math" panose="02040503050406030204" pitchFamily="18" charset="0"/>
                                </a:rPr>
                                <m:t>∈</m:t>
                              </m:r>
                              <m:r>
                                <m:rPr>
                                  <m:sty m:val="p"/>
                                </m:rPr>
                                <a:rPr lang="en-US" sz="1800" b="0" i="0" smtClean="0">
                                  <a:latin typeface="Cambria Math" panose="02040503050406030204" pitchFamily="18" charset="0"/>
                                </a:rPr>
                                <m:t>Λ</m:t>
                              </m:r>
                            </m:sub>
                            <m:sup/>
                            <m:e>
                              <m:r>
                                <a:rPr lang="en-US" sz="1800" i="1">
                                  <a:latin typeface="Cambria Math" panose="02040503050406030204" pitchFamily="18" charset="0"/>
                                </a:rPr>
                                <m:t>𝑑</m:t>
                              </m:r>
                              <m:r>
                                <a:rPr lang="en-US" sz="1800" i="1">
                                  <a:latin typeface="Cambria Math" panose="02040503050406030204" pitchFamily="18" charset="0"/>
                                </a:rPr>
                                <m:t>𝜅</m:t>
                              </m:r>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𝜎</m:t>
                                      </m:r>
                                    </m:e>
                                    <m:sub>
                                      <m:r>
                                        <a:rPr lang="en-US" sz="1800" i="1">
                                          <a:latin typeface="Cambria Math" panose="02040503050406030204" pitchFamily="18" charset="0"/>
                                        </a:rPr>
                                        <m:t>𝑣</m:t>
                                      </m:r>
                                    </m:sub>
                                  </m:sSub>
                                </m:e>
                              </m:d>
                            </m:e>
                          </m:nary>
                          <m:nary>
                            <m:naryPr>
                              <m:chr m:val="∏"/>
                              <m:supHide m:val="on"/>
                              <m:ctrlPr>
                                <a:rPr lang="en-US" sz="1800" b="0" i="1" smtClean="0">
                                  <a:latin typeface="Cambria Math" panose="02040503050406030204" pitchFamily="18" charset="0"/>
                                </a:rPr>
                              </m:ctrlPr>
                            </m:naryPr>
                            <m:sub>
                              <m:r>
                                <a:rPr lang="en-US" sz="1800" b="0" i="1" smtClean="0">
                                  <a:latin typeface="Cambria Math" panose="02040503050406030204" pitchFamily="18" charset="0"/>
                                </a:rPr>
                                <m:t>𝑣</m:t>
                              </m:r>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m:rPr>
                                      <m:sty m:val="p"/>
                                    </m:rPr>
                                    <a:rPr lang="en-US" sz="1800" b="0" i="0" smtClean="0">
                                      <a:latin typeface="Cambria Math" panose="02040503050406030204" pitchFamily="18" charset="0"/>
                                    </a:rPr>
                                    <m:t>Λ</m:t>
                                  </m:r>
                                </m:e>
                                <m:sup>
                                  <m:r>
                                    <a:rPr lang="en-US" sz="1800" b="0" i="1" smtClean="0">
                                      <a:latin typeface="Cambria Math" panose="02040503050406030204" pitchFamily="18" charset="0"/>
                                    </a:rPr>
                                    <m:t>𝑐</m:t>
                                  </m:r>
                                </m:sup>
                              </m:sSup>
                            </m:sub>
                            <m:sup/>
                            <m:e>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𝛿</m:t>
                                  </m:r>
                                </m:e>
                                <m:sub>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𝜏</m:t>
                                      </m:r>
                                    </m:e>
                                    <m:sub>
                                      <m:r>
                                        <a:rPr lang="en-US" sz="1800" b="0" i="1" smtClean="0">
                                          <a:latin typeface="Cambria Math" panose="02040503050406030204" pitchFamily="18" charset="0"/>
                                        </a:rPr>
                                        <m:t>𝑣</m:t>
                                      </m:r>
                                    </m:sub>
                                  </m:sSub>
                                </m:sub>
                              </m:sSub>
                              <m:d>
                                <m:dPr>
                                  <m:ctrlPr>
                                    <a:rPr lang="en-US" sz="1800" b="0" i="1" smtClean="0">
                                      <a:latin typeface="Cambria Math" panose="02040503050406030204" pitchFamily="18" charset="0"/>
                                    </a:rPr>
                                  </m:ctrlPr>
                                </m:dPr>
                                <m:e>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𝜎</m:t>
                                      </m:r>
                                    </m:e>
                                    <m:sub>
                                      <m:r>
                                        <a:rPr lang="en-US" sz="1800" b="0" i="1" smtClean="0">
                                          <a:latin typeface="Cambria Math" panose="02040503050406030204" pitchFamily="18" charset="0"/>
                                        </a:rPr>
                                        <m:t>𝑣</m:t>
                                      </m:r>
                                    </m:sub>
                                  </m:sSub>
                                </m:e>
                              </m:d>
                            </m:e>
                          </m:nary>
                        </m:e>
                      </m:nary>
                    </m:oMath>
                  </m:oMathPara>
                </a14:m>
                <a:endParaRPr lang="en-US" sz="1800" b="0" dirty="0"/>
              </a:p>
              <a:p>
                <a:pPr marL="361950" indent="0">
                  <a:buNone/>
                </a:pPr>
                <a:r>
                  <a:rPr lang="en-US" sz="1800" dirty="0"/>
                  <a:t>with </a:t>
                </a:r>
                <a14:m>
                  <m:oMath xmlns:m="http://schemas.openxmlformats.org/officeDocument/2006/math">
                    <m:sSubSup>
                      <m:sSubSupPr>
                        <m:ctrlPr>
                          <a:rPr lang="en-US" sz="1800" i="1">
                            <a:latin typeface="Cambria Math" panose="02040503050406030204" pitchFamily="18" charset="0"/>
                          </a:rPr>
                        </m:ctrlPr>
                      </m:sSubSupPr>
                      <m:e>
                        <m:r>
                          <a:rPr lang="en-US" sz="1800" i="1">
                            <a:latin typeface="Cambria Math"/>
                          </a:rPr>
                          <m:t>𝐻</m:t>
                        </m:r>
                      </m:e>
                      <m:sub>
                        <m:r>
                          <m:rPr>
                            <m:sty m:val="p"/>
                          </m:rPr>
                          <a:rPr lang="en-US" sz="1800">
                            <a:latin typeface="Cambria Math"/>
                          </a:rPr>
                          <m:t>Λ</m:t>
                        </m:r>
                      </m:sub>
                      <m:sup>
                        <m:r>
                          <a:rPr lang="en-US" sz="1800" i="1">
                            <a:latin typeface="Cambria Math" panose="02040503050406030204" pitchFamily="18" charset="0"/>
                          </a:rPr>
                          <m:t>𝜂</m:t>
                        </m:r>
                      </m:sup>
                    </m:sSubSup>
                    <m:d>
                      <m:dPr>
                        <m:ctrlPr>
                          <a:rPr lang="en-US" sz="1800" i="1">
                            <a:latin typeface="Cambria Math" panose="02040503050406030204" pitchFamily="18" charset="0"/>
                          </a:rPr>
                        </m:ctrlPr>
                      </m:dPr>
                      <m:e>
                        <m:r>
                          <a:rPr lang="en-US" sz="1800" i="1">
                            <a:latin typeface="Cambria Math"/>
                          </a:rPr>
                          <m:t>𝜎</m:t>
                        </m:r>
                      </m:e>
                    </m:d>
                  </m:oMath>
                </a14:m>
                <a:r>
                  <a:rPr lang="en-US" sz="1800" dirty="0"/>
                  <a:t> the terms in the Hamiltonian </a:t>
                </a:r>
                <a14:m>
                  <m:oMath xmlns:m="http://schemas.openxmlformats.org/officeDocument/2006/math">
                    <m:sSup>
                      <m:sSupPr>
                        <m:ctrlPr>
                          <a:rPr lang="en-US" sz="1800" i="1">
                            <a:latin typeface="Cambria Math" panose="02040503050406030204" pitchFamily="18" charset="0"/>
                          </a:rPr>
                        </m:ctrlPr>
                      </m:sSupPr>
                      <m:e>
                        <m:r>
                          <a:rPr lang="en-US" sz="1800" i="1">
                            <a:latin typeface="Cambria Math"/>
                          </a:rPr>
                          <m:t>𝐻</m:t>
                        </m:r>
                      </m:e>
                      <m:sup>
                        <m:r>
                          <a:rPr lang="en-US" sz="1800" i="1">
                            <a:latin typeface="Cambria Math"/>
                          </a:rPr>
                          <m:t>𝜂</m:t>
                        </m:r>
                      </m:sup>
                    </m:sSup>
                    <m:d>
                      <m:dPr>
                        <m:ctrlPr>
                          <a:rPr lang="en-US" sz="1800" i="1">
                            <a:latin typeface="Cambria Math" panose="02040503050406030204" pitchFamily="18" charset="0"/>
                          </a:rPr>
                        </m:ctrlPr>
                      </m:dPr>
                      <m:e>
                        <m:r>
                          <a:rPr lang="en-US" sz="1800" i="1">
                            <a:latin typeface="Cambria Math"/>
                          </a:rPr>
                          <m:t>𝜎</m:t>
                        </m:r>
                      </m:e>
                    </m:d>
                    <m:r>
                      <a:rPr lang="en-US" sz="1800" i="1">
                        <a:latin typeface="Cambria Math"/>
                      </a:rPr>
                      <m:t>=</m:t>
                    </m:r>
                    <m:r>
                      <a:rPr lang="en-US" sz="1800" i="1">
                        <a:latin typeface="Cambria Math"/>
                      </a:rPr>
                      <m:t>𝐻</m:t>
                    </m:r>
                    <m:d>
                      <m:dPr>
                        <m:ctrlPr>
                          <a:rPr lang="en-US" sz="1800" i="1">
                            <a:latin typeface="Cambria Math" panose="02040503050406030204" pitchFamily="18" charset="0"/>
                          </a:rPr>
                        </m:ctrlPr>
                      </m:dPr>
                      <m:e>
                        <m:r>
                          <a:rPr lang="en-US" sz="1800" i="1">
                            <a:latin typeface="Cambria Math"/>
                          </a:rPr>
                          <m:t>𝜎</m:t>
                        </m:r>
                      </m:e>
                    </m:d>
                    <m:r>
                      <a:rPr lang="en-US" sz="1800" i="1">
                        <a:latin typeface="Cambria Math"/>
                      </a:rPr>
                      <m:t>−</m:t>
                    </m:r>
                    <m:r>
                      <a:rPr lang="en-US" sz="1800" i="1">
                        <a:latin typeface="Cambria Math" panose="02040503050406030204" pitchFamily="18" charset="0"/>
                      </a:rPr>
                      <m:t>𝜆</m:t>
                    </m:r>
                    <m:nary>
                      <m:naryPr>
                        <m:chr m:val="∑"/>
                        <m:supHide m:val="on"/>
                        <m:ctrlPr>
                          <a:rPr lang="en-US" sz="1800" i="1">
                            <a:latin typeface="Cambria Math" panose="02040503050406030204" pitchFamily="18" charset="0"/>
                          </a:rPr>
                        </m:ctrlPr>
                      </m:naryPr>
                      <m:sub>
                        <m:r>
                          <a:rPr lang="en-US" sz="1800" i="1">
                            <a:latin typeface="Cambria Math"/>
                          </a:rPr>
                          <m:t>𝑣</m:t>
                        </m:r>
                      </m:sub>
                      <m:sup/>
                      <m:e>
                        <m:sSub>
                          <m:sSubPr>
                            <m:ctrlPr>
                              <a:rPr lang="en-US" sz="1800" i="1">
                                <a:latin typeface="Cambria Math" panose="02040503050406030204" pitchFamily="18" charset="0"/>
                              </a:rPr>
                            </m:ctrlPr>
                          </m:sSubPr>
                          <m:e>
                            <m:r>
                              <a:rPr lang="en-US" sz="1800" i="1">
                                <a:latin typeface="Cambria Math"/>
                              </a:rPr>
                              <m:t>𝜂</m:t>
                            </m:r>
                          </m:e>
                          <m:sub>
                            <m:r>
                              <a:rPr lang="en-US" sz="1800" i="1">
                                <a:latin typeface="Cambria Math"/>
                              </a:rPr>
                              <m:t>𝑣</m:t>
                            </m:r>
                          </m:sub>
                        </m:sSub>
                        <m:r>
                          <a:rPr lang="en-US" sz="1800" i="1">
                            <a:latin typeface="Cambria Math"/>
                          </a:rPr>
                          <m:t>𝑓</m:t>
                        </m:r>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𝒯</m:t>
                                </m:r>
                              </m:e>
                              <m:sub>
                                <m:r>
                                  <a:rPr lang="en-US" sz="1800" i="1">
                                    <a:latin typeface="Cambria Math"/>
                                  </a:rPr>
                                  <m:t>𝑣</m:t>
                                </m:r>
                              </m:sub>
                            </m:sSub>
                            <m:d>
                              <m:dPr>
                                <m:ctrlPr>
                                  <a:rPr lang="en-US" sz="1800" i="1">
                                    <a:latin typeface="Cambria Math" panose="02040503050406030204" pitchFamily="18" charset="0"/>
                                  </a:rPr>
                                </m:ctrlPr>
                              </m:dPr>
                              <m:e>
                                <m:r>
                                  <a:rPr lang="en-US" sz="1800" i="1">
                                    <a:latin typeface="Cambria Math"/>
                                  </a:rPr>
                                  <m:t>𝜎</m:t>
                                </m:r>
                              </m:e>
                            </m:d>
                          </m:e>
                        </m:d>
                      </m:e>
                    </m:nary>
                  </m:oMath>
                </a14:m>
                <a:endParaRPr lang="en-US" sz="1800" dirty="0"/>
              </a:p>
              <a:p>
                <a:pPr marL="361950" indent="0">
                  <a:buNone/>
                </a:pPr>
                <a:r>
                  <a:rPr lang="en-US" sz="1800" dirty="0"/>
                  <a:t>which depend on the spins in </a:t>
                </a:r>
                <a14:m>
                  <m:oMath xmlns:m="http://schemas.openxmlformats.org/officeDocument/2006/math">
                    <m:r>
                      <m:rPr>
                        <m:sty m:val="p"/>
                      </m:rPr>
                      <a:rPr lang="en-US" sz="1800">
                        <a:latin typeface="Cambria Math"/>
                      </a:rPr>
                      <m:t>Λ</m:t>
                    </m:r>
                  </m:oMath>
                </a14:m>
                <a:r>
                  <a:rPr lang="en-US" sz="1800" dirty="0"/>
                  <a:t>. Let </a:t>
                </a:r>
                <a14:m>
                  <m:oMath xmlns:m="http://schemas.openxmlformats.org/officeDocument/2006/math">
                    <m:sSubSup>
                      <m:sSubSupPr>
                        <m:ctrlPr>
                          <a:rPr lang="en-US" sz="1800" b="0" i="1" smtClean="0">
                            <a:latin typeface="Cambria Math" panose="02040503050406030204" pitchFamily="18" charset="0"/>
                          </a:rPr>
                        </m:ctrlPr>
                      </m:sSubSupPr>
                      <m:e>
                        <m:r>
                          <m:rPr>
                            <m:nor/>
                          </m:rPr>
                          <a:rPr lang="en-US" sz="1800" b="0" i="0" smtClean="0">
                            <a:latin typeface="Cambria Math" panose="02040503050406030204" pitchFamily="18" charset="0"/>
                          </a:rPr>
                          <m:t>FE</m:t>
                        </m:r>
                      </m:e>
                      <m:sub>
                        <m:r>
                          <a:rPr lang="en-US" sz="1800" b="0" i="1" smtClean="0">
                            <a:latin typeface="Cambria Math" panose="02040503050406030204" pitchFamily="18" charset="0"/>
                          </a:rPr>
                          <m:t>𝑇</m:t>
                        </m:r>
                        <m:r>
                          <a:rPr lang="en-US" sz="1800" b="0" i="1" smtClean="0">
                            <a:latin typeface="Cambria Math" panose="02040503050406030204" pitchFamily="18" charset="0"/>
                          </a:rPr>
                          <m:t>,</m:t>
                        </m:r>
                        <m:r>
                          <m:rPr>
                            <m:sty m:val="p"/>
                          </m:rPr>
                          <a:rPr lang="en-US" sz="1800" b="0" i="0" smtClean="0">
                            <a:latin typeface="Cambria Math" panose="02040503050406030204" pitchFamily="18" charset="0"/>
                          </a:rPr>
                          <m:t>Λ</m:t>
                        </m:r>
                        <m:r>
                          <a:rPr lang="en-US" sz="1800" b="0" i="1" smtClean="0">
                            <a:latin typeface="Cambria Math" panose="02040503050406030204" pitchFamily="18" charset="0"/>
                          </a:rPr>
                          <m:t>,</m:t>
                        </m:r>
                        <m:r>
                          <a:rPr lang="en-US" sz="1800" b="0" i="1" smtClean="0">
                            <a:latin typeface="Cambria Math" panose="02040503050406030204" pitchFamily="18" charset="0"/>
                          </a:rPr>
                          <m:t>𝜏</m:t>
                        </m:r>
                      </m:sub>
                      <m:sup>
                        <m:r>
                          <a:rPr lang="en-US" sz="1800" b="0" i="1" smtClean="0">
                            <a:latin typeface="Cambria Math" panose="02040503050406030204" pitchFamily="18" charset="0"/>
                          </a:rPr>
                          <m:t>𝜂</m:t>
                        </m:r>
                      </m:sup>
                    </m:sSubSup>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1</m:t>
                        </m:r>
                      </m:num>
                      <m:den>
                        <m:r>
                          <a:rPr lang="en-US" sz="1800" b="0" i="1" smtClean="0">
                            <a:latin typeface="Cambria Math" panose="02040503050406030204" pitchFamily="18" charset="0"/>
                          </a:rPr>
                          <m:t>𝑇</m:t>
                        </m:r>
                        <m:d>
                          <m:dPr>
                            <m:begChr m:val="|"/>
                            <m:endChr m:val="|"/>
                            <m:ctrlPr>
                              <a:rPr lang="en-US" sz="1800" b="0" i="1" smtClean="0">
                                <a:latin typeface="Cambria Math" panose="02040503050406030204" pitchFamily="18" charset="0"/>
                              </a:rPr>
                            </m:ctrlPr>
                          </m:dPr>
                          <m:e>
                            <m:r>
                              <m:rPr>
                                <m:sty m:val="p"/>
                              </m:rPr>
                              <a:rPr lang="en-US" sz="1800" b="0" i="0" smtClean="0">
                                <a:latin typeface="Cambria Math" panose="02040503050406030204" pitchFamily="18" charset="0"/>
                              </a:rPr>
                              <m:t>Λ</m:t>
                            </m:r>
                          </m:e>
                        </m:d>
                      </m:den>
                    </m:f>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log</m:t>
                        </m:r>
                      </m:fName>
                      <m:e>
                        <m:sSubSup>
                          <m:sSubSupPr>
                            <m:ctrlPr>
                              <a:rPr lang="en-US" sz="1800" b="0" i="1" smtClean="0">
                                <a:latin typeface="Cambria Math" panose="02040503050406030204" pitchFamily="18" charset="0"/>
                              </a:rPr>
                            </m:ctrlPr>
                          </m:sSubSupPr>
                          <m:e>
                            <m:r>
                              <a:rPr lang="en-US" sz="1800" b="0" i="1" smtClean="0">
                                <a:latin typeface="Cambria Math" panose="02040503050406030204" pitchFamily="18" charset="0"/>
                              </a:rPr>
                              <m:t>𝑍</m:t>
                            </m:r>
                          </m:e>
                          <m:sub>
                            <m:r>
                              <a:rPr lang="en-US" sz="1800" b="0" i="1" smtClean="0">
                                <a:latin typeface="Cambria Math" panose="02040503050406030204" pitchFamily="18" charset="0"/>
                              </a:rPr>
                              <m:t>𝑇</m:t>
                            </m:r>
                            <m:r>
                              <a:rPr lang="en-US" sz="1800" b="0" i="1" smtClean="0">
                                <a:latin typeface="Cambria Math" panose="02040503050406030204" pitchFamily="18" charset="0"/>
                              </a:rPr>
                              <m:t>,</m:t>
                            </m:r>
                            <m:r>
                              <m:rPr>
                                <m:sty m:val="p"/>
                              </m:rPr>
                              <a:rPr lang="en-US" sz="1800" b="0" i="0" smtClean="0">
                                <a:latin typeface="Cambria Math" panose="02040503050406030204" pitchFamily="18" charset="0"/>
                              </a:rPr>
                              <m:t>Λ</m:t>
                            </m:r>
                            <m:r>
                              <a:rPr lang="en-US" sz="1800" b="0" i="1" smtClean="0">
                                <a:latin typeface="Cambria Math" panose="02040503050406030204" pitchFamily="18" charset="0"/>
                              </a:rPr>
                              <m:t>,</m:t>
                            </m:r>
                            <m:r>
                              <a:rPr lang="en-US" sz="1800" b="0" i="1" smtClean="0">
                                <a:latin typeface="Cambria Math" panose="02040503050406030204" pitchFamily="18" charset="0"/>
                              </a:rPr>
                              <m:t>𝜏</m:t>
                            </m:r>
                          </m:sub>
                          <m:sup>
                            <m:r>
                              <a:rPr lang="en-US" sz="1800" b="0" i="1" smtClean="0">
                                <a:latin typeface="Cambria Math" panose="02040503050406030204" pitchFamily="18" charset="0"/>
                              </a:rPr>
                              <m:t>𝜂</m:t>
                            </m:r>
                          </m:sup>
                        </m:sSubSup>
                      </m:e>
                    </m:func>
                  </m:oMath>
                </a14:m>
                <a:r>
                  <a:rPr lang="en-US" sz="1800" dirty="0"/>
                  <a:t> be the free energy.</a:t>
                </a:r>
              </a:p>
              <a:p>
                <a:r>
                  <a:rPr lang="en-US" sz="1800" dirty="0"/>
                  <a:t>Standard facts: 1) </a:t>
                </a:r>
                <a14:m>
                  <m:oMath xmlns:m="http://schemas.openxmlformats.org/officeDocument/2006/math">
                    <m:sSubSup>
                      <m:sSubSupPr>
                        <m:ctrlPr>
                          <a:rPr lang="en-US" sz="1800" i="1">
                            <a:latin typeface="Cambria Math" panose="02040503050406030204" pitchFamily="18" charset="0"/>
                          </a:rPr>
                        </m:ctrlPr>
                      </m:sSubSupPr>
                      <m:e>
                        <m:r>
                          <m:rPr>
                            <m:nor/>
                          </m:rPr>
                          <a:rPr lang="en-US" sz="1800">
                            <a:latin typeface="Cambria Math" panose="02040503050406030204" pitchFamily="18" charset="0"/>
                          </a:rPr>
                          <m:t>FE</m:t>
                        </m:r>
                      </m:e>
                      <m:sub>
                        <m:r>
                          <a:rPr lang="en-US" sz="1800" i="1">
                            <a:latin typeface="Cambria Math" panose="02040503050406030204" pitchFamily="18" charset="0"/>
                          </a:rPr>
                          <m:t>𝑇</m:t>
                        </m:r>
                        <m:r>
                          <a:rPr lang="en-US" sz="1800" i="1">
                            <a:latin typeface="Cambria Math" panose="02040503050406030204" pitchFamily="18" charset="0"/>
                          </a:rPr>
                          <m:t>,</m:t>
                        </m:r>
                        <m:r>
                          <m:rPr>
                            <m:sty m:val="p"/>
                          </m:rPr>
                          <a:rPr lang="en-US" sz="1800">
                            <a:latin typeface="Cambria Math" panose="02040503050406030204" pitchFamily="18" charset="0"/>
                          </a:rPr>
                          <m:t>Λ</m:t>
                        </m:r>
                        <m:r>
                          <a:rPr lang="en-US" sz="1800" i="1">
                            <a:latin typeface="Cambria Math" panose="02040503050406030204" pitchFamily="18" charset="0"/>
                          </a:rPr>
                          <m:t>,</m:t>
                        </m:r>
                        <m:r>
                          <a:rPr lang="en-US" sz="1800" i="1">
                            <a:latin typeface="Cambria Math" panose="02040503050406030204" pitchFamily="18" charset="0"/>
                          </a:rPr>
                          <m:t>𝜏</m:t>
                        </m:r>
                      </m:sub>
                      <m:sup>
                        <m:r>
                          <a:rPr lang="en-US" sz="1800" i="1">
                            <a:latin typeface="Cambria Math" panose="02040503050406030204" pitchFamily="18" charset="0"/>
                          </a:rPr>
                          <m:t>𝜂</m:t>
                        </m:r>
                      </m:sup>
                    </m:sSubSup>
                  </m:oMath>
                </a14:m>
                <a:r>
                  <a:rPr lang="en-US" sz="1800" dirty="0"/>
                  <a:t> is a convex Lipschitz function of </a:t>
                </a:r>
                <a14:m>
                  <m:oMath xmlns:m="http://schemas.openxmlformats.org/officeDocument/2006/math">
                    <m:r>
                      <a:rPr lang="en-US" sz="1800" b="0" i="1" smtClean="0">
                        <a:latin typeface="Cambria Math" panose="02040503050406030204" pitchFamily="18" charset="0"/>
                      </a:rPr>
                      <m:t>𝜂</m:t>
                    </m:r>
                  </m:oMath>
                </a14:m>
                <a:r>
                  <a:rPr lang="en-US" sz="1800" dirty="0"/>
                  <a:t>.</a:t>
                </a:r>
              </a:p>
              <a:p>
                <a:r>
                  <a:rPr lang="en-US" sz="1800" dirty="0"/>
                  <a:t>2) Write </a:t>
                </a:r>
                <a14:m>
                  <m:oMath xmlns:m="http://schemas.openxmlformats.org/officeDocument/2006/math">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𝜂</m:t>
                        </m:r>
                      </m:e>
                    </m:acc>
                    <m:r>
                      <a:rPr lang="en-US" sz="1800" b="0" i="1" dirty="0" smtClean="0">
                        <a:latin typeface="Cambria Math" panose="02040503050406030204" pitchFamily="18" charset="0"/>
                      </a:rPr>
                      <m:t>≔</m:t>
                    </m:r>
                    <m:f>
                      <m:fPr>
                        <m:ctrlPr>
                          <a:rPr lang="en-US" sz="1800" b="0" i="1" dirty="0" smtClean="0">
                            <a:latin typeface="Cambria Math" panose="02040503050406030204" pitchFamily="18" charset="0"/>
                          </a:rPr>
                        </m:ctrlPr>
                      </m:fPr>
                      <m:num>
                        <m:r>
                          <a:rPr lang="en-US" sz="1800" b="0" i="1" dirty="0" smtClean="0">
                            <a:latin typeface="Cambria Math" panose="02040503050406030204" pitchFamily="18" charset="0"/>
                          </a:rPr>
                          <m:t>1</m:t>
                        </m:r>
                      </m:num>
                      <m:den>
                        <m:d>
                          <m:dPr>
                            <m:begChr m:val="|"/>
                            <m:endChr m:val="|"/>
                            <m:ctrlPr>
                              <a:rPr lang="en-US" sz="1800" b="0" i="1" dirty="0" smtClean="0">
                                <a:latin typeface="Cambria Math" panose="02040503050406030204" pitchFamily="18" charset="0"/>
                              </a:rPr>
                            </m:ctrlPr>
                          </m:dPr>
                          <m:e>
                            <m:r>
                              <m:rPr>
                                <m:sty m:val="p"/>
                              </m:rPr>
                              <a:rPr lang="en-US" sz="1800" b="0" i="0" dirty="0" smtClean="0">
                                <a:latin typeface="Cambria Math" panose="02040503050406030204" pitchFamily="18" charset="0"/>
                              </a:rPr>
                              <m:t>Λ</m:t>
                            </m:r>
                          </m:e>
                        </m:d>
                      </m:den>
                    </m:f>
                    <m:nary>
                      <m:naryPr>
                        <m:chr m:val="∑"/>
                        <m:supHide m:val="on"/>
                        <m:ctrlPr>
                          <a:rPr lang="x-none" sz="1800" b="0" i="1" dirty="0" smtClean="0">
                            <a:latin typeface="Cambria Math" panose="02040503050406030204" pitchFamily="18" charset="0"/>
                          </a:rPr>
                        </m:ctrlPr>
                      </m:naryPr>
                      <m:sub>
                        <m:r>
                          <m:rPr>
                            <m:brk m:alnAt="7"/>
                          </m:rPr>
                          <a:rPr lang="en-US" sz="1800" b="0" i="1" dirty="0" smtClean="0">
                            <a:latin typeface="Cambria Math" panose="02040503050406030204" pitchFamily="18" charset="0"/>
                          </a:rPr>
                          <m:t>𝑣</m:t>
                        </m:r>
                        <m:r>
                          <a:rPr lang="en-US" sz="1800" b="0" i="1" dirty="0" smtClean="0">
                            <a:latin typeface="Cambria Math" panose="02040503050406030204" pitchFamily="18" charset="0"/>
                          </a:rPr>
                          <m:t>∈</m:t>
                        </m:r>
                        <m:r>
                          <m:rPr>
                            <m:sty m:val="p"/>
                          </m:rPr>
                          <a:rPr lang="en-US" sz="1800" b="0" i="0" dirty="0" smtClean="0">
                            <a:latin typeface="Cambria Math" panose="02040503050406030204" pitchFamily="18" charset="0"/>
                          </a:rPr>
                          <m:t>Λ</m:t>
                        </m:r>
                      </m:sub>
                      <m:sup/>
                      <m:e>
                        <m:sSub>
                          <m:sSubPr>
                            <m:ctrlPr>
                              <a:rPr lang="en-US" sz="1800" b="0" i="1" dirty="0" smtClean="0">
                                <a:latin typeface="Cambria Math" panose="02040503050406030204" pitchFamily="18" charset="0"/>
                              </a:rPr>
                            </m:ctrlPr>
                          </m:sSubPr>
                          <m:e>
                            <m:r>
                              <a:rPr lang="en-US" sz="1800" b="0" i="1" dirty="0" smtClean="0">
                                <a:latin typeface="Cambria Math" panose="02040503050406030204" pitchFamily="18" charset="0"/>
                              </a:rPr>
                              <m:t>𝜂</m:t>
                            </m:r>
                          </m:e>
                          <m:sub>
                            <m:r>
                              <a:rPr lang="en-US" sz="1800" b="0" i="1" dirty="0" smtClean="0">
                                <a:latin typeface="Cambria Math" panose="02040503050406030204" pitchFamily="18" charset="0"/>
                              </a:rPr>
                              <m:t>𝑣</m:t>
                            </m:r>
                          </m:sub>
                        </m:sSub>
                      </m:e>
                    </m:nary>
                  </m:oMath>
                </a14:m>
                <a:r>
                  <a:rPr lang="en-US" sz="1800" dirty="0"/>
                  <a:t>. Then </a:t>
                </a:r>
                <a14:m>
                  <m:oMath xmlns:m="http://schemas.openxmlformats.org/officeDocument/2006/math">
                    <m:f>
                      <m:fPr>
                        <m:ctrlPr>
                          <a:rPr lang="x-none" sz="1800" i="1" smtClean="0">
                            <a:latin typeface="Cambria Math" panose="02040503050406030204" pitchFamily="18" charset="0"/>
                          </a:rPr>
                        </m:ctrlPr>
                      </m:fPr>
                      <m:num>
                        <m:r>
                          <a:rPr lang="en-US" sz="1800" b="0" i="1" smtClean="0">
                            <a:latin typeface="Cambria Math" panose="02040503050406030204" pitchFamily="18" charset="0"/>
                          </a:rPr>
                          <m:t>𝑑</m:t>
                        </m:r>
                      </m:num>
                      <m:den>
                        <m:r>
                          <a:rPr lang="en-US" sz="1800" b="0" i="1" smtClean="0">
                            <a:latin typeface="Cambria Math" panose="02040503050406030204" pitchFamily="18" charset="0"/>
                          </a:rPr>
                          <m:t>𝑑</m:t>
                        </m:r>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𝜂</m:t>
                            </m:r>
                          </m:e>
                        </m:acc>
                      </m:den>
                    </m:f>
                    <m:sSubSup>
                      <m:sSubSupPr>
                        <m:ctrlPr>
                          <a:rPr lang="en-US" sz="1800" i="1">
                            <a:latin typeface="Cambria Math" panose="02040503050406030204" pitchFamily="18" charset="0"/>
                          </a:rPr>
                        </m:ctrlPr>
                      </m:sSubSupPr>
                      <m:e>
                        <m:r>
                          <m:rPr>
                            <m:nor/>
                          </m:rPr>
                          <a:rPr lang="en-US" sz="1800">
                            <a:latin typeface="Cambria Math" panose="02040503050406030204" pitchFamily="18" charset="0"/>
                          </a:rPr>
                          <m:t>FE</m:t>
                        </m:r>
                      </m:e>
                      <m:sub>
                        <m:r>
                          <a:rPr lang="en-US" sz="1800" i="1">
                            <a:latin typeface="Cambria Math" panose="02040503050406030204" pitchFamily="18" charset="0"/>
                          </a:rPr>
                          <m:t>𝑇</m:t>
                        </m:r>
                        <m:r>
                          <a:rPr lang="en-US" sz="1800" i="1">
                            <a:latin typeface="Cambria Math" panose="02040503050406030204" pitchFamily="18" charset="0"/>
                          </a:rPr>
                          <m:t>,</m:t>
                        </m:r>
                        <m:r>
                          <m:rPr>
                            <m:sty m:val="p"/>
                          </m:rPr>
                          <a:rPr lang="en-US" sz="1800">
                            <a:latin typeface="Cambria Math" panose="02040503050406030204" pitchFamily="18" charset="0"/>
                          </a:rPr>
                          <m:t>Λ</m:t>
                        </m:r>
                        <m:r>
                          <a:rPr lang="en-US" sz="1800" i="1">
                            <a:latin typeface="Cambria Math" panose="02040503050406030204" pitchFamily="18" charset="0"/>
                          </a:rPr>
                          <m:t>,</m:t>
                        </m:r>
                        <m:r>
                          <a:rPr lang="en-US" sz="1800" i="1">
                            <a:latin typeface="Cambria Math" panose="02040503050406030204" pitchFamily="18" charset="0"/>
                          </a:rPr>
                          <m:t>𝜏</m:t>
                        </m:r>
                      </m:sub>
                      <m:sup>
                        <m:r>
                          <a:rPr lang="en-US" sz="1800" i="1">
                            <a:latin typeface="Cambria Math" panose="02040503050406030204" pitchFamily="18" charset="0"/>
                          </a:rPr>
                          <m:t>𝜂</m:t>
                        </m:r>
                      </m:sup>
                    </m:sSubSup>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𝜆</m:t>
                        </m:r>
                      </m:num>
                      <m:den>
                        <m:d>
                          <m:dPr>
                            <m:begChr m:val="|"/>
                            <m:endChr m:val="|"/>
                            <m:ctrlPr>
                              <a:rPr lang="en-US" sz="1800" b="0" i="1" smtClean="0">
                                <a:latin typeface="Cambria Math" panose="02040503050406030204" pitchFamily="18" charset="0"/>
                              </a:rPr>
                            </m:ctrlPr>
                          </m:dPr>
                          <m:e>
                            <m:r>
                              <m:rPr>
                                <m:sty m:val="p"/>
                              </m:rPr>
                              <a:rPr lang="en-US" sz="1800" b="0" i="0" smtClean="0">
                                <a:latin typeface="Cambria Math" panose="02040503050406030204" pitchFamily="18" charset="0"/>
                              </a:rPr>
                              <m:t>Λ</m:t>
                            </m:r>
                          </m:e>
                        </m:d>
                      </m:den>
                    </m:f>
                    <m:nary>
                      <m:naryPr>
                        <m:chr m:val="∑"/>
                        <m:supHide m:val="on"/>
                        <m:ctrlPr>
                          <a:rPr lang="en-US" sz="1800" b="0" i="1" smtClean="0">
                            <a:latin typeface="Cambria Math" panose="02040503050406030204" pitchFamily="18" charset="0"/>
                          </a:rPr>
                        </m:ctrlPr>
                      </m:naryPr>
                      <m:sub>
                        <m:r>
                          <a:rPr lang="en-US" sz="1800" b="0" i="1" smtClean="0">
                            <a:latin typeface="Cambria Math" panose="02040503050406030204" pitchFamily="18" charset="0"/>
                          </a:rPr>
                          <m:t>𝑣</m:t>
                        </m:r>
                        <m:r>
                          <a:rPr lang="en-US" sz="1800" b="0" i="1" smtClean="0">
                            <a:latin typeface="Cambria Math" panose="02040503050406030204" pitchFamily="18" charset="0"/>
                          </a:rPr>
                          <m:t>∈</m:t>
                        </m:r>
                        <m:r>
                          <m:rPr>
                            <m:sty m:val="p"/>
                          </m:rPr>
                          <a:rPr lang="en-US" sz="1800" b="0" i="0" smtClean="0">
                            <a:latin typeface="Cambria Math" panose="02040503050406030204" pitchFamily="18" charset="0"/>
                          </a:rPr>
                          <m:t>Λ</m:t>
                        </m:r>
                      </m:sub>
                      <m:sup/>
                      <m:e>
                        <m:sSubSup>
                          <m:sSubSupPr>
                            <m:ctrlPr>
                              <a:rPr lang="en-US" sz="1800" b="0" i="1" smtClean="0">
                                <a:latin typeface="Cambria Math" panose="02040503050406030204" pitchFamily="18" charset="0"/>
                              </a:rPr>
                            </m:ctrlPr>
                          </m:sSubSupPr>
                          <m:e>
                            <m:d>
                              <m:dPr>
                                <m:begChr m:val="〈"/>
                                <m:endChr m:val="〉"/>
                                <m:ctrlPr>
                                  <a:rPr lang="en-US" sz="1800" b="0" i="1" smtClean="0">
                                    <a:latin typeface="Cambria Math" panose="02040503050406030204" pitchFamily="18" charset="0"/>
                                  </a:rPr>
                                </m:ctrlPr>
                              </m:dPr>
                              <m:e>
                                <m:r>
                                  <a:rPr lang="en-US" sz="1800" b="0" i="1" smtClean="0">
                                    <a:latin typeface="Cambria Math" panose="02040503050406030204" pitchFamily="18" charset="0"/>
                                  </a:rPr>
                                  <m:t>𝑓</m:t>
                                </m:r>
                                <m:d>
                                  <m:dPr>
                                    <m:ctrlPr>
                                      <a:rPr lang="en-US" sz="1800" b="0" i="1" smtClean="0">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𝒯</m:t>
                                        </m:r>
                                      </m:e>
                                      <m:sub>
                                        <m:r>
                                          <a:rPr lang="en-US" sz="1800" i="1">
                                            <a:latin typeface="Cambria Math"/>
                                          </a:rPr>
                                          <m:t>𝑣</m:t>
                                        </m:r>
                                      </m:sub>
                                    </m:sSub>
                                    <m:d>
                                      <m:dPr>
                                        <m:ctrlPr>
                                          <a:rPr lang="en-US" sz="1800" b="0" i="1" smtClean="0">
                                            <a:latin typeface="Cambria Math" panose="02040503050406030204" pitchFamily="18" charset="0"/>
                                          </a:rPr>
                                        </m:ctrlPr>
                                      </m:dPr>
                                      <m:e>
                                        <m:r>
                                          <a:rPr lang="en-US" sz="1800" b="0" i="1" smtClean="0">
                                            <a:latin typeface="Cambria Math" panose="02040503050406030204" pitchFamily="18" charset="0"/>
                                          </a:rPr>
                                          <m:t>𝜎</m:t>
                                        </m:r>
                                      </m:e>
                                    </m:d>
                                  </m:e>
                                </m:d>
                              </m:e>
                            </m:d>
                          </m:e>
                          <m:sub>
                            <m:r>
                              <a:rPr lang="en-US" sz="1800" b="0" i="1" smtClean="0">
                                <a:latin typeface="Cambria Math" panose="02040503050406030204" pitchFamily="18" charset="0"/>
                              </a:rPr>
                              <m:t>𝑇</m:t>
                            </m:r>
                            <m:r>
                              <a:rPr lang="en-US" sz="1800" b="0" i="1" smtClean="0">
                                <a:latin typeface="Cambria Math" panose="02040503050406030204" pitchFamily="18" charset="0"/>
                              </a:rPr>
                              <m:t>,</m:t>
                            </m:r>
                            <m:r>
                              <m:rPr>
                                <m:sty m:val="p"/>
                              </m:rPr>
                              <a:rPr lang="en-US" sz="1800" b="0" i="0" smtClean="0">
                                <a:latin typeface="Cambria Math" panose="02040503050406030204" pitchFamily="18" charset="0"/>
                              </a:rPr>
                              <m:t>Λ</m:t>
                            </m:r>
                            <m:r>
                              <a:rPr lang="en-US" sz="1800" b="0" i="1" smtClean="0">
                                <a:latin typeface="Cambria Math" panose="02040503050406030204" pitchFamily="18" charset="0"/>
                              </a:rPr>
                              <m:t>,</m:t>
                            </m:r>
                            <m:r>
                              <a:rPr lang="en-US" sz="1800" b="0" i="1" smtClean="0">
                                <a:latin typeface="Cambria Math" panose="02040503050406030204" pitchFamily="18" charset="0"/>
                              </a:rPr>
                              <m:t>𝜏</m:t>
                            </m:r>
                          </m:sub>
                          <m:sup>
                            <m:r>
                              <a:rPr lang="en-US" sz="1800" b="0" i="1" smtClean="0">
                                <a:latin typeface="Cambria Math" panose="02040503050406030204" pitchFamily="18" charset="0"/>
                              </a:rPr>
                              <m:t>𝜂</m:t>
                            </m:r>
                          </m:sup>
                        </m:sSubSup>
                      </m:e>
                    </m:nary>
                  </m:oMath>
                </a14:m>
                <a:r>
                  <a:rPr lang="en-US" sz="1800" dirty="0"/>
                  <a:t>.</a:t>
                </a:r>
                <a:br>
                  <a:rPr lang="en-US" sz="1800" dirty="0"/>
                </a:br>
                <a:endParaRPr lang="en-US" sz="1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143000"/>
                <a:ext cx="8229600" cy="5486400"/>
              </a:xfrm>
              <a:blipFill>
                <a:blip r:embed="rId3"/>
                <a:stretch>
                  <a:fillRect l="-444" t="-667" b="-9556"/>
                </a:stretch>
              </a:blipFill>
            </p:spPr>
            <p:txBody>
              <a:bodyPr/>
              <a:lstStyle/>
              <a:p>
                <a:r>
                  <a:rPr lang="en-US">
                    <a:noFill/>
                  </a:rPr>
                  <a:t> </a:t>
                </a:r>
              </a:p>
            </p:txBody>
          </p:sp>
        </mc:Fallback>
      </mc:AlternateContent>
      <p:sp>
        <p:nvSpPr>
          <p:cNvPr id="4" name="Slide Number Placeholder 3"/>
          <p:cNvSpPr>
            <a:spLocks noGrp="1"/>
          </p:cNvSpPr>
          <p:nvPr>
            <p:ph type="sldNum" sz="quarter" idx="4294967295"/>
          </p:nvPr>
        </p:nvSpPr>
        <p:spPr/>
        <p:txBody>
          <a:bodyPr/>
          <a:lstStyle/>
          <a:p>
            <a:fld id="{6653EBAD-0DEC-4A42-8EAE-CEF9B3D9D7C6}" type="slidenum">
              <a:rPr lang="en-US" smtClean="0"/>
              <a:t>20</a:t>
            </a:fld>
            <a:endParaRPr lang="en-US" dirty="0"/>
          </a:p>
        </p:txBody>
      </p:sp>
    </p:spTree>
    <p:extLst>
      <p:ext uri="{BB962C8B-B14F-4D97-AF65-F5344CB8AC3E}">
        <p14:creationId xmlns:p14="http://schemas.microsoft.com/office/powerpoint/2010/main" val="1145416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a:t>Phase transitions in pure systems I</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036637"/>
                <a:ext cx="8229600" cy="4906963"/>
              </a:xfrm>
            </p:spPr>
            <p:txBody>
              <a:bodyPr>
                <a:noAutofit/>
              </a:bodyPr>
              <a:lstStyle/>
              <a:p>
                <a:r>
                  <a:rPr lang="en-US" sz="1800" dirty="0">
                    <a:solidFill>
                      <a:srgbClr val="00B050"/>
                    </a:solidFill>
                  </a:rPr>
                  <a:t>Ising model</a:t>
                </a:r>
                <a:r>
                  <a:rPr lang="en-US" sz="1800" dirty="0"/>
                  <a:t>: </a:t>
                </a:r>
                <a14:m>
                  <m:oMath xmlns:m="http://schemas.openxmlformats.org/officeDocument/2006/math">
                    <m:r>
                      <a:rPr lang="en-US" sz="1800" i="1">
                        <a:latin typeface="Cambria Math"/>
                      </a:rPr>
                      <m:t>𝑆</m:t>
                    </m:r>
                    <m:r>
                      <a:rPr lang="en-US" sz="1800" i="1">
                        <a:latin typeface="Cambria Math"/>
                      </a:rPr>
                      <m:t>=</m:t>
                    </m:r>
                    <m:r>
                      <m:rPr>
                        <m:lit/>
                      </m:rPr>
                      <a:rPr lang="en-US" sz="1800" i="1">
                        <a:latin typeface="Cambria Math"/>
                      </a:rPr>
                      <m:t>{</m:t>
                    </m:r>
                    <m:r>
                      <a:rPr lang="en-US" sz="1800" i="1">
                        <a:latin typeface="Cambria Math"/>
                      </a:rPr>
                      <m:t>−1,1</m:t>
                    </m:r>
                    <m:r>
                      <m:rPr>
                        <m:lit/>
                      </m:rPr>
                      <a:rPr lang="en-US" sz="1800" i="1">
                        <a:latin typeface="Cambria Math"/>
                      </a:rPr>
                      <m:t>}</m:t>
                    </m:r>
                  </m:oMath>
                </a14:m>
                <a:r>
                  <a:rPr lang="en-US" sz="1800" dirty="0"/>
                  <a:t>, </a:t>
                </a:r>
                <a14:m>
                  <m:oMath xmlns:m="http://schemas.openxmlformats.org/officeDocument/2006/math">
                    <m:r>
                      <a:rPr lang="en-US" sz="1800" i="1" dirty="0">
                        <a:latin typeface="Cambria Math" panose="02040503050406030204" pitchFamily="18" charset="0"/>
                      </a:rPr>
                      <m:t>𝜅</m:t>
                    </m:r>
                    <m:r>
                      <a:rPr lang="en-US" sz="1800" i="1" dirty="0">
                        <a:latin typeface="Cambria Math"/>
                      </a:rPr>
                      <m:t>=</m:t>
                    </m:r>
                    <m:r>
                      <m:rPr>
                        <m:nor/>
                      </m:rPr>
                      <a:rPr lang="en-US" sz="1800" dirty="0">
                        <a:latin typeface="Cambria Math"/>
                      </a:rPr>
                      <m:t>counting</m:t>
                    </m:r>
                  </m:oMath>
                </a14:m>
                <a:r>
                  <a:rPr lang="en-US" sz="1800" dirty="0"/>
                  <a:t>, </a:t>
                </a:r>
                <a14:m>
                  <m:oMath xmlns:m="http://schemas.openxmlformats.org/officeDocument/2006/math">
                    <m:r>
                      <a:rPr lang="en-US" sz="1800" i="1">
                        <a:latin typeface="Cambria Math"/>
                      </a:rPr>
                      <m:t>𝐻</m:t>
                    </m:r>
                    <m:d>
                      <m:dPr>
                        <m:ctrlPr>
                          <a:rPr lang="en-US" sz="1800" i="1">
                            <a:latin typeface="Cambria Math" panose="02040503050406030204" pitchFamily="18" charset="0"/>
                          </a:rPr>
                        </m:ctrlPr>
                      </m:dPr>
                      <m:e>
                        <m:r>
                          <a:rPr lang="en-US" sz="1800" i="1">
                            <a:latin typeface="Cambria Math"/>
                          </a:rPr>
                          <m:t>𝜎</m:t>
                        </m:r>
                      </m:e>
                    </m:d>
                    <m:r>
                      <a:rPr lang="en-US" sz="1800" i="1">
                        <a:latin typeface="Cambria Math"/>
                      </a:rPr>
                      <m:t>=−</m:t>
                    </m:r>
                    <m:nary>
                      <m:naryPr>
                        <m:chr m:val="∑"/>
                        <m:supHide m:val="on"/>
                        <m:ctrlPr>
                          <a:rPr lang="en-US" sz="1800" i="1">
                            <a:latin typeface="Cambria Math" panose="02040503050406030204" pitchFamily="18" charset="0"/>
                          </a:rPr>
                        </m:ctrlPr>
                      </m:naryPr>
                      <m:sub>
                        <m:r>
                          <a:rPr lang="en-US" sz="1800" i="1">
                            <a:latin typeface="Cambria Math"/>
                          </a:rPr>
                          <m:t>𝑢</m:t>
                        </m:r>
                        <m:r>
                          <a:rPr lang="en-US" sz="1800" i="1">
                            <a:latin typeface="Cambria Math"/>
                          </a:rPr>
                          <m:t>~</m:t>
                        </m:r>
                        <m:r>
                          <a:rPr lang="en-US" sz="1800" i="1">
                            <a:latin typeface="Cambria Math"/>
                          </a:rPr>
                          <m:t>𝑣</m:t>
                        </m:r>
                      </m:sub>
                      <m:sup/>
                      <m:e>
                        <m:sSub>
                          <m:sSubPr>
                            <m:ctrlPr>
                              <a:rPr lang="en-US" sz="1800" i="1">
                                <a:latin typeface="Cambria Math" panose="02040503050406030204" pitchFamily="18" charset="0"/>
                              </a:rPr>
                            </m:ctrlPr>
                          </m:sSubPr>
                          <m:e>
                            <m:r>
                              <a:rPr lang="en-US" sz="1800" i="1">
                                <a:latin typeface="Cambria Math"/>
                              </a:rPr>
                              <m:t>𝜎</m:t>
                            </m:r>
                          </m:e>
                          <m:sub>
                            <m:r>
                              <a:rPr lang="en-US" sz="1800" i="1">
                                <a:latin typeface="Cambria Math"/>
                              </a:rPr>
                              <m:t>𝑢</m:t>
                            </m:r>
                          </m:sub>
                        </m:sSub>
                        <m:sSub>
                          <m:sSubPr>
                            <m:ctrlPr>
                              <a:rPr lang="en-US" sz="1800" i="1">
                                <a:latin typeface="Cambria Math" panose="02040503050406030204" pitchFamily="18" charset="0"/>
                              </a:rPr>
                            </m:ctrlPr>
                          </m:sSubPr>
                          <m:e>
                            <m:r>
                              <a:rPr lang="en-US" sz="1800" i="1">
                                <a:latin typeface="Cambria Math"/>
                              </a:rPr>
                              <m:t>𝜎</m:t>
                            </m:r>
                          </m:e>
                          <m:sub>
                            <m:r>
                              <a:rPr lang="en-US" sz="1800" i="1">
                                <a:latin typeface="Cambria Math"/>
                              </a:rPr>
                              <m:t>𝑣</m:t>
                            </m:r>
                          </m:sub>
                        </m:sSub>
                      </m:e>
                    </m:nary>
                  </m:oMath>
                </a14:m>
                <a:r>
                  <a:rPr lang="en-US" sz="1700" dirty="0"/>
                  <a:t>.</a:t>
                </a:r>
              </a:p>
              <a:p>
                <a:r>
                  <a:rPr lang="en-US" sz="1700" dirty="0"/>
                  <a:t>The </a:t>
                </a:r>
                <a:r>
                  <a:rPr lang="en-US" sz="1700" dirty="0" err="1"/>
                  <a:t>Ising</a:t>
                </a:r>
                <a:r>
                  <a:rPr lang="en-US" sz="1700" dirty="0"/>
                  <a:t> model undergoes a phase transition in dimensions </a:t>
                </a:r>
                <a14:m>
                  <m:oMath xmlns:m="http://schemas.openxmlformats.org/officeDocument/2006/math">
                    <m:r>
                      <a:rPr lang="en-US" sz="1700" b="0" i="1" smtClean="0">
                        <a:latin typeface="Cambria Math" panose="02040503050406030204" pitchFamily="18" charset="0"/>
                      </a:rPr>
                      <m:t>𝑑</m:t>
                    </m:r>
                    <m:r>
                      <a:rPr lang="en-US" sz="1700" b="0" i="1" smtClean="0">
                        <a:latin typeface="Cambria Math" panose="02040503050406030204" pitchFamily="18" charset="0"/>
                      </a:rPr>
                      <m:t>≥2</m:t>
                    </m:r>
                  </m:oMath>
                </a14:m>
                <a:r>
                  <a:rPr lang="en-US" sz="1700" dirty="0"/>
                  <a:t> as the temperature is lowered, from a disordered to an ordered state.</a:t>
                </a:r>
              </a:p>
              <a:p>
                <a:r>
                  <a:rPr lang="en-US" sz="1700" dirty="0"/>
                  <a:t>Similar behavior for the q-state Potts model (</a:t>
                </a:r>
                <a14:m>
                  <m:oMath xmlns:m="http://schemas.openxmlformats.org/officeDocument/2006/math">
                    <m:r>
                      <a:rPr lang="en-US" sz="1600" i="1">
                        <a:latin typeface="Cambria Math"/>
                      </a:rPr>
                      <m:t>𝑆</m:t>
                    </m:r>
                    <m:r>
                      <a:rPr lang="en-US" sz="1600" i="1">
                        <a:latin typeface="Cambria Math"/>
                      </a:rPr>
                      <m:t>=</m:t>
                    </m:r>
                    <m:d>
                      <m:dPr>
                        <m:begChr m:val="{"/>
                        <m:endChr m:val="}"/>
                        <m:ctrlPr>
                          <a:rPr lang="en-US" sz="1600" i="1">
                            <a:latin typeface="Cambria Math" panose="02040503050406030204" pitchFamily="18" charset="0"/>
                          </a:rPr>
                        </m:ctrlPr>
                      </m:dPr>
                      <m:e>
                        <m:r>
                          <a:rPr lang="en-US" sz="1600" i="1">
                            <a:latin typeface="Cambria Math"/>
                          </a:rPr>
                          <m:t>1,2,…,</m:t>
                        </m:r>
                        <m:r>
                          <a:rPr lang="en-US" sz="1600" i="1">
                            <a:latin typeface="Cambria Math"/>
                          </a:rPr>
                          <m:t>𝑞</m:t>
                        </m:r>
                      </m:e>
                    </m:d>
                    <m:r>
                      <a:rPr lang="en-US" sz="1600" i="1">
                        <a:latin typeface="Cambria Math"/>
                      </a:rPr>
                      <m:t>, </m:t>
                    </m:r>
                    <m:r>
                      <a:rPr lang="en-US" sz="1600" i="1">
                        <a:latin typeface="Cambria Math"/>
                      </a:rPr>
                      <m:t>𝐻</m:t>
                    </m:r>
                    <m:d>
                      <m:dPr>
                        <m:ctrlPr>
                          <a:rPr lang="en-US" sz="1600" i="1">
                            <a:latin typeface="Cambria Math" panose="02040503050406030204" pitchFamily="18" charset="0"/>
                          </a:rPr>
                        </m:ctrlPr>
                      </m:dPr>
                      <m:e>
                        <m:r>
                          <a:rPr lang="en-US" sz="1600" i="1">
                            <a:latin typeface="Cambria Math"/>
                          </a:rPr>
                          <m:t>𝜎</m:t>
                        </m:r>
                      </m:e>
                    </m:d>
                    <m:r>
                      <a:rPr lang="en-US" sz="1600" i="1">
                        <a:latin typeface="Cambria Math"/>
                      </a:rPr>
                      <m:t>=−</m:t>
                    </m:r>
                    <m:nary>
                      <m:naryPr>
                        <m:chr m:val="∑"/>
                        <m:supHide m:val="on"/>
                        <m:ctrlPr>
                          <a:rPr lang="en-US" sz="1600" i="1">
                            <a:latin typeface="Cambria Math" panose="02040503050406030204" pitchFamily="18" charset="0"/>
                          </a:rPr>
                        </m:ctrlPr>
                      </m:naryPr>
                      <m:sub>
                        <m:r>
                          <a:rPr lang="en-US" sz="1600" i="1">
                            <a:latin typeface="Cambria Math"/>
                          </a:rPr>
                          <m:t>𝑢</m:t>
                        </m:r>
                        <m:r>
                          <a:rPr lang="en-US" sz="1600" i="1">
                            <a:latin typeface="Cambria Math"/>
                          </a:rPr>
                          <m:t>~</m:t>
                        </m:r>
                        <m:r>
                          <a:rPr lang="en-US" sz="1600" i="1">
                            <a:latin typeface="Cambria Math"/>
                          </a:rPr>
                          <m:t>𝑣</m:t>
                        </m:r>
                      </m:sub>
                      <m:sup/>
                      <m:e>
                        <m:sSub>
                          <m:sSubPr>
                            <m:ctrlPr>
                              <a:rPr lang="en-US" sz="1600" i="1">
                                <a:latin typeface="Cambria Math" panose="02040503050406030204" pitchFamily="18" charset="0"/>
                              </a:rPr>
                            </m:ctrlPr>
                          </m:sSubPr>
                          <m:e>
                            <m:r>
                              <a:rPr lang="en-US" sz="1600" i="1">
                                <a:latin typeface="Cambria Math"/>
                              </a:rPr>
                              <m:t>1</m:t>
                            </m:r>
                          </m:e>
                          <m:sub>
                            <m:sSub>
                              <m:sSubPr>
                                <m:ctrlPr>
                                  <a:rPr lang="en-US" sz="1600" i="1">
                                    <a:latin typeface="Cambria Math" panose="02040503050406030204" pitchFamily="18" charset="0"/>
                                  </a:rPr>
                                </m:ctrlPr>
                              </m:sSubPr>
                              <m:e>
                                <m:r>
                                  <a:rPr lang="en-US" sz="1600" i="1">
                                    <a:latin typeface="Cambria Math"/>
                                  </a:rPr>
                                  <m:t>𝜎</m:t>
                                </m:r>
                              </m:e>
                              <m:sub>
                                <m:r>
                                  <a:rPr lang="en-US" sz="1600" i="1">
                                    <a:latin typeface="Cambria Math"/>
                                  </a:rPr>
                                  <m:t>𝑢</m:t>
                                </m:r>
                              </m:sub>
                            </m:sSub>
                            <m:r>
                              <a:rPr lang="en-US" sz="1600" i="1">
                                <a:latin typeface="Cambria Math"/>
                              </a:rPr>
                              <m:t>=</m:t>
                            </m:r>
                            <m:sSub>
                              <m:sSubPr>
                                <m:ctrlPr>
                                  <a:rPr lang="en-US" sz="1600" i="1">
                                    <a:latin typeface="Cambria Math" panose="02040503050406030204" pitchFamily="18" charset="0"/>
                                  </a:rPr>
                                </m:ctrlPr>
                              </m:sSubPr>
                              <m:e>
                                <m:r>
                                  <a:rPr lang="en-US" sz="1600" i="1">
                                    <a:latin typeface="Cambria Math"/>
                                  </a:rPr>
                                  <m:t>𝜎</m:t>
                                </m:r>
                              </m:e>
                              <m:sub>
                                <m:r>
                                  <a:rPr lang="en-US" sz="1600" i="1">
                                    <a:latin typeface="Cambria Math"/>
                                  </a:rPr>
                                  <m:t>𝑣</m:t>
                                </m:r>
                              </m:sub>
                            </m:sSub>
                          </m:sub>
                        </m:sSub>
                      </m:e>
                    </m:nary>
                  </m:oMath>
                </a14:m>
                <a:r>
                  <a:rPr lang="en-US" sz="1700"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036637"/>
                <a:ext cx="8229600" cy="4906963"/>
              </a:xfrm>
              <a:blipFill>
                <a:blip r:embed="rId3"/>
                <a:stretch>
                  <a:fillRect l="-444" t="-9068"/>
                </a:stretch>
              </a:blipFill>
            </p:spPr>
            <p:txBody>
              <a:bodyPr/>
              <a:lstStyle/>
              <a:p>
                <a:r>
                  <a:rPr lang="en-US">
                    <a:noFill/>
                  </a:rPr>
                  <a:t> </a:t>
                </a:r>
              </a:p>
            </p:txBody>
          </p:sp>
        </mc:Fallback>
      </mc:AlternateContent>
      <p:sp>
        <p:nvSpPr>
          <p:cNvPr id="4" name="Slide Number Placeholder 3"/>
          <p:cNvSpPr>
            <a:spLocks noGrp="1"/>
          </p:cNvSpPr>
          <p:nvPr>
            <p:ph type="sldNum" sz="quarter" idx="4294967295"/>
          </p:nvPr>
        </p:nvSpPr>
        <p:spPr/>
        <p:txBody>
          <a:bodyPr/>
          <a:lstStyle/>
          <a:p>
            <a:fld id="{6653EBAD-0DEC-4A42-8EAE-CEF9B3D9D7C6}" type="slidenum">
              <a:rPr lang="en-US" smtClean="0"/>
              <a:t>3</a:t>
            </a:fld>
            <a:endParaRPr lang="en-US" dirty="0"/>
          </a:p>
        </p:txBody>
      </p:sp>
      <p:pic>
        <p:nvPicPr>
          <p:cNvPr id="6" name="Picture 5" descr="A red and blue squares&#10;&#10;Description automatically generated">
            <a:extLst>
              <a:ext uri="{FF2B5EF4-FFF2-40B4-BE49-F238E27FC236}">
                <a16:creationId xmlns:a16="http://schemas.microsoft.com/office/drawing/2014/main" id="{43542ED2-7586-F33B-D3D4-4DAFCB63D7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0" y="2263189"/>
            <a:ext cx="4114800" cy="4442411"/>
          </a:xfrm>
          <a:prstGeom prst="rect">
            <a:avLst/>
          </a:prstGeom>
        </p:spPr>
      </p:pic>
      <p:sp>
        <p:nvSpPr>
          <p:cNvPr id="7" name="TextBox 6">
            <a:extLst>
              <a:ext uri="{FF2B5EF4-FFF2-40B4-BE49-F238E27FC236}">
                <a16:creationId xmlns:a16="http://schemas.microsoft.com/office/drawing/2014/main" id="{B39CCCB7-D02F-0843-69F0-E72BC54ADA9F}"/>
              </a:ext>
            </a:extLst>
          </p:cNvPr>
          <p:cNvSpPr txBox="1"/>
          <p:nvPr/>
        </p:nvSpPr>
        <p:spPr>
          <a:xfrm>
            <a:off x="4876800" y="6074658"/>
            <a:ext cx="1953805" cy="630942"/>
          </a:xfrm>
          <a:prstGeom prst="rect">
            <a:avLst/>
          </a:prstGeom>
          <a:noFill/>
        </p:spPr>
        <p:txBody>
          <a:bodyPr wrap="none" rtlCol="0">
            <a:spAutoFit/>
          </a:bodyPr>
          <a:lstStyle/>
          <a:p>
            <a:r>
              <a:rPr lang="en-US" sz="1700" dirty="0"/>
              <a:t>Simulation from</a:t>
            </a:r>
          </a:p>
          <a:p>
            <a:r>
              <a:rPr lang="en-US" dirty="0" err="1">
                <a:solidFill>
                  <a:srgbClr val="7030A0"/>
                </a:solidFill>
              </a:rPr>
              <a:t>Spinka</a:t>
            </a:r>
            <a:r>
              <a:rPr lang="en-US" dirty="0">
                <a:solidFill>
                  <a:srgbClr val="7030A0"/>
                </a:solidFill>
              </a:rPr>
              <a:t>–Peled 2019</a:t>
            </a:r>
          </a:p>
        </p:txBody>
      </p:sp>
      <p:pic>
        <p:nvPicPr>
          <p:cNvPr id="8" name="Picture 7" descr="A colorful background with many spots&#10;&#10;Description automatically generated with medium confidence">
            <a:extLst>
              <a:ext uri="{FF2B5EF4-FFF2-40B4-BE49-F238E27FC236}">
                <a16:creationId xmlns:a16="http://schemas.microsoft.com/office/drawing/2014/main" id="{1CB80B8E-1FC5-46B1-8D42-F1D34812FE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41918" y="2286000"/>
            <a:ext cx="2616282" cy="2616282"/>
          </a:xfrm>
          <a:prstGeom prst="rect">
            <a:avLst/>
          </a:prstGeom>
        </p:spPr>
      </p:pic>
      <p:sp>
        <p:nvSpPr>
          <p:cNvPr id="9" name="TextBox 8">
            <a:extLst>
              <a:ext uri="{FF2B5EF4-FFF2-40B4-BE49-F238E27FC236}">
                <a16:creationId xmlns:a16="http://schemas.microsoft.com/office/drawing/2014/main" id="{86D9574C-1B41-5A39-E5E2-2F7B36834AB2}"/>
              </a:ext>
            </a:extLst>
          </p:cNvPr>
          <p:cNvSpPr txBox="1"/>
          <p:nvPr/>
        </p:nvSpPr>
        <p:spPr>
          <a:xfrm>
            <a:off x="5309168" y="4992469"/>
            <a:ext cx="3834832" cy="646331"/>
          </a:xfrm>
          <a:prstGeom prst="rect">
            <a:avLst/>
          </a:prstGeom>
          <a:noFill/>
        </p:spPr>
        <p:txBody>
          <a:bodyPr wrap="none" rtlCol="0">
            <a:spAutoFit/>
          </a:bodyPr>
          <a:lstStyle/>
          <a:p>
            <a:r>
              <a:rPr lang="en-US" dirty="0"/>
              <a:t>d=2 Potts model with q=4 at criticality. </a:t>
            </a:r>
          </a:p>
          <a:p>
            <a:r>
              <a:rPr lang="en-US" dirty="0"/>
              <a:t>Simulation by </a:t>
            </a:r>
            <a:r>
              <a:rPr lang="en-US" dirty="0" err="1">
                <a:solidFill>
                  <a:srgbClr val="7030A0"/>
                </a:solidFill>
              </a:rPr>
              <a:t>Beffara</a:t>
            </a:r>
            <a:r>
              <a:rPr lang="en-US" dirty="0">
                <a:solidFill>
                  <a:srgbClr val="7030A0"/>
                </a:solidFill>
              </a:rPr>
              <a:t>.</a:t>
            </a:r>
          </a:p>
        </p:txBody>
      </p:sp>
    </p:spTree>
    <p:extLst>
      <p:ext uri="{BB962C8B-B14F-4D97-AF65-F5344CB8AC3E}">
        <p14:creationId xmlns:p14="http://schemas.microsoft.com/office/powerpoint/2010/main" val="2896019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a:t>Phase transitions in pure systems II</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57200" y="1036637"/>
                <a:ext cx="8229600" cy="4906963"/>
              </a:xfrm>
            </p:spPr>
            <p:txBody>
              <a:bodyPr>
                <a:noAutofit/>
              </a:bodyPr>
              <a:lstStyle/>
              <a:p>
                <a:r>
                  <a:rPr lang="en-US" sz="1700" dirty="0">
                    <a:solidFill>
                      <a:srgbClr val="00B050"/>
                    </a:solidFill>
                  </a:rPr>
                  <a:t>Spin O(n) model with </a:t>
                </a:r>
                <a14:m>
                  <m:oMath xmlns:m="http://schemas.openxmlformats.org/officeDocument/2006/math">
                    <m:r>
                      <a:rPr lang="en-US" sz="1700">
                        <a:solidFill>
                          <a:srgbClr val="00B050"/>
                        </a:solidFill>
                        <a:latin typeface="Cambria Math" panose="02040503050406030204" pitchFamily="18" charset="0"/>
                      </a:rPr>
                      <m:t>𝑛</m:t>
                    </m:r>
                    <m:r>
                      <a:rPr lang="en-US" sz="1700">
                        <a:solidFill>
                          <a:srgbClr val="00B050"/>
                        </a:solidFill>
                        <a:latin typeface="Cambria Math" panose="02040503050406030204" pitchFamily="18" charset="0"/>
                      </a:rPr>
                      <m:t>≥2</m:t>
                    </m:r>
                  </m:oMath>
                </a14:m>
                <a:r>
                  <a:rPr lang="en-US" sz="1700" dirty="0"/>
                  <a:t>: </a:t>
                </a:r>
                <a14:m>
                  <m:oMath xmlns:m="http://schemas.openxmlformats.org/officeDocument/2006/math">
                    <m:r>
                      <a:rPr lang="en-US" sz="1700">
                        <a:latin typeface="Cambria Math" panose="02040503050406030204" pitchFamily="18" charset="0"/>
                      </a:rPr>
                      <m:t>𝑆</m:t>
                    </m:r>
                    <m:r>
                      <a:rPr lang="en-US" sz="1700">
                        <a:latin typeface="Cambria Math" panose="02040503050406030204" pitchFamily="18" charset="0"/>
                      </a:rPr>
                      <m:t>=</m:t>
                    </m:r>
                    <m:sSup>
                      <m:sSupPr>
                        <m:ctrlPr>
                          <a:rPr lang="en-US" sz="1700" i="1">
                            <a:latin typeface="Cambria Math" panose="02040503050406030204" pitchFamily="18" charset="0"/>
                          </a:rPr>
                        </m:ctrlPr>
                      </m:sSupPr>
                      <m:e>
                        <m:r>
                          <a:rPr lang="en-US" sz="1700">
                            <a:latin typeface="Cambria Math" panose="02040503050406030204" pitchFamily="18" charset="0"/>
                          </a:rPr>
                          <m:t>𝕊</m:t>
                        </m:r>
                      </m:e>
                      <m:sup>
                        <m:r>
                          <a:rPr lang="en-US" sz="1700">
                            <a:latin typeface="Cambria Math" panose="02040503050406030204" pitchFamily="18" charset="0"/>
                          </a:rPr>
                          <m:t>𝑛</m:t>
                        </m:r>
                        <m:r>
                          <a:rPr lang="en-US" sz="1700">
                            <a:latin typeface="Cambria Math" panose="02040503050406030204" pitchFamily="18" charset="0"/>
                          </a:rPr>
                          <m:t>−1</m:t>
                        </m:r>
                      </m:sup>
                    </m:sSup>
                    <m:r>
                      <a:rPr lang="en-US" sz="1700">
                        <a:latin typeface="Cambria Math" panose="02040503050406030204" pitchFamily="18" charset="0"/>
                      </a:rPr>
                      <m:t>, </m:t>
                    </m:r>
                    <m:r>
                      <a:rPr lang="en-US" sz="1700" i="1">
                        <a:latin typeface="Cambria Math" panose="02040503050406030204" pitchFamily="18" charset="0"/>
                      </a:rPr>
                      <m:t>𝜅</m:t>
                    </m:r>
                    <m:r>
                      <a:rPr lang="en-US" sz="1700">
                        <a:latin typeface="Cambria Math" panose="02040503050406030204" pitchFamily="18" charset="0"/>
                      </a:rPr>
                      <m:t>=</m:t>
                    </m:r>
                    <m:r>
                      <m:rPr>
                        <m:nor/>
                      </m:rPr>
                      <a:rPr lang="en-US" sz="1700"/>
                      <m:t>uniform</m:t>
                    </m:r>
                    <m:r>
                      <a:rPr lang="en-US" sz="1700">
                        <a:latin typeface="Cambria Math" panose="02040503050406030204" pitchFamily="18" charset="0"/>
                      </a:rPr>
                      <m:t>, </m:t>
                    </m:r>
                    <m:r>
                      <a:rPr lang="en-US" sz="1700">
                        <a:latin typeface="Cambria Math" panose="02040503050406030204" pitchFamily="18" charset="0"/>
                      </a:rPr>
                      <m:t>𝐻</m:t>
                    </m:r>
                    <m:d>
                      <m:dPr>
                        <m:ctrlPr>
                          <a:rPr lang="en-US" sz="1700" i="1">
                            <a:latin typeface="Cambria Math" panose="02040503050406030204" pitchFamily="18" charset="0"/>
                          </a:rPr>
                        </m:ctrlPr>
                      </m:dPr>
                      <m:e>
                        <m:r>
                          <a:rPr lang="en-US" sz="1700">
                            <a:latin typeface="Cambria Math" panose="02040503050406030204" pitchFamily="18" charset="0"/>
                          </a:rPr>
                          <m:t>𝜎</m:t>
                        </m:r>
                      </m:e>
                    </m:d>
                    <m:r>
                      <a:rPr lang="en-US" sz="1700">
                        <a:latin typeface="Cambria Math" panose="02040503050406030204" pitchFamily="18" charset="0"/>
                      </a:rPr>
                      <m:t>=</m:t>
                    </m:r>
                    <m:nary>
                      <m:naryPr>
                        <m:chr m:val="∑"/>
                        <m:supHide m:val="on"/>
                        <m:ctrlPr>
                          <a:rPr lang="en-US" sz="1700" i="1">
                            <a:latin typeface="Cambria Math" panose="02040503050406030204" pitchFamily="18" charset="0"/>
                          </a:rPr>
                        </m:ctrlPr>
                      </m:naryPr>
                      <m:sub>
                        <m:r>
                          <a:rPr lang="en-US" sz="1700">
                            <a:latin typeface="Cambria Math" panose="02040503050406030204" pitchFamily="18" charset="0"/>
                          </a:rPr>
                          <m:t>𝑢</m:t>
                        </m:r>
                        <m:r>
                          <a:rPr lang="en-US" sz="1700">
                            <a:latin typeface="Cambria Math" panose="02040503050406030204" pitchFamily="18" charset="0"/>
                          </a:rPr>
                          <m:t>~</m:t>
                        </m:r>
                        <m:r>
                          <a:rPr lang="en-US" sz="1700">
                            <a:latin typeface="Cambria Math" panose="02040503050406030204" pitchFamily="18" charset="0"/>
                          </a:rPr>
                          <m:t>𝑣</m:t>
                        </m:r>
                      </m:sub>
                      <m:sup/>
                      <m:e>
                        <m:r>
                          <m:rPr>
                            <m:lit/>
                          </m:rPr>
                          <a:rPr lang="en-US" sz="1700">
                            <a:latin typeface="Cambria Math" panose="02040503050406030204" pitchFamily="18" charset="0"/>
                          </a:rPr>
                          <m:t>|</m:t>
                        </m:r>
                        <m:sSub>
                          <m:sSubPr>
                            <m:ctrlPr>
                              <a:rPr lang="en-US" sz="1700" i="1">
                                <a:latin typeface="Cambria Math" panose="02040503050406030204" pitchFamily="18" charset="0"/>
                              </a:rPr>
                            </m:ctrlPr>
                          </m:sSubPr>
                          <m:e>
                            <m:r>
                              <a:rPr lang="en-US" sz="1700">
                                <a:latin typeface="Cambria Math" panose="02040503050406030204" pitchFamily="18" charset="0"/>
                              </a:rPr>
                              <m:t>𝜎</m:t>
                            </m:r>
                          </m:e>
                          <m:sub>
                            <m:r>
                              <a:rPr lang="en-US" sz="1700">
                                <a:latin typeface="Cambria Math" panose="02040503050406030204" pitchFamily="18" charset="0"/>
                              </a:rPr>
                              <m:t>𝑢</m:t>
                            </m:r>
                          </m:sub>
                        </m:sSub>
                        <m:r>
                          <a:rPr lang="en-US" sz="1700">
                            <a:latin typeface="Cambria Math" panose="02040503050406030204" pitchFamily="18" charset="0"/>
                          </a:rPr>
                          <m:t>−</m:t>
                        </m:r>
                        <m:sSub>
                          <m:sSubPr>
                            <m:ctrlPr>
                              <a:rPr lang="en-US" sz="1700" i="1">
                                <a:latin typeface="Cambria Math" panose="02040503050406030204" pitchFamily="18" charset="0"/>
                              </a:rPr>
                            </m:ctrlPr>
                          </m:sSubPr>
                          <m:e>
                            <m:r>
                              <a:rPr lang="en-US" sz="1700">
                                <a:latin typeface="Cambria Math" panose="02040503050406030204" pitchFamily="18" charset="0"/>
                              </a:rPr>
                              <m:t>𝜎</m:t>
                            </m:r>
                          </m:e>
                          <m:sub>
                            <m:r>
                              <a:rPr lang="en-US" sz="1700">
                                <a:latin typeface="Cambria Math" panose="02040503050406030204" pitchFamily="18" charset="0"/>
                              </a:rPr>
                              <m:t>𝑣</m:t>
                            </m:r>
                          </m:sub>
                        </m:sSub>
                        <m:sSup>
                          <m:sSupPr>
                            <m:ctrlPr>
                              <a:rPr lang="en-US" sz="1700" i="1">
                                <a:latin typeface="Cambria Math" panose="02040503050406030204" pitchFamily="18" charset="0"/>
                              </a:rPr>
                            </m:ctrlPr>
                          </m:sSupPr>
                          <m:e>
                            <m:r>
                              <m:rPr>
                                <m:lit/>
                              </m:rPr>
                              <a:rPr lang="en-US" sz="1700">
                                <a:latin typeface="Cambria Math" panose="02040503050406030204" pitchFamily="18" charset="0"/>
                              </a:rPr>
                              <m:t>|</m:t>
                            </m:r>
                          </m:e>
                          <m:sup>
                            <m:r>
                              <a:rPr lang="en-US" sz="1700">
                                <a:latin typeface="Cambria Math" panose="02040503050406030204" pitchFamily="18" charset="0"/>
                              </a:rPr>
                              <m:t>2</m:t>
                            </m:r>
                          </m:sup>
                        </m:sSup>
                      </m:e>
                    </m:nary>
                  </m:oMath>
                </a14:m>
                <a:endParaRPr lang="en-US" sz="1700" dirty="0"/>
              </a:p>
              <a:p>
                <a:r>
                  <a:rPr lang="en-US" sz="1700" dirty="0">
                    <a:solidFill>
                      <a:srgbClr val="FF0000"/>
                    </a:solidFill>
                  </a:rPr>
                  <a:t>Mermin–Wagner theorem</a:t>
                </a:r>
                <a:r>
                  <a:rPr lang="en-US" sz="1700" dirty="0"/>
                  <a:t>: The spin O(n) model </a:t>
                </a:r>
                <a:r>
                  <a:rPr lang="en-US" sz="1700" dirty="0">
                    <a:solidFill>
                      <a:srgbClr val="0070C0"/>
                    </a:solidFill>
                  </a:rPr>
                  <a:t>does not exhibit an ordered phase in two dimensions </a:t>
                </a:r>
                <a:r>
                  <a:rPr lang="en-US" sz="1700" dirty="0"/>
                  <a:t>(even at low temperature).</a:t>
                </a:r>
              </a:p>
              <a:p>
                <a:r>
                  <a:rPr lang="en-US" sz="1700" dirty="0">
                    <a:solidFill>
                      <a:srgbClr val="FF0000"/>
                    </a:solidFill>
                  </a:rPr>
                  <a:t>Fröhlich–Simon–Spencer theorem</a:t>
                </a:r>
                <a:r>
                  <a:rPr lang="en-US" sz="1700" dirty="0"/>
                  <a:t>: A low-temperature ordered phase exists in dimensions </a:t>
                </a:r>
                <a14:m>
                  <m:oMath xmlns:m="http://schemas.openxmlformats.org/officeDocument/2006/math">
                    <m:r>
                      <a:rPr lang="en-US" sz="1700" b="0" i="1" smtClean="0">
                        <a:latin typeface="Cambria Math" panose="02040503050406030204" pitchFamily="18" charset="0"/>
                      </a:rPr>
                      <m:t>𝑑</m:t>
                    </m:r>
                    <m:r>
                      <a:rPr lang="en-US" sz="1700" b="0" i="1" smtClean="0">
                        <a:latin typeface="Cambria Math" panose="02040503050406030204" pitchFamily="18" charset="0"/>
                      </a:rPr>
                      <m:t>≥3</m:t>
                    </m:r>
                  </m:oMath>
                </a14:m>
                <a:r>
                  <a:rPr lang="en-US" sz="1700" dirty="0"/>
                  <a:t>.</a:t>
                </a:r>
              </a:p>
              <a:p>
                <a:r>
                  <a:rPr lang="en-US" sz="1700" dirty="0">
                    <a:solidFill>
                      <a:srgbClr val="0070C0"/>
                    </a:solidFill>
                  </a:rPr>
                  <a:t>In two dimensions:</a:t>
                </a:r>
                <a:br>
                  <a:rPr lang="en-US" sz="1700" dirty="0">
                    <a:solidFill>
                      <a:srgbClr val="0070C0"/>
                    </a:solidFill>
                  </a:rPr>
                </a:br>
                <a:r>
                  <a:rPr lang="en-US" sz="1700" dirty="0">
                    <a:solidFill>
                      <a:srgbClr val="00B050"/>
                    </a:solidFill>
                  </a:rPr>
                  <a:t>n=2 (XY model)</a:t>
                </a:r>
                <a:r>
                  <a:rPr lang="en-US" sz="1700" dirty="0"/>
                  <a:t>: </a:t>
                </a:r>
                <a:r>
                  <a:rPr lang="en-US" sz="1700" dirty="0" err="1">
                    <a:solidFill>
                      <a:srgbClr val="FF0000"/>
                    </a:solidFill>
                  </a:rPr>
                  <a:t>Berezinskii</a:t>
                </a:r>
                <a:r>
                  <a:rPr lang="en-US" sz="1700" dirty="0">
                    <a:solidFill>
                      <a:srgbClr val="FF0000"/>
                    </a:solidFill>
                  </a:rPr>
                  <a:t>–</a:t>
                </a:r>
                <a:r>
                  <a:rPr lang="en-US" sz="1700" dirty="0" err="1">
                    <a:solidFill>
                      <a:srgbClr val="FF0000"/>
                    </a:solidFill>
                  </a:rPr>
                  <a:t>Kosterlitz</a:t>
                </a:r>
                <a:r>
                  <a:rPr lang="en-US" sz="1700" dirty="0">
                    <a:solidFill>
                      <a:srgbClr val="FF0000"/>
                    </a:solidFill>
                  </a:rPr>
                  <a:t>–Thouless transition </a:t>
                </a:r>
                <a:r>
                  <a:rPr lang="en-US" sz="1700" dirty="0"/>
                  <a:t>(proof by </a:t>
                </a:r>
                <a:r>
                  <a:rPr lang="en-US" sz="1700" dirty="0">
                    <a:solidFill>
                      <a:srgbClr val="7030A0"/>
                    </a:solidFill>
                  </a:rPr>
                  <a:t>Fröhlich–Spencer</a:t>
                </a:r>
                <a:r>
                  <a:rPr lang="en-US" sz="1700" dirty="0"/>
                  <a:t>) from </a:t>
                </a:r>
                <a:r>
                  <a:rPr lang="en-US" sz="1700" dirty="0">
                    <a:solidFill>
                      <a:srgbClr val="0070C0"/>
                    </a:solidFill>
                  </a:rPr>
                  <a:t>exponential to power-law </a:t>
                </a:r>
                <a:r>
                  <a:rPr lang="en-US" sz="1700" dirty="0"/>
                  <a:t>decay of correlations as temperature is lowered.</a:t>
                </a:r>
                <a:br>
                  <a:rPr lang="en-US" sz="1700" dirty="0"/>
                </a:br>
                <a:r>
                  <a:rPr lang="en-US" sz="1700" dirty="0">
                    <a:solidFill>
                      <a:srgbClr val="00B050"/>
                    </a:solidFill>
                  </a:rPr>
                  <a:t>n=3 (Heisenberg model)</a:t>
                </a:r>
                <a:r>
                  <a:rPr lang="en-US" sz="1700" dirty="0"/>
                  <a:t>: </a:t>
                </a:r>
                <a:r>
                  <a:rPr lang="en-US" sz="1700" dirty="0">
                    <a:solidFill>
                      <a:srgbClr val="FF0000"/>
                    </a:solidFill>
                  </a:rPr>
                  <a:t>Polyakov conjecture </a:t>
                </a:r>
                <a:r>
                  <a:rPr lang="en-US" sz="1700" dirty="0"/>
                  <a:t>– exponential decay at all temperatures.</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1036637"/>
                <a:ext cx="8229600" cy="4906963"/>
              </a:xfrm>
              <a:blipFill>
                <a:blip r:embed="rId3"/>
                <a:stretch>
                  <a:fillRect l="-370" t="-8199"/>
                </a:stretch>
              </a:blipFill>
            </p:spPr>
            <p:txBody>
              <a:bodyPr/>
              <a:lstStyle/>
              <a:p>
                <a:r>
                  <a:rPr lang="en-IL">
                    <a:noFill/>
                  </a:rPr>
                  <a:t> </a:t>
                </a:r>
              </a:p>
            </p:txBody>
          </p:sp>
        </mc:Fallback>
      </mc:AlternateContent>
      <p:sp>
        <p:nvSpPr>
          <p:cNvPr id="4" name="Slide Number Placeholder 3"/>
          <p:cNvSpPr>
            <a:spLocks noGrp="1"/>
          </p:cNvSpPr>
          <p:nvPr>
            <p:ph type="sldNum" sz="quarter" idx="4294967295"/>
          </p:nvPr>
        </p:nvSpPr>
        <p:spPr/>
        <p:txBody>
          <a:bodyPr/>
          <a:lstStyle/>
          <a:p>
            <a:fld id="{6653EBAD-0DEC-4A42-8EAE-CEF9B3D9D7C6}" type="slidenum">
              <a:rPr lang="en-US" smtClean="0"/>
              <a:t>4</a:t>
            </a:fld>
            <a:endParaRPr lang="en-US" dirty="0"/>
          </a:p>
        </p:txBody>
      </p:sp>
      <p:sp>
        <p:nvSpPr>
          <p:cNvPr id="7" name="TextBox 6">
            <a:extLst>
              <a:ext uri="{FF2B5EF4-FFF2-40B4-BE49-F238E27FC236}">
                <a16:creationId xmlns:a16="http://schemas.microsoft.com/office/drawing/2014/main" id="{B39CCCB7-D02F-0843-69F0-E72BC54ADA9F}"/>
              </a:ext>
            </a:extLst>
          </p:cNvPr>
          <p:cNvSpPr txBox="1"/>
          <p:nvPr/>
        </p:nvSpPr>
        <p:spPr>
          <a:xfrm>
            <a:off x="3721715" y="6090533"/>
            <a:ext cx="2472985" cy="630942"/>
          </a:xfrm>
          <a:prstGeom prst="rect">
            <a:avLst/>
          </a:prstGeom>
          <a:noFill/>
        </p:spPr>
        <p:txBody>
          <a:bodyPr wrap="none" rtlCol="0">
            <a:spAutoFit/>
          </a:bodyPr>
          <a:lstStyle/>
          <a:p>
            <a:r>
              <a:rPr lang="en-US" sz="1700" dirty="0"/>
              <a:t>XY model simulation from</a:t>
            </a:r>
          </a:p>
          <a:p>
            <a:r>
              <a:rPr lang="en-US" dirty="0" err="1">
                <a:solidFill>
                  <a:srgbClr val="7030A0"/>
                </a:solidFill>
              </a:rPr>
              <a:t>Spinka</a:t>
            </a:r>
            <a:r>
              <a:rPr lang="en-US" dirty="0">
                <a:solidFill>
                  <a:srgbClr val="7030A0"/>
                </a:solidFill>
              </a:rPr>
              <a:t>–Peled 2019</a:t>
            </a:r>
          </a:p>
        </p:txBody>
      </p:sp>
      <p:pic>
        <p:nvPicPr>
          <p:cNvPr id="8" name="Picture 7" descr="A collage of images of different colors&#10;&#10;Description automatically generated">
            <a:extLst>
              <a:ext uri="{FF2B5EF4-FFF2-40B4-BE49-F238E27FC236}">
                <a16:creationId xmlns:a16="http://schemas.microsoft.com/office/drawing/2014/main" id="{BF8CB7B0-50C5-13C5-D5AF-5DFB0AED10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3622661"/>
            <a:ext cx="2868275" cy="3082939"/>
          </a:xfrm>
          <a:prstGeom prst="rect">
            <a:avLst/>
          </a:prstGeom>
        </p:spPr>
      </p:pic>
      <p:pic>
        <p:nvPicPr>
          <p:cNvPr id="10" name="Picture 9" descr="A collage of images of a blue and green background&#10;&#10;Description automatically generated with medium confidence">
            <a:extLst>
              <a:ext uri="{FF2B5EF4-FFF2-40B4-BE49-F238E27FC236}">
                <a16:creationId xmlns:a16="http://schemas.microsoft.com/office/drawing/2014/main" id="{7E4A5581-0585-E423-E298-8F42D45BDC3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51195" y="3622661"/>
            <a:ext cx="3988005" cy="2121009"/>
          </a:xfrm>
          <a:prstGeom prst="rect">
            <a:avLst/>
          </a:prstGeom>
        </p:spPr>
      </p:pic>
      <p:sp>
        <p:nvSpPr>
          <p:cNvPr id="11" name="TextBox 10">
            <a:extLst>
              <a:ext uri="{FF2B5EF4-FFF2-40B4-BE49-F238E27FC236}">
                <a16:creationId xmlns:a16="http://schemas.microsoft.com/office/drawing/2014/main" id="{AE847505-28E1-FAD6-E377-52879D4E6211}"/>
              </a:ext>
            </a:extLst>
          </p:cNvPr>
          <p:cNvSpPr txBox="1"/>
          <p:nvPr/>
        </p:nvSpPr>
        <p:spPr>
          <a:xfrm>
            <a:off x="6229055" y="5739316"/>
            <a:ext cx="2774927" cy="630942"/>
          </a:xfrm>
          <a:prstGeom prst="rect">
            <a:avLst/>
          </a:prstGeom>
          <a:noFill/>
        </p:spPr>
        <p:txBody>
          <a:bodyPr wrap="none" rtlCol="0">
            <a:spAutoFit/>
          </a:bodyPr>
          <a:lstStyle/>
          <a:p>
            <a:r>
              <a:rPr lang="en-US" sz="1700" dirty="0"/>
              <a:t>Heisenberg model simulation</a:t>
            </a:r>
          </a:p>
          <a:p>
            <a:r>
              <a:rPr lang="en-US" sz="1700" dirty="0"/>
              <a:t>from </a:t>
            </a:r>
            <a:r>
              <a:rPr lang="en-US" dirty="0" err="1">
                <a:solidFill>
                  <a:srgbClr val="7030A0"/>
                </a:solidFill>
              </a:rPr>
              <a:t>Spinka</a:t>
            </a:r>
            <a:r>
              <a:rPr lang="en-US" dirty="0">
                <a:solidFill>
                  <a:srgbClr val="7030A0"/>
                </a:solidFill>
              </a:rPr>
              <a:t>–Peled 2019</a:t>
            </a:r>
          </a:p>
        </p:txBody>
      </p:sp>
    </p:spTree>
    <p:extLst>
      <p:ext uri="{BB962C8B-B14F-4D97-AF65-F5344CB8AC3E}">
        <p14:creationId xmlns:p14="http://schemas.microsoft.com/office/powerpoint/2010/main" val="235303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a:t>Disordered lattice systems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036637"/>
                <a:ext cx="8229600" cy="4906963"/>
              </a:xfrm>
            </p:spPr>
            <p:txBody>
              <a:bodyPr>
                <a:noAutofit/>
              </a:bodyPr>
              <a:lstStyle/>
              <a:p>
                <a:r>
                  <a:rPr lang="en-US" sz="1800" dirty="0">
                    <a:solidFill>
                      <a:srgbClr val="FF0000"/>
                    </a:solidFill>
                  </a:rPr>
                  <a:t>Noised observables</a:t>
                </a:r>
                <a:r>
                  <a:rPr lang="en-US" sz="1800" dirty="0"/>
                  <a:t>: Let </a:t>
                </a:r>
                <a14:m>
                  <m:oMath xmlns:m="http://schemas.openxmlformats.org/officeDocument/2006/math">
                    <m:r>
                      <a:rPr lang="en-US" sz="1800" b="0" i="1" smtClean="0">
                        <a:latin typeface="Cambria Math"/>
                      </a:rPr>
                      <m:t>𝑓</m:t>
                    </m:r>
                    <m:r>
                      <a:rPr lang="en-US" sz="1800" b="0" i="1" smtClean="0">
                        <a:latin typeface="Cambria Math"/>
                      </a:rPr>
                      <m:t>:</m:t>
                    </m:r>
                    <m:sSup>
                      <m:sSupPr>
                        <m:ctrlPr>
                          <a:rPr lang="en-US" sz="1800" b="0" i="1" smtClean="0">
                            <a:latin typeface="Cambria Math" panose="02040503050406030204" pitchFamily="18" charset="0"/>
                          </a:rPr>
                        </m:ctrlPr>
                      </m:sSupPr>
                      <m:e>
                        <m:r>
                          <a:rPr lang="en-US" sz="1800" b="0" i="1" smtClean="0">
                            <a:latin typeface="Cambria Math"/>
                          </a:rPr>
                          <m:t>𝑆</m:t>
                        </m:r>
                      </m:e>
                      <m:sup>
                        <m:sSup>
                          <m:sSupPr>
                            <m:ctrlPr>
                              <a:rPr lang="en-US" sz="1800" b="0" i="1" smtClean="0">
                                <a:latin typeface="Cambria Math" panose="02040503050406030204" pitchFamily="18" charset="0"/>
                              </a:rPr>
                            </m:ctrlPr>
                          </m:sSupPr>
                          <m:e>
                            <m:r>
                              <a:rPr lang="en-US" sz="1800" b="0" i="1" smtClean="0">
                                <a:latin typeface="Cambria Math"/>
                              </a:rPr>
                              <m:t>ℤ</m:t>
                            </m:r>
                          </m:e>
                          <m:sup>
                            <m:r>
                              <a:rPr lang="en-US" sz="1800" b="0" i="1" smtClean="0">
                                <a:latin typeface="Cambria Math"/>
                              </a:rPr>
                              <m:t>𝑑</m:t>
                            </m:r>
                          </m:sup>
                        </m:sSup>
                      </m:sup>
                    </m:sSup>
                    <m:r>
                      <a:rPr lang="en-US" sz="1800" b="0" i="1" smtClean="0">
                        <a:latin typeface="Cambria Math"/>
                      </a:rPr>
                      <m:t>→</m:t>
                    </m:r>
                    <m:sSup>
                      <m:sSupPr>
                        <m:ctrlPr>
                          <a:rPr lang="en-US" sz="1800" b="0" i="1" smtClean="0">
                            <a:latin typeface="Cambria Math" panose="02040503050406030204" pitchFamily="18" charset="0"/>
                          </a:rPr>
                        </m:ctrlPr>
                      </m:sSupPr>
                      <m:e>
                        <m:r>
                          <a:rPr lang="en-US" sz="1800" b="0" i="1" smtClean="0">
                            <a:latin typeface="Cambria Math"/>
                          </a:rPr>
                          <m:t>ℝ</m:t>
                        </m:r>
                      </m:e>
                      <m:sup>
                        <m:r>
                          <a:rPr lang="en-US" sz="1800" b="0" i="1" smtClean="0">
                            <a:latin typeface="Cambria Math"/>
                          </a:rPr>
                          <m:t>𝑚</m:t>
                        </m:r>
                      </m:sup>
                    </m:sSup>
                  </m:oMath>
                </a14:m>
                <a:r>
                  <a:rPr lang="en-US" sz="1800" dirty="0"/>
                  <a:t>, for some </a:t>
                </a:r>
                <a14:m>
                  <m:oMath xmlns:m="http://schemas.openxmlformats.org/officeDocument/2006/math">
                    <m:r>
                      <a:rPr lang="en-US" sz="1800" b="0" i="1" smtClean="0">
                        <a:latin typeface="Cambria Math" panose="02040503050406030204" pitchFamily="18" charset="0"/>
                      </a:rPr>
                      <m:t>𝑚</m:t>
                    </m:r>
                    <m:r>
                      <a:rPr lang="en-US" sz="1800" b="0" i="1" smtClean="0">
                        <a:latin typeface="Cambria Math" panose="02040503050406030204" pitchFamily="18" charset="0"/>
                      </a:rPr>
                      <m:t>≥1</m:t>
                    </m:r>
                  </m:oMath>
                </a14:m>
                <a:r>
                  <a:rPr lang="en-US" sz="1800" dirty="0"/>
                  <a:t>, be a </a:t>
                </a:r>
                <a:r>
                  <a:rPr lang="en-US" sz="1800" dirty="0">
                    <a:solidFill>
                      <a:srgbClr val="0070C0"/>
                    </a:solidFill>
                  </a:rPr>
                  <a:t>bounded</a:t>
                </a:r>
                <a:r>
                  <a:rPr lang="en-US" sz="1800" dirty="0"/>
                  <a:t> measurable function depending on the spins in a </a:t>
                </a:r>
                <a:r>
                  <a:rPr lang="en-US" sz="1800" dirty="0">
                    <a:solidFill>
                      <a:srgbClr val="0070C0"/>
                    </a:solidFill>
                  </a:rPr>
                  <a:t>finite neighborhood of the origin</a:t>
                </a:r>
                <a:r>
                  <a:rPr lang="en-US" sz="1800" dirty="0"/>
                  <a:t>.</a:t>
                </a:r>
                <a:br>
                  <a:rPr lang="en-US" sz="1800" dirty="0"/>
                </a:br>
                <a:r>
                  <a:rPr lang="en-US" sz="1800" dirty="0">
                    <a:solidFill>
                      <a:srgbClr val="FF0000"/>
                    </a:solidFill>
                  </a:rPr>
                  <a:t>Disorder</a:t>
                </a:r>
                <a:r>
                  <a:rPr lang="en-US" sz="1800" dirty="0"/>
                  <a:t>: Let </a:t>
                </a:r>
                <a14:m>
                  <m:oMath xmlns:m="http://schemas.openxmlformats.org/officeDocument/2006/math">
                    <m:sSub>
                      <m:sSubPr>
                        <m:ctrlPr>
                          <a:rPr lang="en-US" sz="1800" b="0" i="1" smtClean="0">
                            <a:latin typeface="Cambria Math" panose="02040503050406030204" pitchFamily="18" charset="0"/>
                          </a:rPr>
                        </m:ctrlPr>
                      </m:sSubPr>
                      <m:e>
                        <m:d>
                          <m:dPr>
                            <m:ctrlPr>
                              <a:rPr lang="en-US" sz="1800" b="0" i="1" smtClean="0">
                                <a:latin typeface="Cambria Math" panose="02040503050406030204" pitchFamily="18" charset="0"/>
                              </a:rPr>
                            </m:ctrlPr>
                          </m:dPr>
                          <m:e>
                            <m:sSub>
                              <m:sSubPr>
                                <m:ctrlPr>
                                  <a:rPr lang="en-US" sz="1800" b="0" i="1" smtClean="0">
                                    <a:latin typeface="Cambria Math" panose="02040503050406030204" pitchFamily="18" charset="0"/>
                                  </a:rPr>
                                </m:ctrlPr>
                              </m:sSubPr>
                              <m:e>
                                <m:r>
                                  <a:rPr lang="en-US" sz="1800" b="0" i="1" smtClean="0">
                                    <a:latin typeface="Cambria Math"/>
                                  </a:rPr>
                                  <m:t>𝜂</m:t>
                                </m:r>
                              </m:e>
                              <m:sub>
                                <m:r>
                                  <a:rPr lang="en-US" sz="1800" b="0" i="1" smtClean="0">
                                    <a:latin typeface="Cambria Math"/>
                                  </a:rPr>
                                  <m:t>𝑣</m:t>
                                </m:r>
                              </m:sub>
                            </m:sSub>
                          </m:e>
                        </m:d>
                      </m:e>
                      <m:sub>
                        <m:r>
                          <a:rPr lang="en-US" sz="1800" b="0" i="1" smtClean="0">
                            <a:latin typeface="Cambria Math"/>
                          </a:rPr>
                          <m:t>𝑣</m:t>
                        </m:r>
                        <m:r>
                          <a:rPr lang="en-US" sz="1800" b="0" i="1" smtClean="0">
                            <a:latin typeface="Cambria Math"/>
                          </a:rPr>
                          <m:t>∈</m:t>
                        </m:r>
                        <m:sSup>
                          <m:sSupPr>
                            <m:ctrlPr>
                              <a:rPr lang="en-US" sz="1800" b="0" i="1" smtClean="0">
                                <a:latin typeface="Cambria Math" panose="02040503050406030204" pitchFamily="18" charset="0"/>
                              </a:rPr>
                            </m:ctrlPr>
                          </m:sSupPr>
                          <m:e>
                            <m:r>
                              <a:rPr lang="en-US" sz="1800" b="0" i="1" smtClean="0">
                                <a:latin typeface="Cambria Math"/>
                              </a:rPr>
                              <m:t>ℤ</m:t>
                            </m:r>
                          </m:e>
                          <m:sup>
                            <m:r>
                              <a:rPr lang="en-US" sz="1800" b="0" i="1" smtClean="0">
                                <a:latin typeface="Cambria Math"/>
                              </a:rPr>
                              <m:t>𝑑</m:t>
                            </m:r>
                          </m:sup>
                        </m:sSup>
                      </m:sub>
                    </m:sSub>
                  </m:oMath>
                </a14:m>
                <a:r>
                  <a:rPr lang="en-US" sz="1800" dirty="0"/>
                  <a:t> be independent standard </a:t>
                </a:r>
                <a14:m>
                  <m:oMath xmlns:m="http://schemas.openxmlformats.org/officeDocument/2006/math">
                    <m:r>
                      <a:rPr lang="en-US" sz="1800" b="0" i="1" smtClean="0">
                        <a:latin typeface="Cambria Math"/>
                      </a:rPr>
                      <m:t>𝑚</m:t>
                    </m:r>
                  </m:oMath>
                </a14:m>
                <a:r>
                  <a:rPr lang="en-US" sz="1800" dirty="0"/>
                  <a:t>-dimensional Gaussian vectors.</a:t>
                </a:r>
                <a:br>
                  <a:rPr lang="en-US" sz="1800" dirty="0"/>
                </a:br>
                <a:r>
                  <a:rPr lang="en-US" sz="1800" dirty="0">
                    <a:solidFill>
                      <a:srgbClr val="FF0000"/>
                    </a:solidFill>
                  </a:rPr>
                  <a:t>Disordered Hamiltonian</a:t>
                </a:r>
                <a:r>
                  <a:rPr lang="en-US" sz="1800" dirty="0"/>
                  <a:t>: </a:t>
                </a:r>
                <a14:m>
                  <m:oMath xmlns:m="http://schemas.openxmlformats.org/officeDocument/2006/math">
                    <m:sSup>
                      <m:sSupPr>
                        <m:ctrlPr>
                          <a:rPr lang="en-US" sz="1800" b="0" i="1" smtClean="0">
                            <a:latin typeface="Cambria Math" panose="02040503050406030204" pitchFamily="18" charset="0"/>
                          </a:rPr>
                        </m:ctrlPr>
                      </m:sSupPr>
                      <m:e>
                        <m:r>
                          <a:rPr lang="en-US" sz="1800" b="0" i="1" smtClean="0">
                            <a:latin typeface="Cambria Math"/>
                          </a:rPr>
                          <m:t>𝐻</m:t>
                        </m:r>
                      </m:e>
                      <m:sup>
                        <m:r>
                          <a:rPr lang="en-US" sz="1800" b="0" i="1" smtClean="0">
                            <a:latin typeface="Cambria Math"/>
                          </a:rPr>
                          <m:t>𝜂</m:t>
                        </m:r>
                      </m:sup>
                    </m:sSup>
                    <m:d>
                      <m:dPr>
                        <m:ctrlPr>
                          <a:rPr lang="en-US" sz="1800" b="0" i="1" smtClean="0">
                            <a:latin typeface="Cambria Math" panose="02040503050406030204" pitchFamily="18" charset="0"/>
                          </a:rPr>
                        </m:ctrlPr>
                      </m:dPr>
                      <m:e>
                        <m:r>
                          <a:rPr lang="en-US" sz="1800" b="0" i="1" smtClean="0">
                            <a:latin typeface="Cambria Math"/>
                          </a:rPr>
                          <m:t>𝜎</m:t>
                        </m:r>
                      </m:e>
                    </m:d>
                    <m:r>
                      <a:rPr lang="en-US" sz="1800" b="0" i="1" smtClean="0">
                        <a:latin typeface="Cambria Math"/>
                      </a:rPr>
                      <m:t>=</m:t>
                    </m:r>
                    <m:r>
                      <a:rPr lang="en-US" sz="1800" b="0" i="1" smtClean="0">
                        <a:latin typeface="Cambria Math"/>
                      </a:rPr>
                      <m:t>𝐻</m:t>
                    </m:r>
                    <m:d>
                      <m:dPr>
                        <m:ctrlPr>
                          <a:rPr lang="en-US" sz="1800" b="0" i="1" smtClean="0">
                            <a:latin typeface="Cambria Math" panose="02040503050406030204" pitchFamily="18" charset="0"/>
                          </a:rPr>
                        </m:ctrlPr>
                      </m:dPr>
                      <m:e>
                        <m:r>
                          <a:rPr lang="en-US" sz="1800" b="0" i="1" smtClean="0">
                            <a:latin typeface="Cambria Math"/>
                          </a:rPr>
                          <m:t>𝜎</m:t>
                        </m:r>
                      </m:e>
                    </m:d>
                    <m:r>
                      <a:rPr lang="en-US" sz="1800" b="0" i="1" smtClean="0">
                        <a:latin typeface="Cambria Math"/>
                      </a:rPr>
                      <m:t>−</m:t>
                    </m:r>
                    <m:r>
                      <a:rPr lang="en-US" sz="1800" b="0" i="1" smtClean="0">
                        <a:latin typeface="Cambria Math" panose="02040503050406030204" pitchFamily="18" charset="0"/>
                      </a:rPr>
                      <m:t>𝜆</m:t>
                    </m:r>
                    <m:nary>
                      <m:naryPr>
                        <m:chr m:val="∑"/>
                        <m:supHide m:val="on"/>
                        <m:ctrlPr>
                          <a:rPr lang="en-US" sz="1800" b="0" i="1" smtClean="0">
                            <a:latin typeface="Cambria Math" panose="02040503050406030204" pitchFamily="18" charset="0"/>
                          </a:rPr>
                        </m:ctrlPr>
                      </m:naryPr>
                      <m:sub>
                        <m:r>
                          <a:rPr lang="en-US" sz="1800" b="0" i="1" smtClean="0">
                            <a:latin typeface="Cambria Math"/>
                          </a:rPr>
                          <m:t>𝑣</m:t>
                        </m:r>
                      </m:sub>
                      <m:sup/>
                      <m:e>
                        <m:sSub>
                          <m:sSubPr>
                            <m:ctrlPr>
                              <a:rPr lang="en-US" sz="1800" i="1">
                                <a:latin typeface="Cambria Math" panose="02040503050406030204" pitchFamily="18" charset="0"/>
                              </a:rPr>
                            </m:ctrlPr>
                          </m:sSubPr>
                          <m:e>
                            <m:r>
                              <a:rPr lang="en-US" sz="1800" i="1">
                                <a:latin typeface="Cambria Math"/>
                              </a:rPr>
                              <m:t>𝜂</m:t>
                            </m:r>
                          </m:e>
                          <m:sub>
                            <m:r>
                              <a:rPr lang="en-US" sz="1800" i="1">
                                <a:latin typeface="Cambria Math"/>
                              </a:rPr>
                              <m:t>𝑣</m:t>
                            </m:r>
                          </m:sub>
                        </m:sSub>
                        <m:r>
                          <a:rPr lang="en-US" sz="1800" b="0" i="1" smtClean="0">
                            <a:latin typeface="Cambria Math"/>
                          </a:rPr>
                          <m:t>⋅</m:t>
                        </m:r>
                        <m:r>
                          <a:rPr lang="en-US" sz="1800" b="0" i="1" smtClean="0">
                            <a:latin typeface="Cambria Math"/>
                          </a:rPr>
                          <m:t>𝑓</m:t>
                        </m:r>
                        <m:d>
                          <m:dPr>
                            <m:ctrlPr>
                              <a:rPr lang="en-US" sz="1800" b="0" i="1" smtClean="0">
                                <a:latin typeface="Cambria Math" panose="02040503050406030204" pitchFamily="18" charset="0"/>
                              </a:rPr>
                            </m:ctrlPr>
                          </m:dPr>
                          <m:e>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𝒯</m:t>
                                </m:r>
                              </m:e>
                              <m:sub>
                                <m:r>
                                  <a:rPr lang="en-US" sz="1800" b="0" i="1" smtClean="0">
                                    <a:latin typeface="Cambria Math"/>
                                  </a:rPr>
                                  <m:t>𝑣</m:t>
                                </m:r>
                              </m:sub>
                            </m:sSub>
                            <m:d>
                              <m:dPr>
                                <m:ctrlPr>
                                  <a:rPr lang="en-US" sz="1800" b="0" i="1" smtClean="0">
                                    <a:latin typeface="Cambria Math" panose="02040503050406030204" pitchFamily="18" charset="0"/>
                                  </a:rPr>
                                </m:ctrlPr>
                              </m:dPr>
                              <m:e>
                                <m:r>
                                  <a:rPr lang="en-US" sz="1800" b="0" i="1" smtClean="0">
                                    <a:latin typeface="Cambria Math"/>
                                  </a:rPr>
                                  <m:t>𝜎</m:t>
                                </m:r>
                              </m:e>
                            </m:d>
                          </m:e>
                        </m:d>
                      </m:e>
                    </m:nary>
                  </m:oMath>
                </a14:m>
                <a:br>
                  <a:rPr lang="en-US" sz="1800" dirty="0"/>
                </a:br>
                <a:r>
                  <a:rPr lang="en-US" sz="1800" dirty="0"/>
                  <a:t>where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𝒯</m:t>
                        </m:r>
                      </m:e>
                      <m:sub>
                        <m:r>
                          <a:rPr lang="en-US" sz="1800" i="1">
                            <a:latin typeface="Cambria Math"/>
                          </a:rPr>
                          <m:t>𝑣</m:t>
                        </m:r>
                      </m:sub>
                    </m:sSub>
                    <m:d>
                      <m:dPr>
                        <m:ctrlPr>
                          <a:rPr lang="en-US" sz="1800" b="0" i="1" smtClean="0">
                            <a:latin typeface="Cambria Math" panose="02040503050406030204" pitchFamily="18" charset="0"/>
                          </a:rPr>
                        </m:ctrlPr>
                      </m:dPr>
                      <m:e>
                        <m:r>
                          <a:rPr lang="en-US" sz="1800" b="0" i="1" smtClean="0">
                            <a:latin typeface="Cambria Math"/>
                          </a:rPr>
                          <m:t>𝜎</m:t>
                        </m:r>
                      </m:e>
                    </m:d>
                  </m:oMath>
                </a14:m>
                <a:r>
                  <a:rPr lang="en-US" sz="1800" dirty="0"/>
                  <a:t> is the configuration </a:t>
                </a:r>
                <a14:m>
                  <m:oMath xmlns:m="http://schemas.openxmlformats.org/officeDocument/2006/math">
                    <m:r>
                      <a:rPr lang="en-US" sz="1800" b="0" i="1" smtClean="0">
                        <a:latin typeface="Cambria Math"/>
                      </a:rPr>
                      <m:t>𝜎</m:t>
                    </m:r>
                  </m:oMath>
                </a14:m>
                <a:r>
                  <a:rPr lang="en-US" sz="1800" dirty="0"/>
                  <a:t> translated by </a:t>
                </a:r>
                <a14:m>
                  <m:oMath xmlns:m="http://schemas.openxmlformats.org/officeDocument/2006/math">
                    <m:r>
                      <a:rPr lang="en-US" sz="1800" b="0" i="1" smtClean="0">
                        <a:latin typeface="Cambria Math"/>
                      </a:rPr>
                      <m:t>𝑣</m:t>
                    </m:r>
                  </m:oMath>
                </a14:m>
                <a:r>
                  <a:rPr lang="en-US" sz="1800" dirty="0"/>
                  <a:t>.</a:t>
                </a:r>
              </a:p>
              <a:p>
                <a:r>
                  <a:rPr lang="en-US" sz="1800" dirty="0">
                    <a:solidFill>
                      <a:srgbClr val="FF0000"/>
                    </a:solidFill>
                  </a:rPr>
                  <a:t>Examples: </a:t>
                </a:r>
                <a:r>
                  <a:rPr lang="en-US" sz="1800" dirty="0">
                    <a:solidFill>
                      <a:srgbClr val="00B050"/>
                    </a:solidFill>
                  </a:rPr>
                  <a:t>Random-field </a:t>
                </a:r>
                <a:r>
                  <a:rPr lang="en-US" sz="1800" dirty="0" err="1">
                    <a:solidFill>
                      <a:srgbClr val="00B050"/>
                    </a:solidFill>
                  </a:rPr>
                  <a:t>Ising</a:t>
                </a:r>
                <a:r>
                  <a:rPr lang="en-US" sz="1800" dirty="0">
                    <a:solidFill>
                      <a:srgbClr val="00B050"/>
                    </a:solidFill>
                  </a:rPr>
                  <a:t> model</a:t>
                </a:r>
                <a:r>
                  <a:rPr lang="en-US" sz="1800" dirty="0"/>
                  <a:t>: </a:t>
                </a:r>
                <a14:m>
                  <m:oMath xmlns:m="http://schemas.openxmlformats.org/officeDocument/2006/math">
                    <m:r>
                      <a:rPr lang="en-US" sz="1800" b="0" i="1" smtClean="0">
                        <a:latin typeface="Cambria Math"/>
                      </a:rPr>
                      <m:t>𝑚</m:t>
                    </m:r>
                    <m:r>
                      <a:rPr lang="en-US" sz="1800" b="0" i="1" smtClean="0">
                        <a:latin typeface="Cambria Math"/>
                      </a:rPr>
                      <m:t>=1</m:t>
                    </m:r>
                  </m:oMath>
                </a14:m>
                <a:r>
                  <a:rPr lang="en-US" sz="1800" dirty="0"/>
                  <a:t> and </a:t>
                </a:r>
                <a14:m>
                  <m:oMath xmlns:m="http://schemas.openxmlformats.org/officeDocument/2006/math">
                    <m:r>
                      <a:rPr lang="en-US" sz="1800" b="0" i="1" smtClean="0">
                        <a:latin typeface="Cambria Math"/>
                      </a:rPr>
                      <m:t>𝑓</m:t>
                    </m:r>
                    <m:d>
                      <m:dPr>
                        <m:ctrlPr>
                          <a:rPr lang="en-US" sz="1800" b="0" i="1" smtClean="0">
                            <a:latin typeface="Cambria Math" panose="02040503050406030204" pitchFamily="18" charset="0"/>
                          </a:rPr>
                        </m:ctrlPr>
                      </m:dPr>
                      <m:e>
                        <m:r>
                          <a:rPr lang="en-US" sz="1800" b="0" i="1" smtClean="0">
                            <a:latin typeface="Cambria Math"/>
                          </a:rPr>
                          <m:t>𝜎</m:t>
                        </m:r>
                      </m:e>
                    </m:d>
                    <m:r>
                      <a:rPr lang="en-US" sz="1800" b="0" i="1" smtClean="0">
                        <a:latin typeface="Cambria Math"/>
                      </a:rPr>
                      <m:t>=</m:t>
                    </m:r>
                    <m:sSub>
                      <m:sSubPr>
                        <m:ctrlPr>
                          <a:rPr lang="en-US" sz="1800" b="0" i="1" smtClean="0">
                            <a:latin typeface="Cambria Math" panose="02040503050406030204" pitchFamily="18" charset="0"/>
                          </a:rPr>
                        </m:ctrlPr>
                      </m:sSubPr>
                      <m:e>
                        <m:r>
                          <a:rPr lang="en-US" sz="1800" b="0" i="1" smtClean="0">
                            <a:latin typeface="Cambria Math"/>
                          </a:rPr>
                          <m:t>𝜎</m:t>
                        </m:r>
                      </m:e>
                      <m:sub>
                        <m:r>
                          <a:rPr lang="en-US" sz="1800" b="0" i="1" smtClean="0">
                            <a:latin typeface="Cambria Math"/>
                          </a:rPr>
                          <m:t>0</m:t>
                        </m:r>
                      </m:sub>
                    </m:sSub>
                  </m:oMath>
                </a14:m>
                <a:r>
                  <a:rPr lang="en-US" sz="1800" dirty="0"/>
                  <a:t>. Thus</a:t>
                </a:r>
              </a:p>
              <a:p>
                <a:pPr marL="0" indent="0">
                  <a:buNone/>
                </a:pPr>
                <a14:m>
                  <m:oMathPara xmlns:m="http://schemas.openxmlformats.org/officeDocument/2006/math">
                    <m:oMathParaPr>
                      <m:jc m:val="centerGroup"/>
                    </m:oMathParaPr>
                    <m:oMath xmlns:m="http://schemas.openxmlformats.org/officeDocument/2006/math">
                      <m:sSup>
                        <m:sSupPr>
                          <m:ctrlPr>
                            <a:rPr lang="en-US" sz="1700" i="1">
                              <a:latin typeface="Cambria Math" panose="02040503050406030204" pitchFamily="18" charset="0"/>
                            </a:rPr>
                          </m:ctrlPr>
                        </m:sSupPr>
                        <m:e>
                          <m:r>
                            <a:rPr lang="en-US" sz="1700" i="1">
                              <a:latin typeface="Cambria Math"/>
                            </a:rPr>
                            <m:t>𝐻</m:t>
                          </m:r>
                        </m:e>
                        <m:sup>
                          <m:r>
                            <a:rPr lang="en-US" sz="1700" i="1">
                              <a:latin typeface="Cambria Math"/>
                            </a:rPr>
                            <m:t>𝜂</m:t>
                          </m:r>
                        </m:sup>
                      </m:sSup>
                      <m:d>
                        <m:dPr>
                          <m:ctrlPr>
                            <a:rPr lang="en-US" sz="1700" i="1">
                              <a:latin typeface="Cambria Math" panose="02040503050406030204" pitchFamily="18" charset="0"/>
                            </a:rPr>
                          </m:ctrlPr>
                        </m:dPr>
                        <m:e>
                          <m:r>
                            <a:rPr lang="en-US" sz="1700" i="1">
                              <a:latin typeface="Cambria Math"/>
                            </a:rPr>
                            <m:t>𝜎</m:t>
                          </m:r>
                        </m:e>
                      </m:d>
                      <m:r>
                        <a:rPr lang="en-US" sz="1700" i="1">
                          <a:latin typeface="Cambria Math"/>
                        </a:rPr>
                        <m:t>=−</m:t>
                      </m:r>
                      <m:nary>
                        <m:naryPr>
                          <m:chr m:val="∑"/>
                          <m:supHide m:val="on"/>
                          <m:ctrlPr>
                            <a:rPr lang="en-US" sz="1700" i="1">
                              <a:latin typeface="Cambria Math" panose="02040503050406030204" pitchFamily="18" charset="0"/>
                            </a:rPr>
                          </m:ctrlPr>
                        </m:naryPr>
                        <m:sub>
                          <m:r>
                            <a:rPr lang="en-US" sz="1700" i="1">
                              <a:latin typeface="Cambria Math"/>
                            </a:rPr>
                            <m:t>𝑢</m:t>
                          </m:r>
                          <m:r>
                            <a:rPr lang="en-US" sz="1700" i="1">
                              <a:latin typeface="Cambria Math"/>
                            </a:rPr>
                            <m:t>~</m:t>
                          </m:r>
                          <m:r>
                            <a:rPr lang="en-US" sz="1700" i="1">
                              <a:latin typeface="Cambria Math"/>
                            </a:rPr>
                            <m:t>𝑣</m:t>
                          </m:r>
                        </m:sub>
                        <m:sup/>
                        <m:e>
                          <m:sSub>
                            <m:sSubPr>
                              <m:ctrlPr>
                                <a:rPr lang="en-US" sz="1700" i="1">
                                  <a:latin typeface="Cambria Math" panose="02040503050406030204" pitchFamily="18" charset="0"/>
                                </a:rPr>
                              </m:ctrlPr>
                            </m:sSubPr>
                            <m:e>
                              <m:r>
                                <a:rPr lang="en-US" sz="1700" i="1">
                                  <a:latin typeface="Cambria Math"/>
                                </a:rPr>
                                <m:t>𝜎</m:t>
                              </m:r>
                            </m:e>
                            <m:sub>
                              <m:r>
                                <a:rPr lang="en-US" sz="1700" i="1">
                                  <a:latin typeface="Cambria Math"/>
                                </a:rPr>
                                <m:t>𝑢</m:t>
                              </m:r>
                            </m:sub>
                          </m:sSub>
                          <m:sSub>
                            <m:sSubPr>
                              <m:ctrlPr>
                                <a:rPr lang="en-US" sz="1700" i="1">
                                  <a:latin typeface="Cambria Math" panose="02040503050406030204" pitchFamily="18" charset="0"/>
                                </a:rPr>
                              </m:ctrlPr>
                            </m:sSubPr>
                            <m:e>
                              <m:r>
                                <a:rPr lang="en-US" sz="1700" i="1">
                                  <a:latin typeface="Cambria Math"/>
                                </a:rPr>
                                <m:t>𝜎</m:t>
                              </m:r>
                            </m:e>
                            <m:sub>
                              <m:r>
                                <a:rPr lang="en-US" sz="1700" i="1">
                                  <a:latin typeface="Cambria Math"/>
                                </a:rPr>
                                <m:t>𝑣</m:t>
                              </m:r>
                            </m:sub>
                          </m:sSub>
                        </m:e>
                      </m:nary>
                      <m:r>
                        <a:rPr lang="en-US" sz="1700" i="1">
                          <a:latin typeface="Cambria Math"/>
                        </a:rPr>
                        <m:t>−</m:t>
                      </m:r>
                      <m:r>
                        <a:rPr lang="en-US" sz="1700" i="1">
                          <a:latin typeface="Cambria Math"/>
                        </a:rPr>
                        <m:t>𝜆</m:t>
                      </m:r>
                      <m:nary>
                        <m:naryPr>
                          <m:chr m:val="∑"/>
                          <m:supHide m:val="on"/>
                          <m:ctrlPr>
                            <a:rPr lang="en-US" sz="1700" i="1">
                              <a:latin typeface="Cambria Math" panose="02040503050406030204" pitchFamily="18" charset="0"/>
                            </a:rPr>
                          </m:ctrlPr>
                        </m:naryPr>
                        <m:sub>
                          <m:r>
                            <a:rPr lang="en-US" sz="1700" i="1">
                              <a:latin typeface="Cambria Math"/>
                            </a:rPr>
                            <m:t>𝑣</m:t>
                          </m:r>
                        </m:sub>
                        <m:sup/>
                        <m:e>
                          <m:sSub>
                            <m:sSubPr>
                              <m:ctrlPr>
                                <a:rPr lang="en-US" sz="1700" i="1">
                                  <a:latin typeface="Cambria Math" panose="02040503050406030204" pitchFamily="18" charset="0"/>
                                </a:rPr>
                              </m:ctrlPr>
                            </m:sSubPr>
                            <m:e>
                              <m:sSub>
                                <m:sSubPr>
                                  <m:ctrlPr>
                                    <a:rPr lang="en-US" sz="1700" i="1">
                                      <a:latin typeface="Cambria Math" panose="02040503050406030204" pitchFamily="18" charset="0"/>
                                    </a:rPr>
                                  </m:ctrlPr>
                                </m:sSubPr>
                                <m:e>
                                  <m:r>
                                    <a:rPr lang="en-US" sz="1700" i="1">
                                      <a:latin typeface="Cambria Math"/>
                                    </a:rPr>
                                    <m:t>𝜂</m:t>
                                  </m:r>
                                </m:e>
                                <m:sub>
                                  <m:r>
                                    <a:rPr lang="en-US" sz="1700" i="1">
                                      <a:latin typeface="Cambria Math"/>
                                    </a:rPr>
                                    <m:t>𝑣</m:t>
                                  </m:r>
                                </m:sub>
                              </m:sSub>
                              <m:r>
                                <a:rPr lang="en-US" sz="1700" i="1">
                                  <a:latin typeface="Cambria Math"/>
                                </a:rPr>
                                <m:t>𝜎</m:t>
                              </m:r>
                            </m:e>
                            <m:sub>
                              <m:r>
                                <a:rPr lang="en-US" sz="1700" i="1">
                                  <a:latin typeface="Cambria Math"/>
                                </a:rPr>
                                <m:t>𝑣</m:t>
                              </m:r>
                            </m:sub>
                          </m:sSub>
                        </m:e>
                      </m:nary>
                    </m:oMath>
                  </m:oMathPara>
                </a14:m>
                <a:endParaRPr lang="en-US" sz="1700" i="1" dirty="0">
                  <a:latin typeface="Cambria Math"/>
                </a:endParaRPr>
              </a:p>
              <a:p>
                <a:pPr>
                  <a:spcBef>
                    <a:spcPts val="0"/>
                  </a:spcBef>
                </a:pPr>
                <a:r>
                  <a:rPr lang="en-US" sz="1800" dirty="0">
                    <a:solidFill>
                      <a:srgbClr val="00B050"/>
                    </a:solidFill>
                  </a:rPr>
                  <a:t>Edwards-Anderson spin glasses</a:t>
                </a:r>
                <a:r>
                  <a:rPr lang="en-US" sz="1800" dirty="0"/>
                  <a:t>: </a:t>
                </a:r>
                <a14:m>
                  <m:oMath xmlns:m="http://schemas.openxmlformats.org/officeDocument/2006/math">
                    <m:r>
                      <a:rPr lang="en-US" sz="1800" i="1">
                        <a:latin typeface="Cambria Math"/>
                      </a:rPr>
                      <m:t>𝑆</m:t>
                    </m:r>
                    <m:r>
                      <a:rPr lang="en-US" sz="1800" i="1">
                        <a:latin typeface="Cambria Math"/>
                      </a:rPr>
                      <m:t>=</m:t>
                    </m:r>
                    <m:d>
                      <m:dPr>
                        <m:begChr m:val="{"/>
                        <m:endChr m:val="}"/>
                        <m:ctrlPr>
                          <a:rPr lang="en-US" sz="1800" i="1">
                            <a:latin typeface="Cambria Math" panose="02040503050406030204" pitchFamily="18" charset="0"/>
                          </a:rPr>
                        </m:ctrlPr>
                      </m:dPr>
                      <m:e>
                        <m:r>
                          <a:rPr lang="en-US" sz="1800" i="1">
                            <a:latin typeface="Cambria Math"/>
                          </a:rPr>
                          <m:t>−1,1</m:t>
                        </m:r>
                      </m:e>
                    </m:d>
                    <m:r>
                      <a:rPr lang="en-US" sz="1800" i="1">
                        <a:latin typeface="Cambria Math"/>
                      </a:rPr>
                      <m:t>, </m:t>
                    </m:r>
                    <m:r>
                      <a:rPr lang="en-US" sz="1800" b="0" i="1" smtClean="0">
                        <a:latin typeface="Cambria Math" panose="02040503050406030204" pitchFamily="18" charset="0"/>
                      </a:rPr>
                      <m:t>𝜅</m:t>
                    </m:r>
                    <m:r>
                      <a:rPr lang="en-US" sz="1800" i="1">
                        <a:latin typeface="Cambria Math"/>
                      </a:rPr>
                      <m:t>=</m:t>
                    </m:r>
                    <m:r>
                      <m:rPr>
                        <m:nor/>
                      </m:rPr>
                      <a:rPr lang="en-US" sz="1800">
                        <a:latin typeface="Cambria Math"/>
                      </a:rPr>
                      <m:t>counting</m:t>
                    </m:r>
                  </m:oMath>
                </a14:m>
                <a:r>
                  <a:rPr lang="en-US" sz="1800" i="1" dirty="0">
                    <a:latin typeface="Cambria Math"/>
                  </a:rPr>
                  <a:t>, </a:t>
                </a:r>
                <a14:m>
                  <m:oMath xmlns:m="http://schemas.openxmlformats.org/officeDocument/2006/math">
                    <m:r>
                      <a:rPr lang="en-US" sz="1800" i="1">
                        <a:latin typeface="Cambria Math" panose="02040503050406030204" pitchFamily="18" charset="0"/>
                      </a:rPr>
                      <m:t>𝑓</m:t>
                    </m:r>
                    <m:d>
                      <m:dPr>
                        <m:ctrlPr>
                          <a:rPr lang="en-US" sz="1800" i="1">
                            <a:latin typeface="Cambria Math" panose="02040503050406030204" pitchFamily="18" charset="0"/>
                          </a:rPr>
                        </m:ctrlPr>
                      </m:dPr>
                      <m:e>
                        <m:r>
                          <a:rPr lang="en-US" sz="1800" i="1">
                            <a:latin typeface="Cambria Math" panose="02040503050406030204" pitchFamily="18" charset="0"/>
                          </a:rPr>
                          <m:t>𝜎</m:t>
                        </m:r>
                      </m:e>
                    </m:d>
                    <m:r>
                      <a:rPr lang="en-US" sz="1800" i="1">
                        <a:latin typeface="Cambria Math" panose="02040503050406030204" pitchFamily="18" charset="0"/>
                      </a:rPr>
                      <m:t>=</m:t>
                    </m:r>
                    <m:sSubSup>
                      <m:sSubSupPr>
                        <m:ctrlPr>
                          <a:rPr lang="en-US" sz="1800" i="1">
                            <a:latin typeface="Cambria Math" panose="02040503050406030204" pitchFamily="18" charset="0"/>
                          </a:rPr>
                        </m:ctrlPr>
                      </m:sSubSupPr>
                      <m:e>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𝜎</m:t>
                                </m:r>
                              </m:e>
                              <m:sub>
                                <m:sSub>
                                  <m:sSubPr>
                                    <m:ctrlPr>
                                      <a:rPr lang="en-US" sz="1800" i="1">
                                        <a:latin typeface="Cambria Math" panose="02040503050406030204" pitchFamily="18" charset="0"/>
                                      </a:rPr>
                                    </m:ctrlPr>
                                  </m:sSubPr>
                                  <m:e>
                                    <m:r>
                                      <a:rPr lang="en-US" sz="1800" i="1">
                                        <a:latin typeface="Cambria Math" panose="02040503050406030204" pitchFamily="18" charset="0"/>
                                      </a:rPr>
                                      <m:t>𝑒</m:t>
                                    </m:r>
                                  </m:e>
                                  <m:sub>
                                    <m:r>
                                      <a:rPr lang="en-US" sz="1800" i="1">
                                        <a:latin typeface="Cambria Math" panose="02040503050406030204" pitchFamily="18" charset="0"/>
                                      </a:rPr>
                                      <m:t>𝑗</m:t>
                                    </m:r>
                                  </m:sub>
                                </m:sSub>
                              </m:sub>
                            </m:sSub>
                            <m:sSub>
                              <m:sSubPr>
                                <m:ctrlPr>
                                  <a:rPr lang="en-US" sz="1800" i="1">
                                    <a:latin typeface="Cambria Math" panose="02040503050406030204" pitchFamily="18" charset="0"/>
                                  </a:rPr>
                                </m:ctrlPr>
                              </m:sSubPr>
                              <m:e>
                                <m:r>
                                  <a:rPr lang="en-US" sz="1800" i="1">
                                    <a:latin typeface="Cambria Math" panose="02040503050406030204" pitchFamily="18" charset="0"/>
                                  </a:rPr>
                                  <m:t>𝜎</m:t>
                                </m:r>
                              </m:e>
                              <m:sub>
                                <m:r>
                                  <a:rPr lang="en-US" sz="1800" b="1" i="1">
                                    <a:latin typeface="Cambria Math" panose="02040503050406030204" pitchFamily="18" charset="0"/>
                                  </a:rPr>
                                  <m:t>𝟎</m:t>
                                </m:r>
                              </m:sub>
                            </m:sSub>
                          </m:e>
                        </m:d>
                      </m:e>
                      <m:sub>
                        <m:r>
                          <a:rPr lang="en-US" sz="1800" i="1">
                            <a:latin typeface="Cambria Math" panose="02040503050406030204" pitchFamily="18" charset="0"/>
                          </a:rPr>
                          <m:t>𝑗</m:t>
                        </m:r>
                        <m:r>
                          <a:rPr lang="en-US" sz="1800" i="1">
                            <a:latin typeface="Cambria Math" panose="02040503050406030204" pitchFamily="18" charset="0"/>
                          </a:rPr>
                          <m:t>=1</m:t>
                        </m:r>
                      </m:sub>
                      <m:sup>
                        <m:r>
                          <a:rPr lang="en-US" sz="1800" i="1">
                            <a:latin typeface="Cambria Math" panose="02040503050406030204" pitchFamily="18" charset="0"/>
                          </a:rPr>
                          <m:t>𝑑</m:t>
                        </m:r>
                      </m:sup>
                    </m:sSubSup>
                  </m:oMath>
                </a14:m>
                <a:r>
                  <a:rPr lang="en-US" sz="1800" i="1" dirty="0">
                    <a:latin typeface="Cambria Math"/>
                  </a:rPr>
                  <a:t> .</a:t>
                </a:r>
              </a:p>
              <a:p>
                <a:pPr marL="0" indent="0">
                  <a:spcBef>
                    <a:spcPts val="0"/>
                  </a:spcBef>
                  <a:buNone/>
                </a:pPr>
                <a14:m>
                  <m:oMathPara xmlns:m="http://schemas.openxmlformats.org/officeDocument/2006/math">
                    <m:oMathParaPr>
                      <m:jc m:val="centerGroup"/>
                    </m:oMathParaPr>
                    <m:oMath xmlns:m="http://schemas.openxmlformats.org/officeDocument/2006/math">
                      <m:sSup>
                        <m:sSupPr>
                          <m:ctrlPr>
                            <a:rPr lang="en-US" sz="1700" i="1">
                              <a:latin typeface="Cambria Math" panose="02040503050406030204" pitchFamily="18" charset="0"/>
                            </a:rPr>
                          </m:ctrlPr>
                        </m:sSupPr>
                        <m:e>
                          <m:r>
                            <a:rPr lang="en-US" sz="1700" i="1">
                              <a:latin typeface="Cambria Math"/>
                            </a:rPr>
                            <m:t>𝐻</m:t>
                          </m:r>
                        </m:e>
                        <m:sup>
                          <m:r>
                            <a:rPr lang="en-US" sz="1700" i="1">
                              <a:latin typeface="Cambria Math"/>
                            </a:rPr>
                            <m:t>𝜂</m:t>
                          </m:r>
                        </m:sup>
                      </m:sSup>
                      <m:d>
                        <m:dPr>
                          <m:ctrlPr>
                            <a:rPr lang="en-US" sz="1700" i="1">
                              <a:latin typeface="Cambria Math" panose="02040503050406030204" pitchFamily="18" charset="0"/>
                            </a:rPr>
                          </m:ctrlPr>
                        </m:dPr>
                        <m:e>
                          <m:r>
                            <a:rPr lang="en-US" sz="1700" i="1">
                              <a:latin typeface="Cambria Math"/>
                            </a:rPr>
                            <m:t>𝜎</m:t>
                          </m:r>
                        </m:e>
                      </m:d>
                      <m:r>
                        <a:rPr lang="en-US" sz="1700" i="1">
                          <a:latin typeface="Cambria Math"/>
                        </a:rPr>
                        <m:t>=−</m:t>
                      </m:r>
                      <m:r>
                        <a:rPr lang="en-US" sz="1700" i="1">
                          <a:latin typeface="Cambria Math" panose="02040503050406030204" pitchFamily="18" charset="0"/>
                        </a:rPr>
                        <m:t>𝜆</m:t>
                      </m:r>
                      <m:nary>
                        <m:naryPr>
                          <m:chr m:val="∑"/>
                          <m:supHide m:val="on"/>
                          <m:ctrlPr>
                            <a:rPr lang="en-US" sz="1700" i="1">
                              <a:latin typeface="Cambria Math" panose="02040503050406030204" pitchFamily="18" charset="0"/>
                            </a:rPr>
                          </m:ctrlPr>
                        </m:naryPr>
                        <m:sub>
                          <m:r>
                            <a:rPr lang="en-US" sz="1700" i="1">
                              <a:latin typeface="Cambria Math"/>
                            </a:rPr>
                            <m:t>𝑢</m:t>
                          </m:r>
                          <m:r>
                            <a:rPr lang="en-US" sz="1700" i="1">
                              <a:latin typeface="Cambria Math"/>
                            </a:rPr>
                            <m:t>~</m:t>
                          </m:r>
                          <m:r>
                            <a:rPr lang="en-US" sz="1700" i="1">
                              <a:latin typeface="Cambria Math"/>
                            </a:rPr>
                            <m:t>𝑣</m:t>
                          </m:r>
                        </m:sub>
                        <m:sup/>
                        <m:e>
                          <m:sSub>
                            <m:sSubPr>
                              <m:ctrlPr>
                                <a:rPr lang="en-US" sz="1700" i="1">
                                  <a:latin typeface="Cambria Math" panose="02040503050406030204" pitchFamily="18" charset="0"/>
                                </a:rPr>
                              </m:ctrlPr>
                            </m:sSubPr>
                            <m:e>
                              <m:r>
                                <a:rPr lang="en-US" sz="1700" i="1">
                                  <a:latin typeface="Cambria Math"/>
                                </a:rPr>
                                <m:t>𝜂</m:t>
                              </m:r>
                            </m:e>
                            <m:sub>
                              <m:r>
                                <a:rPr lang="en-US" sz="1700" i="1">
                                  <a:latin typeface="Cambria Math"/>
                                </a:rPr>
                                <m:t>𝑢</m:t>
                              </m:r>
                              <m:r>
                                <a:rPr lang="en-US" sz="1700" i="1">
                                  <a:latin typeface="Cambria Math"/>
                                </a:rPr>
                                <m:t>,</m:t>
                              </m:r>
                              <m:r>
                                <a:rPr lang="en-US" sz="1700" i="1">
                                  <a:latin typeface="Cambria Math"/>
                                </a:rPr>
                                <m:t>𝑣</m:t>
                              </m:r>
                            </m:sub>
                          </m:sSub>
                          <m:sSub>
                            <m:sSubPr>
                              <m:ctrlPr>
                                <a:rPr lang="en-US" sz="1700" i="1">
                                  <a:latin typeface="Cambria Math" panose="02040503050406030204" pitchFamily="18" charset="0"/>
                                </a:rPr>
                              </m:ctrlPr>
                            </m:sSubPr>
                            <m:e>
                              <m:r>
                                <a:rPr lang="en-US" sz="1700" i="1">
                                  <a:latin typeface="Cambria Math"/>
                                </a:rPr>
                                <m:t>𝜎</m:t>
                              </m:r>
                            </m:e>
                            <m:sub>
                              <m:r>
                                <a:rPr lang="en-US" sz="1700" i="1">
                                  <a:latin typeface="Cambria Math"/>
                                </a:rPr>
                                <m:t>𝑢</m:t>
                              </m:r>
                            </m:sub>
                          </m:sSub>
                          <m:sSub>
                            <m:sSubPr>
                              <m:ctrlPr>
                                <a:rPr lang="en-US" sz="1700" i="1">
                                  <a:latin typeface="Cambria Math" panose="02040503050406030204" pitchFamily="18" charset="0"/>
                                </a:rPr>
                              </m:ctrlPr>
                            </m:sSubPr>
                            <m:e>
                              <m:r>
                                <a:rPr lang="en-US" sz="1700" i="1">
                                  <a:latin typeface="Cambria Math"/>
                                </a:rPr>
                                <m:t>𝜎</m:t>
                              </m:r>
                            </m:e>
                            <m:sub>
                              <m:r>
                                <a:rPr lang="en-US" sz="1700" i="1">
                                  <a:latin typeface="Cambria Math"/>
                                </a:rPr>
                                <m:t>𝑣</m:t>
                              </m:r>
                            </m:sub>
                          </m:sSub>
                        </m:e>
                      </m:nary>
                    </m:oMath>
                  </m:oMathPara>
                </a14:m>
                <a:endParaRPr lang="en-US" sz="1700" dirty="0"/>
              </a:p>
              <a:p>
                <a:r>
                  <a:rPr lang="en-US" sz="1800" dirty="0">
                    <a:solidFill>
                      <a:srgbClr val="00B050"/>
                    </a:solidFill>
                  </a:rPr>
                  <a:t>Random-field </a:t>
                </a:r>
                <a14:m>
                  <m:oMath xmlns:m="http://schemas.openxmlformats.org/officeDocument/2006/math">
                    <m:r>
                      <a:rPr lang="en-US" sz="1800">
                        <a:solidFill>
                          <a:srgbClr val="00B050"/>
                        </a:solidFill>
                        <a:latin typeface="Cambria Math" panose="02040503050406030204" pitchFamily="18" charset="0"/>
                      </a:rPr>
                      <m:t>𝑞</m:t>
                    </m:r>
                  </m:oMath>
                </a14:m>
                <a:r>
                  <a:rPr lang="en-US" sz="1800" dirty="0">
                    <a:solidFill>
                      <a:srgbClr val="00B050"/>
                    </a:solidFill>
                  </a:rPr>
                  <a:t>-state Potts model</a:t>
                </a:r>
                <a:r>
                  <a:rPr lang="en-US" sz="1800" dirty="0"/>
                  <a:t>: </a:t>
                </a:r>
                <a14:m>
                  <m:oMath xmlns:m="http://schemas.openxmlformats.org/officeDocument/2006/math">
                    <m:r>
                      <m:rPr>
                        <m:sty m:val="p"/>
                      </m:rPr>
                      <a:rPr lang="en-US" sz="1800" b="0" i="0" smtClean="0">
                        <a:latin typeface="Cambria Math"/>
                      </a:rPr>
                      <m:t>m</m:t>
                    </m:r>
                    <m:r>
                      <a:rPr lang="en-US" sz="1800" b="0" i="0" smtClean="0">
                        <a:latin typeface="Cambria Math"/>
                      </a:rPr>
                      <m:t>=</m:t>
                    </m:r>
                    <m:r>
                      <m:rPr>
                        <m:sty m:val="p"/>
                      </m:rPr>
                      <a:rPr lang="en-US" sz="1800" b="0" i="0" smtClean="0">
                        <a:latin typeface="Cambria Math"/>
                      </a:rPr>
                      <m:t>q</m:t>
                    </m:r>
                  </m:oMath>
                </a14:m>
                <a:r>
                  <a:rPr lang="en-US" sz="1800" b="0" i="0" dirty="0">
                    <a:latin typeface="Cambria Math"/>
                  </a:rPr>
                  <a:t> and </a:t>
                </a:r>
                <a14:m>
                  <m:oMath xmlns:m="http://schemas.openxmlformats.org/officeDocument/2006/math">
                    <m:r>
                      <a:rPr lang="en-US" sz="1800" b="0" i="1" smtClean="0">
                        <a:latin typeface="Cambria Math"/>
                      </a:rPr>
                      <m:t>𝑓</m:t>
                    </m:r>
                    <m:d>
                      <m:dPr>
                        <m:ctrlPr>
                          <a:rPr lang="en-US" sz="1800" b="0" i="1" smtClean="0">
                            <a:latin typeface="Cambria Math" panose="02040503050406030204" pitchFamily="18" charset="0"/>
                          </a:rPr>
                        </m:ctrlPr>
                      </m:dPr>
                      <m:e>
                        <m:r>
                          <a:rPr lang="en-US" sz="1800" b="0" i="1" smtClean="0">
                            <a:latin typeface="Cambria Math"/>
                          </a:rPr>
                          <m:t>𝜎</m:t>
                        </m:r>
                      </m:e>
                    </m:d>
                    <m:r>
                      <a:rPr lang="en-US" sz="1800" b="0" i="1" smtClean="0">
                        <a:latin typeface="Cambria Math"/>
                      </a:rPr>
                      <m:t>=</m:t>
                    </m:r>
                    <m:d>
                      <m:dPr>
                        <m:ctrlPr>
                          <a:rPr lang="en-US" sz="1800" b="0" i="1" smtClean="0">
                            <a:latin typeface="Cambria Math" panose="02040503050406030204" pitchFamily="18" charset="0"/>
                          </a:rPr>
                        </m:ctrlPr>
                      </m:dPr>
                      <m:e>
                        <m:sSub>
                          <m:sSubPr>
                            <m:ctrlPr>
                              <a:rPr lang="en-US" sz="1800" b="0" i="1" smtClean="0">
                                <a:latin typeface="Cambria Math" panose="02040503050406030204" pitchFamily="18" charset="0"/>
                              </a:rPr>
                            </m:ctrlPr>
                          </m:sSubPr>
                          <m:e>
                            <m:r>
                              <a:rPr lang="en-US" sz="1800" b="0" i="1" smtClean="0">
                                <a:latin typeface="Cambria Math"/>
                              </a:rPr>
                              <m:t>1</m:t>
                            </m:r>
                          </m:e>
                          <m:sub>
                            <m:sSub>
                              <m:sSubPr>
                                <m:ctrlPr>
                                  <a:rPr lang="en-US" sz="1800" b="0" i="1" smtClean="0">
                                    <a:latin typeface="Cambria Math" panose="02040503050406030204" pitchFamily="18" charset="0"/>
                                  </a:rPr>
                                </m:ctrlPr>
                              </m:sSubPr>
                              <m:e>
                                <m:r>
                                  <a:rPr lang="en-US" sz="1800" b="0" i="1" smtClean="0">
                                    <a:latin typeface="Cambria Math"/>
                                  </a:rPr>
                                  <m:t>𝜎</m:t>
                                </m:r>
                              </m:e>
                              <m:sub>
                                <m:r>
                                  <a:rPr lang="en-US" sz="1800" b="1" i="1" smtClean="0">
                                    <a:latin typeface="Cambria Math"/>
                                  </a:rPr>
                                  <m:t>𝟎</m:t>
                                </m:r>
                              </m:sub>
                            </m:sSub>
                            <m:r>
                              <a:rPr lang="en-US" sz="1800" b="0" i="1" smtClean="0">
                                <a:latin typeface="Cambria Math"/>
                              </a:rPr>
                              <m:t>=1</m:t>
                            </m:r>
                          </m:sub>
                        </m:sSub>
                        <m:r>
                          <a:rPr lang="en-US" sz="1800" b="0" i="1" smtClean="0">
                            <a:latin typeface="Cambria Math"/>
                          </a:rPr>
                          <m:t>,</m:t>
                        </m:r>
                        <m:sSub>
                          <m:sSubPr>
                            <m:ctrlPr>
                              <a:rPr lang="en-US" sz="1800" b="0" i="1" smtClean="0">
                                <a:latin typeface="Cambria Math" panose="02040503050406030204" pitchFamily="18" charset="0"/>
                              </a:rPr>
                            </m:ctrlPr>
                          </m:sSubPr>
                          <m:e>
                            <m:r>
                              <a:rPr lang="en-US" sz="1800" b="0" i="1" smtClean="0">
                                <a:latin typeface="Cambria Math"/>
                              </a:rPr>
                              <m:t>…,1</m:t>
                            </m:r>
                          </m:e>
                          <m:sub>
                            <m:sSub>
                              <m:sSubPr>
                                <m:ctrlPr>
                                  <a:rPr lang="en-US" sz="1800" b="0" i="1" smtClean="0">
                                    <a:latin typeface="Cambria Math" panose="02040503050406030204" pitchFamily="18" charset="0"/>
                                  </a:rPr>
                                </m:ctrlPr>
                              </m:sSubPr>
                              <m:e>
                                <m:r>
                                  <a:rPr lang="en-US" sz="1800" b="0" i="1" smtClean="0">
                                    <a:latin typeface="Cambria Math"/>
                                  </a:rPr>
                                  <m:t>𝜎</m:t>
                                </m:r>
                              </m:e>
                              <m:sub>
                                <m:r>
                                  <a:rPr lang="en-US" sz="1800" b="1" i="1" smtClean="0">
                                    <a:latin typeface="Cambria Math"/>
                                  </a:rPr>
                                  <m:t>𝟎</m:t>
                                </m:r>
                              </m:sub>
                            </m:sSub>
                            <m:r>
                              <a:rPr lang="en-US" sz="1800" b="0" i="1" smtClean="0">
                                <a:latin typeface="Cambria Math"/>
                              </a:rPr>
                              <m:t>=</m:t>
                            </m:r>
                            <m:r>
                              <a:rPr lang="en-US" sz="1800" b="0" i="1" smtClean="0">
                                <a:latin typeface="Cambria Math"/>
                              </a:rPr>
                              <m:t>𝑞</m:t>
                            </m:r>
                          </m:sub>
                        </m:sSub>
                      </m:e>
                    </m:d>
                  </m:oMath>
                </a14:m>
                <a:r>
                  <a:rPr lang="en-US" sz="1800" b="0" i="0" dirty="0">
                    <a:latin typeface="Cambria Math"/>
                  </a:rPr>
                  <a:t>. Thus</a:t>
                </a:r>
              </a:p>
              <a:p>
                <a:pPr marL="0" indent="0">
                  <a:buNone/>
                </a:pPr>
                <a14:m>
                  <m:oMathPara xmlns:m="http://schemas.openxmlformats.org/officeDocument/2006/math">
                    <m:oMathParaPr>
                      <m:jc m:val="centerGroup"/>
                    </m:oMathParaPr>
                    <m:oMath xmlns:m="http://schemas.openxmlformats.org/officeDocument/2006/math">
                      <m:sSup>
                        <m:sSupPr>
                          <m:ctrlPr>
                            <a:rPr lang="en-US" sz="1700" b="0" i="1" smtClean="0">
                              <a:latin typeface="Cambria Math" panose="02040503050406030204" pitchFamily="18" charset="0"/>
                            </a:rPr>
                          </m:ctrlPr>
                        </m:sSupPr>
                        <m:e>
                          <m:r>
                            <a:rPr lang="en-US" sz="1700" i="1">
                              <a:latin typeface="Cambria Math"/>
                            </a:rPr>
                            <m:t>𝐻</m:t>
                          </m:r>
                        </m:e>
                        <m:sup>
                          <m:r>
                            <a:rPr lang="en-US" sz="1700" b="0" i="1" smtClean="0">
                              <a:latin typeface="Cambria Math"/>
                            </a:rPr>
                            <m:t>𝜂</m:t>
                          </m:r>
                        </m:sup>
                      </m:sSup>
                      <m:d>
                        <m:dPr>
                          <m:ctrlPr>
                            <a:rPr lang="en-US" sz="1700" i="1">
                              <a:latin typeface="Cambria Math" panose="02040503050406030204" pitchFamily="18" charset="0"/>
                            </a:rPr>
                          </m:ctrlPr>
                        </m:dPr>
                        <m:e>
                          <m:r>
                            <a:rPr lang="en-US" sz="1700" i="1">
                              <a:latin typeface="Cambria Math"/>
                            </a:rPr>
                            <m:t>𝜎</m:t>
                          </m:r>
                        </m:e>
                      </m:d>
                      <m:r>
                        <a:rPr lang="en-US" sz="1700" i="1">
                          <a:latin typeface="Cambria Math"/>
                        </a:rPr>
                        <m:t>=−</m:t>
                      </m:r>
                      <m:nary>
                        <m:naryPr>
                          <m:chr m:val="∑"/>
                          <m:supHide m:val="on"/>
                          <m:ctrlPr>
                            <a:rPr lang="en-US" sz="1700" i="1">
                              <a:latin typeface="Cambria Math" panose="02040503050406030204" pitchFamily="18" charset="0"/>
                            </a:rPr>
                          </m:ctrlPr>
                        </m:naryPr>
                        <m:sub>
                          <m:r>
                            <a:rPr lang="en-US" sz="1700" i="1">
                              <a:latin typeface="Cambria Math"/>
                            </a:rPr>
                            <m:t>𝑢</m:t>
                          </m:r>
                          <m:r>
                            <a:rPr lang="en-US" sz="1700" i="1">
                              <a:latin typeface="Cambria Math"/>
                            </a:rPr>
                            <m:t>~</m:t>
                          </m:r>
                          <m:r>
                            <a:rPr lang="en-US" sz="1700" i="1">
                              <a:latin typeface="Cambria Math"/>
                            </a:rPr>
                            <m:t>𝑣</m:t>
                          </m:r>
                        </m:sub>
                        <m:sup/>
                        <m:e>
                          <m:sSub>
                            <m:sSubPr>
                              <m:ctrlPr>
                                <a:rPr lang="en-US" sz="1700" i="1">
                                  <a:latin typeface="Cambria Math" panose="02040503050406030204" pitchFamily="18" charset="0"/>
                                </a:rPr>
                              </m:ctrlPr>
                            </m:sSubPr>
                            <m:e>
                              <m:r>
                                <a:rPr lang="en-US" sz="1700" b="0" i="1" smtClean="0">
                                  <a:latin typeface="Cambria Math"/>
                                </a:rPr>
                                <m:t>1</m:t>
                              </m:r>
                            </m:e>
                            <m:sub>
                              <m:sSub>
                                <m:sSubPr>
                                  <m:ctrlPr>
                                    <a:rPr lang="en-US" sz="1700" i="1">
                                      <a:latin typeface="Cambria Math" panose="02040503050406030204" pitchFamily="18" charset="0"/>
                                    </a:rPr>
                                  </m:ctrlPr>
                                </m:sSubPr>
                                <m:e>
                                  <m:r>
                                    <a:rPr lang="en-US" sz="1700" i="1">
                                      <a:latin typeface="Cambria Math"/>
                                    </a:rPr>
                                    <m:t>𝜎</m:t>
                                  </m:r>
                                </m:e>
                                <m:sub>
                                  <m:r>
                                    <a:rPr lang="en-US" sz="1700" i="1">
                                      <a:latin typeface="Cambria Math"/>
                                    </a:rPr>
                                    <m:t>𝑢</m:t>
                                  </m:r>
                                </m:sub>
                              </m:sSub>
                              <m:r>
                                <a:rPr lang="en-US" sz="1700" b="0" i="1" smtClean="0">
                                  <a:latin typeface="Cambria Math"/>
                                </a:rPr>
                                <m:t>=</m:t>
                              </m:r>
                              <m:sSub>
                                <m:sSubPr>
                                  <m:ctrlPr>
                                    <a:rPr lang="en-US" sz="1700" i="1">
                                      <a:latin typeface="Cambria Math" panose="02040503050406030204" pitchFamily="18" charset="0"/>
                                    </a:rPr>
                                  </m:ctrlPr>
                                </m:sSubPr>
                                <m:e>
                                  <m:r>
                                    <a:rPr lang="en-US" sz="1700" i="1">
                                      <a:latin typeface="Cambria Math"/>
                                    </a:rPr>
                                    <m:t>𝜎</m:t>
                                  </m:r>
                                </m:e>
                                <m:sub>
                                  <m:r>
                                    <a:rPr lang="en-US" sz="1700" i="1">
                                      <a:latin typeface="Cambria Math"/>
                                    </a:rPr>
                                    <m:t>𝑣</m:t>
                                  </m:r>
                                </m:sub>
                              </m:sSub>
                            </m:sub>
                          </m:sSub>
                        </m:e>
                      </m:nary>
                      <m:r>
                        <a:rPr lang="en-US" sz="1700" b="0" i="1" smtClean="0">
                          <a:latin typeface="Cambria Math"/>
                        </a:rPr>
                        <m:t>−</m:t>
                      </m:r>
                      <m:r>
                        <a:rPr lang="en-US" sz="1700" b="0" i="1" smtClean="0">
                          <a:latin typeface="Cambria Math" panose="02040503050406030204" pitchFamily="18" charset="0"/>
                        </a:rPr>
                        <m:t>𝜆</m:t>
                      </m:r>
                      <m:nary>
                        <m:naryPr>
                          <m:chr m:val="∑"/>
                          <m:supHide m:val="on"/>
                          <m:ctrlPr>
                            <a:rPr lang="en-US" sz="1700" b="0" i="1" smtClean="0">
                              <a:latin typeface="Cambria Math" panose="02040503050406030204" pitchFamily="18" charset="0"/>
                            </a:rPr>
                          </m:ctrlPr>
                        </m:naryPr>
                        <m:sub>
                          <m:r>
                            <a:rPr lang="en-US" sz="1700" b="0" i="1" smtClean="0">
                              <a:latin typeface="Cambria Math"/>
                            </a:rPr>
                            <m:t>𝑣</m:t>
                          </m:r>
                        </m:sub>
                        <m:sup/>
                        <m:e>
                          <m:nary>
                            <m:naryPr>
                              <m:chr m:val="∑"/>
                              <m:ctrlPr>
                                <a:rPr lang="en-US" sz="1700" b="0" i="1" smtClean="0">
                                  <a:latin typeface="Cambria Math" panose="02040503050406030204" pitchFamily="18" charset="0"/>
                                </a:rPr>
                              </m:ctrlPr>
                            </m:naryPr>
                            <m:sub>
                              <m:r>
                                <a:rPr lang="en-US" sz="1700" b="0" i="1" smtClean="0">
                                  <a:latin typeface="Cambria Math"/>
                                </a:rPr>
                                <m:t>𝑘</m:t>
                              </m:r>
                              <m:r>
                                <a:rPr lang="en-US" sz="1700" b="0" i="1" smtClean="0">
                                  <a:latin typeface="Cambria Math"/>
                                </a:rPr>
                                <m:t>=1</m:t>
                              </m:r>
                            </m:sub>
                            <m:sup>
                              <m:r>
                                <a:rPr lang="en-US" sz="1700" b="0" i="1" smtClean="0">
                                  <a:latin typeface="Cambria Math"/>
                                </a:rPr>
                                <m:t>𝑞</m:t>
                              </m:r>
                            </m:sup>
                            <m:e>
                              <m:sSub>
                                <m:sSubPr>
                                  <m:ctrlPr>
                                    <a:rPr lang="en-US" sz="1700" b="0" i="1" smtClean="0">
                                      <a:latin typeface="Cambria Math" panose="02040503050406030204" pitchFamily="18" charset="0"/>
                                    </a:rPr>
                                  </m:ctrlPr>
                                </m:sSubPr>
                                <m:e>
                                  <m:sSub>
                                    <m:sSubPr>
                                      <m:ctrlPr>
                                        <a:rPr lang="en-US" sz="1700" i="1">
                                          <a:latin typeface="Cambria Math" panose="02040503050406030204" pitchFamily="18" charset="0"/>
                                        </a:rPr>
                                      </m:ctrlPr>
                                    </m:sSubPr>
                                    <m:e>
                                      <m:r>
                                        <a:rPr lang="en-US" sz="1700" i="1">
                                          <a:latin typeface="Cambria Math"/>
                                        </a:rPr>
                                        <m:t>𝜂</m:t>
                                      </m:r>
                                    </m:e>
                                    <m:sub>
                                      <m:r>
                                        <a:rPr lang="en-US" sz="1700" i="1">
                                          <a:latin typeface="Cambria Math"/>
                                        </a:rPr>
                                        <m:t>𝑣</m:t>
                                      </m:r>
                                      <m:r>
                                        <a:rPr lang="en-US" sz="1700" i="1">
                                          <a:latin typeface="Cambria Math"/>
                                        </a:rPr>
                                        <m:t>,</m:t>
                                      </m:r>
                                      <m:r>
                                        <a:rPr lang="en-US" sz="1700" i="1">
                                          <a:latin typeface="Cambria Math"/>
                                        </a:rPr>
                                        <m:t>𝑘</m:t>
                                      </m:r>
                                    </m:sub>
                                  </m:sSub>
                                  <m:r>
                                    <a:rPr lang="en-US" sz="1700" b="0" i="1" smtClean="0">
                                      <a:latin typeface="Cambria Math"/>
                                    </a:rPr>
                                    <m:t>1</m:t>
                                  </m:r>
                                </m:e>
                                <m:sub>
                                  <m:sSub>
                                    <m:sSubPr>
                                      <m:ctrlPr>
                                        <a:rPr lang="en-US" sz="1700" b="0" i="1" smtClean="0">
                                          <a:latin typeface="Cambria Math" panose="02040503050406030204" pitchFamily="18" charset="0"/>
                                        </a:rPr>
                                      </m:ctrlPr>
                                    </m:sSubPr>
                                    <m:e>
                                      <m:r>
                                        <a:rPr lang="en-US" sz="1700" b="0" i="1" smtClean="0">
                                          <a:latin typeface="Cambria Math"/>
                                        </a:rPr>
                                        <m:t>𝜎</m:t>
                                      </m:r>
                                    </m:e>
                                    <m:sub>
                                      <m:r>
                                        <a:rPr lang="en-US" sz="1700" b="0" i="1" smtClean="0">
                                          <a:latin typeface="Cambria Math"/>
                                        </a:rPr>
                                        <m:t>𝑣</m:t>
                                      </m:r>
                                    </m:sub>
                                  </m:sSub>
                                  <m:r>
                                    <a:rPr lang="en-US" sz="1700" b="0" i="1" smtClean="0">
                                      <a:latin typeface="Cambria Math"/>
                                    </a:rPr>
                                    <m:t>=</m:t>
                                  </m:r>
                                  <m:r>
                                    <a:rPr lang="en-US" sz="1700" b="0" i="1" smtClean="0">
                                      <a:latin typeface="Cambria Math"/>
                                    </a:rPr>
                                    <m:t>𝑘</m:t>
                                  </m:r>
                                </m:sub>
                              </m:sSub>
                            </m:e>
                          </m:nary>
                        </m:e>
                      </m:nary>
                    </m:oMath>
                  </m:oMathPara>
                </a14:m>
                <a:endParaRPr lang="en-US" sz="1700" dirty="0"/>
              </a:p>
              <a:p>
                <a:r>
                  <a:rPr lang="en-US" sz="1800" dirty="0">
                    <a:solidFill>
                      <a:srgbClr val="00B050"/>
                    </a:solidFill>
                  </a:rPr>
                  <a:t>Random-field spin </a:t>
                </a:r>
                <a14:m>
                  <m:oMath xmlns:m="http://schemas.openxmlformats.org/officeDocument/2006/math">
                    <m:r>
                      <a:rPr lang="en-US" sz="1800" dirty="0">
                        <a:solidFill>
                          <a:srgbClr val="00B050"/>
                        </a:solidFill>
                        <a:latin typeface="Cambria Math" panose="02040503050406030204" pitchFamily="18" charset="0"/>
                      </a:rPr>
                      <m:t>𝑂</m:t>
                    </m:r>
                    <m:r>
                      <a:rPr lang="en-US" sz="1800" dirty="0">
                        <a:solidFill>
                          <a:srgbClr val="00B050"/>
                        </a:solidFill>
                        <a:latin typeface="Cambria Math" panose="02040503050406030204" pitchFamily="18" charset="0"/>
                      </a:rPr>
                      <m:t>(</m:t>
                    </m:r>
                    <m:r>
                      <a:rPr lang="en-US" sz="1800" dirty="0">
                        <a:solidFill>
                          <a:srgbClr val="00B050"/>
                        </a:solidFill>
                        <a:latin typeface="Cambria Math" panose="02040503050406030204" pitchFamily="18" charset="0"/>
                      </a:rPr>
                      <m:t>𝑛</m:t>
                    </m:r>
                    <m:r>
                      <a:rPr lang="en-US" sz="1800" dirty="0">
                        <a:solidFill>
                          <a:srgbClr val="00B050"/>
                        </a:solidFill>
                        <a:latin typeface="Cambria Math" panose="02040503050406030204" pitchFamily="18" charset="0"/>
                      </a:rPr>
                      <m:t>)</m:t>
                    </m:r>
                  </m:oMath>
                </a14:m>
                <a:r>
                  <a:rPr lang="en-US" sz="1800" dirty="0">
                    <a:solidFill>
                      <a:srgbClr val="00B050"/>
                    </a:solidFill>
                  </a:rPr>
                  <a:t> model, </a:t>
                </a:r>
                <a14:m>
                  <m:oMath xmlns:m="http://schemas.openxmlformats.org/officeDocument/2006/math">
                    <m:r>
                      <a:rPr lang="en-US" sz="1800">
                        <a:solidFill>
                          <a:srgbClr val="00B050"/>
                        </a:solidFill>
                        <a:latin typeface="Cambria Math" panose="02040503050406030204" pitchFamily="18" charset="0"/>
                      </a:rPr>
                      <m:t>𝑛</m:t>
                    </m:r>
                    <m:r>
                      <a:rPr lang="en-US" sz="1800">
                        <a:solidFill>
                          <a:srgbClr val="00B050"/>
                        </a:solidFill>
                        <a:latin typeface="Cambria Math" panose="02040503050406030204" pitchFamily="18" charset="0"/>
                      </a:rPr>
                      <m:t>≥2</m:t>
                    </m:r>
                  </m:oMath>
                </a14:m>
                <a:r>
                  <a:rPr lang="en-US" sz="1800" dirty="0"/>
                  <a:t>: </a:t>
                </a:r>
                <a14:m>
                  <m:oMath xmlns:m="http://schemas.openxmlformats.org/officeDocument/2006/math">
                    <m:r>
                      <a:rPr lang="en-US" sz="1800" i="1">
                        <a:latin typeface="Cambria Math"/>
                      </a:rPr>
                      <m:t>𝑚</m:t>
                    </m:r>
                    <m:r>
                      <a:rPr lang="en-US" sz="1800" i="1">
                        <a:latin typeface="Cambria Math"/>
                      </a:rPr>
                      <m:t>=</m:t>
                    </m:r>
                    <m:r>
                      <a:rPr lang="en-US" sz="1800" i="1">
                        <a:latin typeface="Cambria Math"/>
                      </a:rPr>
                      <m:t>𝑛</m:t>
                    </m:r>
                  </m:oMath>
                </a14:m>
                <a:r>
                  <a:rPr lang="en-US" sz="1800" dirty="0"/>
                  <a:t> and </a:t>
                </a:r>
                <a14:m>
                  <m:oMath xmlns:m="http://schemas.openxmlformats.org/officeDocument/2006/math">
                    <m:r>
                      <a:rPr lang="en-US" sz="1800" i="1">
                        <a:latin typeface="Cambria Math"/>
                      </a:rPr>
                      <m:t>𝑓</m:t>
                    </m:r>
                    <m:d>
                      <m:dPr>
                        <m:ctrlPr>
                          <a:rPr lang="en-US" sz="1800" i="1">
                            <a:latin typeface="Cambria Math" panose="02040503050406030204" pitchFamily="18" charset="0"/>
                          </a:rPr>
                        </m:ctrlPr>
                      </m:dPr>
                      <m:e>
                        <m:r>
                          <a:rPr lang="en-US" sz="1800" i="1">
                            <a:latin typeface="Cambria Math"/>
                          </a:rPr>
                          <m:t>𝜎</m:t>
                        </m:r>
                      </m:e>
                    </m:d>
                    <m:r>
                      <a:rPr lang="en-US" sz="1800" i="1">
                        <a:latin typeface="Cambria Math"/>
                      </a:rPr>
                      <m:t>=</m:t>
                    </m:r>
                    <m:sSub>
                      <m:sSubPr>
                        <m:ctrlPr>
                          <a:rPr lang="en-US" sz="1800" i="1">
                            <a:latin typeface="Cambria Math" panose="02040503050406030204" pitchFamily="18" charset="0"/>
                          </a:rPr>
                        </m:ctrlPr>
                      </m:sSubPr>
                      <m:e>
                        <m:r>
                          <a:rPr lang="en-US" sz="1800" i="1">
                            <a:latin typeface="Cambria Math"/>
                          </a:rPr>
                          <m:t>𝜎</m:t>
                        </m:r>
                      </m:e>
                      <m:sub>
                        <m:r>
                          <a:rPr lang="en-US" sz="1800" i="1">
                            <a:latin typeface="Cambria Math"/>
                          </a:rPr>
                          <m:t>0</m:t>
                        </m:r>
                      </m:sub>
                    </m:sSub>
                  </m:oMath>
                </a14:m>
                <a:r>
                  <a:rPr lang="en-US" sz="1800" dirty="0"/>
                  <a:t> (w</a:t>
                </a:r>
                <a14:m>
                  <m:oMath xmlns:m="http://schemas.openxmlformats.org/officeDocument/2006/math">
                    <m:r>
                      <m:rPr>
                        <m:sty m:val="p"/>
                      </m:rPr>
                      <a:rPr lang="en-US" sz="1800" b="0" i="0" smtClean="0">
                        <a:latin typeface="Cambria Math"/>
                      </a:rPr>
                      <m:t>ith</m:t>
                    </m:r>
                    <m:r>
                      <a:rPr lang="en-US" sz="1800" b="0" i="0" smtClean="0">
                        <a:latin typeface="Cambria Math"/>
                      </a:rPr>
                      <m:t> </m:t>
                    </m:r>
                    <m:sSup>
                      <m:sSupPr>
                        <m:ctrlPr>
                          <a:rPr lang="en-US" sz="1800" i="1">
                            <a:latin typeface="Cambria Math" panose="02040503050406030204" pitchFamily="18" charset="0"/>
                          </a:rPr>
                        </m:ctrlPr>
                      </m:sSupPr>
                      <m:e>
                        <m:r>
                          <a:rPr lang="en-US" sz="1800" i="1">
                            <a:latin typeface="Cambria Math"/>
                          </a:rPr>
                          <m:t>𝕊</m:t>
                        </m:r>
                      </m:e>
                      <m:sup>
                        <m:r>
                          <m:rPr>
                            <m:sty m:val="p"/>
                          </m:rPr>
                          <a:rPr lang="en-US" sz="1800">
                            <a:latin typeface="Cambria Math"/>
                          </a:rPr>
                          <m:t>n</m:t>
                        </m:r>
                        <m:r>
                          <a:rPr lang="en-US" sz="1800">
                            <a:latin typeface="Cambria Math"/>
                          </a:rPr>
                          <m:t>−1</m:t>
                        </m:r>
                      </m:sup>
                    </m:sSup>
                    <m:r>
                      <a:rPr lang="en-US" sz="1800" i="1">
                        <a:latin typeface="Cambria Math"/>
                      </a:rPr>
                      <m:t>⊂</m:t>
                    </m:r>
                    <m:sSup>
                      <m:sSupPr>
                        <m:ctrlPr>
                          <a:rPr lang="en-US" sz="1800" i="1">
                            <a:latin typeface="Cambria Math" panose="02040503050406030204" pitchFamily="18" charset="0"/>
                          </a:rPr>
                        </m:ctrlPr>
                      </m:sSupPr>
                      <m:e>
                        <m:r>
                          <a:rPr lang="en-US" sz="1800" i="1">
                            <a:latin typeface="Cambria Math"/>
                          </a:rPr>
                          <m:t>ℝ</m:t>
                        </m:r>
                      </m:e>
                      <m:sup>
                        <m:r>
                          <a:rPr lang="en-US" sz="1800" i="1">
                            <a:latin typeface="Cambria Math"/>
                          </a:rPr>
                          <m:t>𝑛</m:t>
                        </m:r>
                      </m:sup>
                    </m:sSup>
                  </m:oMath>
                </a14:m>
                <a:r>
                  <a:rPr lang="en-US" sz="1800" dirty="0"/>
                  <a:t>),</a:t>
                </a:r>
                <a:br>
                  <a:rPr lang="en-US" sz="1800" dirty="0"/>
                </a:br>
                <a14:m>
                  <m:oMath xmlns:m="http://schemas.openxmlformats.org/officeDocument/2006/math">
                    <m:sSup>
                      <m:sSupPr>
                        <m:ctrlPr>
                          <a:rPr lang="en-US" sz="1700" i="1">
                            <a:latin typeface="Cambria Math" panose="02040503050406030204" pitchFamily="18" charset="0"/>
                          </a:rPr>
                        </m:ctrlPr>
                      </m:sSupPr>
                      <m:e>
                        <m:r>
                          <a:rPr lang="en-US" sz="1700">
                            <a:latin typeface="Cambria Math"/>
                          </a:rPr>
                          <m:t>𝐻</m:t>
                        </m:r>
                      </m:e>
                      <m:sup>
                        <m:r>
                          <a:rPr lang="en-US" sz="1700" i="1">
                            <a:latin typeface="Cambria Math"/>
                          </a:rPr>
                          <m:t>𝜂</m:t>
                        </m:r>
                      </m:sup>
                    </m:sSup>
                    <m:d>
                      <m:dPr>
                        <m:ctrlPr>
                          <a:rPr lang="en-US" sz="1700" i="1">
                            <a:latin typeface="Cambria Math" panose="02040503050406030204" pitchFamily="18" charset="0"/>
                          </a:rPr>
                        </m:ctrlPr>
                      </m:dPr>
                      <m:e>
                        <m:r>
                          <a:rPr lang="en-US" sz="1700">
                            <a:latin typeface="Cambria Math"/>
                          </a:rPr>
                          <m:t>𝜎</m:t>
                        </m:r>
                      </m:e>
                    </m:d>
                    <m:r>
                      <a:rPr lang="en-US" sz="1700">
                        <a:latin typeface="Cambria Math"/>
                      </a:rPr>
                      <m:t>=</m:t>
                    </m:r>
                    <m:nary>
                      <m:naryPr>
                        <m:chr m:val="∑"/>
                        <m:supHide m:val="on"/>
                        <m:ctrlPr>
                          <a:rPr lang="en-US" sz="1700" i="1">
                            <a:latin typeface="Cambria Math" panose="02040503050406030204" pitchFamily="18" charset="0"/>
                          </a:rPr>
                        </m:ctrlPr>
                      </m:naryPr>
                      <m:sub>
                        <m:r>
                          <a:rPr lang="en-US" sz="1700">
                            <a:latin typeface="Cambria Math"/>
                          </a:rPr>
                          <m:t>𝑢</m:t>
                        </m:r>
                        <m:r>
                          <a:rPr lang="en-US" sz="1700">
                            <a:latin typeface="Cambria Math"/>
                          </a:rPr>
                          <m:t>~</m:t>
                        </m:r>
                        <m:r>
                          <a:rPr lang="en-US" sz="1700">
                            <a:latin typeface="Cambria Math"/>
                          </a:rPr>
                          <m:t>𝑣</m:t>
                        </m:r>
                      </m:sub>
                      <m:sup/>
                      <m:e>
                        <m:r>
                          <m:rPr>
                            <m:lit/>
                          </m:rPr>
                          <a:rPr lang="en-US" sz="1700">
                            <a:latin typeface="Cambria Math"/>
                          </a:rPr>
                          <m:t>|</m:t>
                        </m:r>
                        <m:sSub>
                          <m:sSubPr>
                            <m:ctrlPr>
                              <a:rPr lang="en-US" sz="1700" i="1">
                                <a:latin typeface="Cambria Math" panose="02040503050406030204" pitchFamily="18" charset="0"/>
                              </a:rPr>
                            </m:ctrlPr>
                          </m:sSubPr>
                          <m:e>
                            <m:r>
                              <a:rPr lang="en-US" sz="1700">
                                <a:latin typeface="Cambria Math"/>
                              </a:rPr>
                              <m:t>𝜎</m:t>
                            </m:r>
                          </m:e>
                          <m:sub>
                            <m:r>
                              <a:rPr lang="en-US" sz="1700">
                                <a:latin typeface="Cambria Math"/>
                              </a:rPr>
                              <m:t>𝑢</m:t>
                            </m:r>
                          </m:sub>
                        </m:sSub>
                        <m:r>
                          <a:rPr lang="en-US" sz="1700">
                            <a:latin typeface="Cambria Math"/>
                          </a:rPr>
                          <m:t>−</m:t>
                        </m:r>
                        <m:sSub>
                          <m:sSubPr>
                            <m:ctrlPr>
                              <a:rPr lang="en-US" sz="1700" i="1">
                                <a:latin typeface="Cambria Math" panose="02040503050406030204" pitchFamily="18" charset="0"/>
                              </a:rPr>
                            </m:ctrlPr>
                          </m:sSubPr>
                          <m:e>
                            <m:r>
                              <a:rPr lang="en-US" sz="1700">
                                <a:latin typeface="Cambria Math"/>
                              </a:rPr>
                              <m:t>𝜎</m:t>
                            </m:r>
                          </m:e>
                          <m:sub>
                            <m:r>
                              <a:rPr lang="en-US" sz="1700">
                                <a:latin typeface="Cambria Math"/>
                              </a:rPr>
                              <m:t>𝑣</m:t>
                            </m:r>
                          </m:sub>
                        </m:sSub>
                        <m:sSup>
                          <m:sSupPr>
                            <m:ctrlPr>
                              <a:rPr lang="en-US" sz="1700" i="1">
                                <a:latin typeface="Cambria Math" panose="02040503050406030204" pitchFamily="18" charset="0"/>
                              </a:rPr>
                            </m:ctrlPr>
                          </m:sSupPr>
                          <m:e>
                            <m:r>
                              <m:rPr>
                                <m:lit/>
                              </m:rPr>
                              <a:rPr lang="en-US" sz="1700">
                                <a:latin typeface="Cambria Math"/>
                              </a:rPr>
                              <m:t>|</m:t>
                            </m:r>
                          </m:e>
                          <m:sup>
                            <m:r>
                              <a:rPr lang="en-US" sz="1700">
                                <a:latin typeface="Cambria Math"/>
                              </a:rPr>
                              <m:t>2</m:t>
                            </m:r>
                          </m:sup>
                        </m:sSup>
                        <m:r>
                          <a:rPr lang="en-US" sz="1700" i="1">
                            <a:latin typeface="Cambria Math"/>
                          </a:rPr>
                          <m:t>−</m:t>
                        </m:r>
                        <m:r>
                          <a:rPr lang="en-US" sz="1700" b="0" i="1" smtClean="0">
                            <a:latin typeface="Cambria Math" panose="02040503050406030204" pitchFamily="18" charset="0"/>
                          </a:rPr>
                          <m:t>𝜆</m:t>
                        </m:r>
                        <m:nary>
                          <m:naryPr>
                            <m:chr m:val="∑"/>
                            <m:supHide m:val="on"/>
                            <m:ctrlPr>
                              <a:rPr lang="en-US" sz="1700" i="1">
                                <a:latin typeface="Cambria Math" panose="02040503050406030204" pitchFamily="18" charset="0"/>
                              </a:rPr>
                            </m:ctrlPr>
                          </m:naryPr>
                          <m:sub>
                            <m:r>
                              <a:rPr lang="en-US" sz="1700" i="1">
                                <a:latin typeface="Cambria Math"/>
                              </a:rPr>
                              <m:t>𝑣</m:t>
                            </m:r>
                          </m:sub>
                          <m:sup/>
                          <m:e>
                            <m:sSub>
                              <m:sSubPr>
                                <m:ctrlPr>
                                  <a:rPr lang="en-US" sz="1700" i="1">
                                    <a:latin typeface="Cambria Math" panose="02040503050406030204" pitchFamily="18" charset="0"/>
                                  </a:rPr>
                                </m:ctrlPr>
                              </m:sSubPr>
                              <m:e>
                                <m:sSub>
                                  <m:sSubPr>
                                    <m:ctrlPr>
                                      <a:rPr lang="en-US" sz="1700" i="1">
                                        <a:latin typeface="Cambria Math" panose="02040503050406030204" pitchFamily="18" charset="0"/>
                                      </a:rPr>
                                    </m:ctrlPr>
                                  </m:sSubPr>
                                  <m:e>
                                    <m:r>
                                      <a:rPr lang="en-US" sz="1700" i="1">
                                        <a:latin typeface="Cambria Math"/>
                                      </a:rPr>
                                      <m:t>𝜂</m:t>
                                    </m:r>
                                  </m:e>
                                  <m:sub>
                                    <m:r>
                                      <a:rPr lang="en-US" sz="1700" i="1">
                                        <a:latin typeface="Cambria Math"/>
                                      </a:rPr>
                                      <m:t>𝑣</m:t>
                                    </m:r>
                                  </m:sub>
                                </m:sSub>
                                <m:r>
                                  <a:rPr lang="en-US" sz="1700" i="1">
                                    <a:latin typeface="Cambria Math"/>
                                  </a:rPr>
                                  <m:t>⋅</m:t>
                                </m:r>
                                <m:r>
                                  <a:rPr lang="en-US" sz="1700" i="1">
                                    <a:latin typeface="Cambria Math"/>
                                  </a:rPr>
                                  <m:t>𝜎</m:t>
                                </m:r>
                              </m:e>
                              <m:sub>
                                <m:r>
                                  <a:rPr lang="en-US" sz="1700" i="1">
                                    <a:latin typeface="Cambria Math"/>
                                  </a:rPr>
                                  <m:t>𝑣</m:t>
                                </m:r>
                              </m:sub>
                            </m:sSub>
                          </m:e>
                        </m:nary>
                      </m:e>
                    </m:nary>
                  </m:oMath>
                </a14:m>
                <a:endParaRPr lang="en-US" sz="17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036637"/>
                <a:ext cx="8229600" cy="4906963"/>
              </a:xfrm>
              <a:blipFill>
                <a:blip r:embed="rId3"/>
                <a:stretch>
                  <a:fillRect l="-444" r="-370" b="-15901"/>
                </a:stretch>
              </a:blipFill>
            </p:spPr>
            <p:txBody>
              <a:bodyPr/>
              <a:lstStyle/>
              <a:p>
                <a:r>
                  <a:rPr lang="en-IL">
                    <a:noFill/>
                  </a:rPr>
                  <a:t> </a:t>
                </a:r>
              </a:p>
            </p:txBody>
          </p:sp>
        </mc:Fallback>
      </mc:AlternateContent>
      <p:sp>
        <p:nvSpPr>
          <p:cNvPr id="4" name="Slide Number Placeholder 3"/>
          <p:cNvSpPr>
            <a:spLocks noGrp="1"/>
          </p:cNvSpPr>
          <p:nvPr>
            <p:ph type="sldNum" sz="quarter" idx="4294967295"/>
          </p:nvPr>
        </p:nvSpPr>
        <p:spPr/>
        <p:txBody>
          <a:bodyPr/>
          <a:lstStyle/>
          <a:p>
            <a:fld id="{6653EBAD-0DEC-4A42-8EAE-CEF9B3D9D7C6}" type="slidenum">
              <a:rPr lang="en-US" smtClean="0"/>
              <a:t>5</a:t>
            </a:fld>
            <a:endParaRPr lang="en-US" dirty="0"/>
          </a:p>
        </p:txBody>
      </p:sp>
    </p:spTree>
    <p:extLst>
      <p:ext uri="{BB962C8B-B14F-4D97-AF65-F5344CB8AC3E}">
        <p14:creationId xmlns:p14="http://schemas.microsoft.com/office/powerpoint/2010/main" val="800866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err="1"/>
              <a:t>Imry</a:t>
            </a:r>
            <a:r>
              <a:rPr lang="en-US" dirty="0"/>
              <a:t>-Ma phenomenon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143000"/>
                <a:ext cx="8229600" cy="4906963"/>
              </a:xfrm>
            </p:spPr>
            <p:txBody>
              <a:bodyPr>
                <a:noAutofit/>
              </a:bodyPr>
              <a:lstStyle/>
              <a:p>
                <a:r>
                  <a:rPr lang="en-US" sz="1800" dirty="0">
                    <a:solidFill>
                      <a:srgbClr val="7030A0"/>
                    </a:solidFill>
                  </a:rPr>
                  <a:t>Imry-Ma (1975)</a:t>
                </a:r>
                <a:r>
                  <a:rPr lang="en-US" sz="1800" dirty="0"/>
                  <a:t> considered  the </a:t>
                </a:r>
                <a:r>
                  <a:rPr lang="en-US" sz="1800" dirty="0">
                    <a:solidFill>
                      <a:srgbClr val="0070C0"/>
                    </a:solidFill>
                  </a:rPr>
                  <a:t>effects of disorder </a:t>
                </a:r>
                <a:r>
                  <a:rPr lang="en-US" sz="1800" dirty="0"/>
                  <a:t>for the random-field </a:t>
                </a:r>
                <a:r>
                  <a:rPr lang="en-US" sz="1800" dirty="0" err="1"/>
                  <a:t>Ising</a:t>
                </a:r>
                <a:r>
                  <a:rPr lang="en-US" sz="1800" dirty="0"/>
                  <a:t> and spin </a:t>
                </a:r>
                <a14:m>
                  <m:oMath xmlns:m="http://schemas.openxmlformats.org/officeDocument/2006/math">
                    <m:r>
                      <a:rPr lang="en-US" sz="1800" b="0" i="1" smtClean="0">
                        <a:latin typeface="Cambria Math"/>
                      </a:rPr>
                      <m:t>𝑂</m:t>
                    </m:r>
                    <m:r>
                      <a:rPr lang="en-US" sz="1800" b="0" i="1" smtClean="0">
                        <a:latin typeface="Cambria Math"/>
                      </a:rPr>
                      <m:t>(</m:t>
                    </m:r>
                    <m:r>
                      <a:rPr lang="en-US" sz="1800" b="0" i="1" smtClean="0">
                        <a:latin typeface="Cambria Math"/>
                      </a:rPr>
                      <m:t>𝑛</m:t>
                    </m:r>
                    <m:r>
                      <a:rPr lang="en-US" sz="1800" b="0" i="1" smtClean="0">
                        <a:latin typeface="Cambria Math"/>
                      </a:rPr>
                      <m:t>)</m:t>
                    </m:r>
                  </m:oMath>
                </a14:m>
                <a:r>
                  <a:rPr lang="en-US" sz="1800" dirty="0"/>
                  <a:t> models, and predicted that </a:t>
                </a:r>
                <a:r>
                  <a:rPr lang="en-US" sz="1800" dirty="0">
                    <a:solidFill>
                      <a:srgbClr val="0070C0"/>
                    </a:solidFill>
                  </a:rPr>
                  <a:t>in low dimensions, an arbitrarily small disorder strength </a:t>
                </a:r>
                <a14:m>
                  <m:oMath xmlns:m="http://schemas.openxmlformats.org/officeDocument/2006/math">
                    <m:r>
                      <a:rPr lang="en-US" sz="1800">
                        <a:solidFill>
                          <a:srgbClr val="0070C0"/>
                        </a:solidFill>
                        <a:latin typeface="Cambria Math"/>
                      </a:rPr>
                      <m:t>𝜆</m:t>
                    </m:r>
                  </m:oMath>
                </a14:m>
                <a:r>
                  <a:rPr lang="en-US" sz="1800" dirty="0">
                    <a:solidFill>
                      <a:srgbClr val="0070C0"/>
                    </a:solidFill>
                  </a:rPr>
                  <a:t> causes the models to lose their ordered phase</a:t>
                </a:r>
                <a:r>
                  <a:rPr lang="en-US" sz="1800" dirty="0"/>
                  <a:t>, as follows: </a:t>
                </a:r>
                <a:br>
                  <a:rPr lang="en-US" sz="1800" dirty="0"/>
                </a:br>
                <a:r>
                  <a:rPr lang="en-US" sz="1800" dirty="0"/>
                  <a:t>The random-field </a:t>
                </a:r>
                <a:r>
                  <a:rPr lang="en-US" sz="1800" dirty="0" err="1"/>
                  <a:t>Ising</a:t>
                </a:r>
                <a:r>
                  <a:rPr lang="en-US" sz="1800" dirty="0"/>
                  <a:t> model is disordered at all temperatures for </a:t>
                </a:r>
                <a14:m>
                  <m:oMath xmlns:m="http://schemas.openxmlformats.org/officeDocument/2006/math">
                    <m:r>
                      <a:rPr lang="en-US" sz="1800">
                        <a:latin typeface="Cambria Math"/>
                      </a:rPr>
                      <m:t>𝑑</m:t>
                    </m:r>
                    <m:r>
                      <a:rPr lang="en-US" sz="1800">
                        <a:latin typeface="Cambria Math"/>
                      </a:rPr>
                      <m:t>≤2</m:t>
                    </m:r>
                  </m:oMath>
                </a14:m>
                <a:r>
                  <a:rPr lang="en-US" sz="1800" dirty="0"/>
                  <a:t>.</a:t>
                </a:r>
                <a:br>
                  <a:rPr lang="en-US" sz="1800" dirty="0"/>
                </a:br>
                <a:r>
                  <a:rPr lang="en-US" sz="1800" dirty="0"/>
                  <a:t>The random-field spin </a:t>
                </a:r>
                <a14:m>
                  <m:oMath xmlns:m="http://schemas.openxmlformats.org/officeDocument/2006/math">
                    <m:r>
                      <a:rPr lang="en-US" sz="1800">
                        <a:latin typeface="Cambria Math"/>
                      </a:rPr>
                      <m:t>𝑂</m:t>
                    </m:r>
                    <m:r>
                      <a:rPr lang="en-US" sz="1800">
                        <a:latin typeface="Cambria Math"/>
                      </a:rPr>
                      <m:t>(</m:t>
                    </m:r>
                    <m:r>
                      <a:rPr lang="en-US" sz="1800">
                        <a:latin typeface="Cambria Math"/>
                      </a:rPr>
                      <m:t>𝑛</m:t>
                    </m:r>
                    <m:r>
                      <a:rPr lang="en-US" sz="1800">
                        <a:latin typeface="Cambria Math"/>
                      </a:rPr>
                      <m:t>)</m:t>
                    </m:r>
                  </m:oMath>
                </a14:m>
                <a:r>
                  <a:rPr lang="en-US" sz="1800" dirty="0"/>
                  <a:t> model is disordered at all temperatures for </a:t>
                </a:r>
                <a14:m>
                  <m:oMath xmlns:m="http://schemas.openxmlformats.org/officeDocument/2006/math">
                    <m:r>
                      <a:rPr lang="en-US" sz="1800">
                        <a:latin typeface="Cambria Math"/>
                      </a:rPr>
                      <m:t>𝑑</m:t>
                    </m:r>
                    <m:r>
                      <a:rPr lang="en-US" sz="1800">
                        <a:latin typeface="Cambria Math"/>
                      </a:rPr>
                      <m:t>≤4</m:t>
                    </m:r>
                  </m:oMath>
                </a14:m>
                <a:r>
                  <a:rPr lang="en-US" sz="1800" dirty="0"/>
                  <a:t>. </a:t>
                </a:r>
              </a:p>
              <a:p>
                <a:r>
                  <a:rPr lang="en-US" sz="1800" dirty="0" err="1">
                    <a:solidFill>
                      <a:srgbClr val="7030A0"/>
                    </a:solidFill>
                  </a:rPr>
                  <a:t>Aizenman-Wehr</a:t>
                </a:r>
                <a:r>
                  <a:rPr lang="en-US" sz="1800" dirty="0">
                    <a:solidFill>
                      <a:srgbClr val="7030A0"/>
                    </a:solidFill>
                  </a:rPr>
                  <a:t> (1989) </a:t>
                </a:r>
                <a:r>
                  <a:rPr lang="en-US" sz="1800" dirty="0"/>
                  <a:t>proved the predictions as part of a general statement.</a:t>
                </a:r>
              </a:p>
              <a:p>
                <a:r>
                  <a:rPr lang="en-US" sz="1800" dirty="0">
                    <a:solidFill>
                      <a:srgbClr val="FF0000"/>
                    </a:solidFill>
                  </a:rPr>
                  <a:t>Notation</a:t>
                </a:r>
                <a:r>
                  <a:rPr lang="en-US" sz="1800" dirty="0"/>
                  <a:t>: Write </a:t>
                </a:r>
                <a14:m>
                  <m:oMath xmlns:m="http://schemas.openxmlformats.org/officeDocument/2006/math">
                    <m:sSub>
                      <m:sSubPr>
                        <m:ctrlPr>
                          <a:rPr lang="en-US" sz="1800" b="0" i="1" smtClean="0">
                            <a:solidFill>
                              <a:srgbClr val="0070C0"/>
                            </a:solidFill>
                            <a:latin typeface="Cambria Math" panose="02040503050406030204" pitchFamily="18" charset="0"/>
                          </a:rPr>
                        </m:ctrlPr>
                      </m:sSubPr>
                      <m:e>
                        <m:r>
                          <m:rPr>
                            <m:sty m:val="p"/>
                          </m:rPr>
                          <a:rPr lang="en-US" sz="1800" b="0" i="0" smtClean="0">
                            <a:solidFill>
                              <a:srgbClr val="0070C0"/>
                            </a:solidFill>
                            <a:latin typeface="Cambria Math" panose="02040503050406030204" pitchFamily="18" charset="0"/>
                          </a:rPr>
                          <m:t>Λ</m:t>
                        </m:r>
                      </m:e>
                      <m:sub>
                        <m:r>
                          <a:rPr lang="en-US" sz="1800" b="0" i="1" smtClean="0">
                            <a:solidFill>
                              <a:srgbClr val="0070C0"/>
                            </a:solidFill>
                            <a:latin typeface="Cambria Math" panose="02040503050406030204" pitchFamily="18" charset="0"/>
                          </a:rPr>
                          <m:t>𝐿</m:t>
                        </m:r>
                      </m:sub>
                    </m:sSub>
                    <m:r>
                      <a:rPr lang="en-US" sz="1800">
                        <a:solidFill>
                          <a:srgbClr val="0070C0"/>
                        </a:solidFill>
                        <a:latin typeface="Cambria Math"/>
                      </a:rPr>
                      <m:t>≔</m:t>
                    </m:r>
                    <m:sSup>
                      <m:sSupPr>
                        <m:ctrlPr>
                          <a:rPr lang="en-US" sz="1800" i="1">
                            <a:solidFill>
                              <a:srgbClr val="0070C0"/>
                            </a:solidFill>
                            <a:latin typeface="Cambria Math" panose="02040503050406030204" pitchFamily="18" charset="0"/>
                          </a:rPr>
                        </m:ctrlPr>
                      </m:sSupPr>
                      <m:e>
                        <m:d>
                          <m:dPr>
                            <m:begChr m:val="{"/>
                            <m:endChr m:val="}"/>
                            <m:ctrlPr>
                              <a:rPr lang="en-US" sz="1800" i="1">
                                <a:solidFill>
                                  <a:srgbClr val="0070C0"/>
                                </a:solidFill>
                                <a:latin typeface="Cambria Math" panose="02040503050406030204" pitchFamily="18" charset="0"/>
                              </a:rPr>
                            </m:ctrlPr>
                          </m:dPr>
                          <m:e>
                            <m:r>
                              <a:rPr lang="en-US" sz="1800">
                                <a:solidFill>
                                  <a:srgbClr val="0070C0"/>
                                </a:solidFill>
                                <a:latin typeface="Cambria Math"/>
                              </a:rPr>
                              <m:t>−</m:t>
                            </m:r>
                            <m:r>
                              <a:rPr lang="en-US" sz="1800">
                                <a:solidFill>
                                  <a:srgbClr val="0070C0"/>
                                </a:solidFill>
                                <a:latin typeface="Cambria Math"/>
                              </a:rPr>
                              <m:t>𝐿</m:t>
                            </m:r>
                            <m:r>
                              <a:rPr lang="en-US" sz="1800">
                                <a:solidFill>
                                  <a:srgbClr val="0070C0"/>
                                </a:solidFill>
                                <a:latin typeface="Cambria Math"/>
                              </a:rPr>
                              <m:t>,…,</m:t>
                            </m:r>
                            <m:r>
                              <a:rPr lang="en-US" sz="1800">
                                <a:solidFill>
                                  <a:srgbClr val="0070C0"/>
                                </a:solidFill>
                                <a:latin typeface="Cambria Math"/>
                              </a:rPr>
                              <m:t>𝐿</m:t>
                            </m:r>
                          </m:e>
                        </m:d>
                      </m:e>
                      <m:sup>
                        <m:r>
                          <a:rPr lang="en-US" sz="1800">
                            <a:solidFill>
                              <a:srgbClr val="0070C0"/>
                            </a:solidFill>
                            <a:latin typeface="Cambria Math"/>
                          </a:rPr>
                          <m:t>𝑑</m:t>
                        </m:r>
                      </m:sup>
                    </m:sSup>
                  </m:oMath>
                </a14:m>
                <a:r>
                  <a:rPr lang="en-US" sz="1800" dirty="0"/>
                  <a:t>. For each disorder </a:t>
                </a:r>
                <a14:m>
                  <m:oMath xmlns:m="http://schemas.openxmlformats.org/officeDocument/2006/math">
                    <m:r>
                      <a:rPr lang="en-US" sz="1800" b="0" i="1" smtClean="0">
                        <a:latin typeface="Cambria Math" panose="02040503050406030204" pitchFamily="18" charset="0"/>
                      </a:rPr>
                      <m:t>𝜂</m:t>
                    </m:r>
                  </m:oMath>
                </a14:m>
                <a:r>
                  <a:rPr lang="en-US" sz="1800" dirty="0"/>
                  <a:t>, write </a:t>
                </a:r>
                <a14:m>
                  <m:oMath xmlns:m="http://schemas.openxmlformats.org/officeDocument/2006/math">
                    <m:sSub>
                      <m:sSubPr>
                        <m:ctrlPr>
                          <a:rPr lang="en-US" sz="1800" i="1">
                            <a:latin typeface="Cambria Math" panose="02040503050406030204" pitchFamily="18" charset="0"/>
                          </a:rPr>
                        </m:ctrlPr>
                      </m:sSubPr>
                      <m:e>
                        <m:d>
                          <m:dPr>
                            <m:begChr m:val="〈"/>
                            <m:endChr m:val="〉"/>
                            <m:ctrlPr>
                              <a:rPr lang="en-US" sz="1800" i="1">
                                <a:latin typeface="Cambria Math" panose="02040503050406030204" pitchFamily="18" charset="0"/>
                              </a:rPr>
                            </m:ctrlPr>
                          </m:dPr>
                          <m:e>
                            <m:r>
                              <a:rPr lang="en-US" sz="1800">
                                <a:latin typeface="Cambria Math"/>
                              </a:rPr>
                              <m:t>⋅</m:t>
                            </m:r>
                          </m:e>
                        </m:d>
                      </m:e>
                      <m:sub>
                        <m:r>
                          <a:rPr lang="en-US" sz="1800">
                            <a:latin typeface="Cambria Math"/>
                          </a:rPr>
                          <m:t>𝜇</m:t>
                        </m:r>
                      </m:sub>
                    </m:sSub>
                  </m:oMath>
                </a14:m>
                <a:r>
                  <a:rPr lang="en-US" sz="1800" dirty="0"/>
                  <a:t> for the thermal expectation according to a </a:t>
                </a:r>
                <a:r>
                  <a:rPr lang="en-US" sz="1800" dirty="0">
                    <a:solidFill>
                      <a:srgbClr val="0070C0"/>
                    </a:solidFill>
                  </a:rPr>
                  <a:t>Gibbs measure </a:t>
                </a:r>
                <a14:m>
                  <m:oMath xmlns:m="http://schemas.openxmlformats.org/officeDocument/2006/math">
                    <m:r>
                      <a:rPr lang="en-US" sz="1800">
                        <a:solidFill>
                          <a:srgbClr val="0070C0"/>
                        </a:solidFill>
                        <a:latin typeface="Cambria Math"/>
                      </a:rPr>
                      <m:t>𝜇</m:t>
                    </m:r>
                  </m:oMath>
                </a14:m>
                <a:r>
                  <a:rPr lang="en-US" sz="1800" dirty="0">
                    <a:solidFill>
                      <a:srgbClr val="0070C0"/>
                    </a:solidFill>
                  </a:rPr>
                  <a:t> of the </a:t>
                </a:r>
                <a14:m>
                  <m:oMath xmlns:m="http://schemas.openxmlformats.org/officeDocument/2006/math">
                    <m:r>
                      <a:rPr lang="en-US" sz="1800">
                        <a:solidFill>
                          <a:srgbClr val="0070C0"/>
                        </a:solidFill>
                        <a:latin typeface="Cambria Math"/>
                      </a:rPr>
                      <m:t>𝜂</m:t>
                    </m:r>
                  </m:oMath>
                </a14:m>
                <a:r>
                  <a:rPr lang="en-US" sz="1800" dirty="0">
                    <a:solidFill>
                      <a:srgbClr val="0070C0"/>
                    </a:solidFill>
                  </a:rPr>
                  <a:t>-disordered system</a:t>
                </a:r>
                <a:r>
                  <a:rPr lang="en-US" sz="1800" dirty="0"/>
                  <a:t>.</a:t>
                </a:r>
                <a:br>
                  <a:rPr lang="en-US" sz="1800" dirty="0"/>
                </a:br>
                <a:r>
                  <a:rPr lang="en-US" sz="1800" dirty="0"/>
                  <a:t>Write </a:t>
                </a:r>
                <a14:m>
                  <m:oMath xmlns:m="http://schemas.openxmlformats.org/officeDocument/2006/math">
                    <m:r>
                      <a:rPr lang="en-US" sz="1800" b="0" i="1" smtClean="0">
                        <a:latin typeface="Cambria Math" panose="02040503050406030204" pitchFamily="18" charset="0"/>
                      </a:rPr>
                      <m:t>ℙ</m:t>
                    </m:r>
                  </m:oMath>
                </a14:m>
                <a:r>
                  <a:rPr lang="en-US" sz="1800" dirty="0"/>
                  <a:t> and </a:t>
                </a:r>
                <a14:m>
                  <m:oMath xmlns:m="http://schemas.openxmlformats.org/officeDocument/2006/math">
                    <m:r>
                      <a:rPr lang="en-US" sz="1800" b="0" i="1" smtClean="0">
                        <a:latin typeface="Cambria Math" panose="02040503050406030204" pitchFamily="18" charset="0"/>
                      </a:rPr>
                      <m:t>𝔼</m:t>
                    </m:r>
                  </m:oMath>
                </a14:m>
                <a:r>
                  <a:rPr lang="en-US" sz="1800" dirty="0"/>
                  <a:t> for the probability and expectation operator over </a:t>
                </a:r>
                <a14:m>
                  <m:oMath xmlns:m="http://schemas.openxmlformats.org/officeDocument/2006/math">
                    <m:r>
                      <a:rPr lang="en-US" sz="1800" b="0" i="1" smtClean="0">
                        <a:latin typeface="Cambria Math" panose="02040503050406030204" pitchFamily="18" charset="0"/>
                      </a:rPr>
                      <m:t>𝜂</m:t>
                    </m:r>
                  </m:oMath>
                </a14:m>
                <a:r>
                  <a:rPr lang="en-US" sz="1800" dirty="0"/>
                  <a:t>.</a:t>
                </a:r>
              </a:p>
              <a:p>
                <a:r>
                  <a:rPr lang="en-US" sz="1800" dirty="0">
                    <a:solidFill>
                      <a:srgbClr val="FF0000"/>
                    </a:solidFill>
                  </a:rPr>
                  <a:t>Theorem</a:t>
                </a:r>
                <a:r>
                  <a:rPr lang="en-US" sz="1800" dirty="0"/>
                  <a:t> (</a:t>
                </a:r>
                <a:r>
                  <a:rPr lang="en-US" sz="1800" dirty="0" err="1">
                    <a:solidFill>
                      <a:srgbClr val="7030A0"/>
                    </a:solidFill>
                  </a:rPr>
                  <a:t>Aizenman-Wehr</a:t>
                </a:r>
                <a:r>
                  <a:rPr lang="en-US" sz="1800" dirty="0">
                    <a:solidFill>
                      <a:srgbClr val="7030A0"/>
                    </a:solidFill>
                  </a:rPr>
                  <a:t>, special case</a:t>
                </a:r>
                <a:r>
                  <a:rPr lang="en-US" sz="1800" dirty="0"/>
                  <a:t>): For a disordered lattice system with compact state space (as discussed above) in </a:t>
                </a:r>
                <a:r>
                  <a:rPr lang="en-US" sz="1800" dirty="0">
                    <a:solidFill>
                      <a:srgbClr val="0070C0"/>
                    </a:solidFill>
                  </a:rPr>
                  <a:t>dimensions </a:t>
                </a:r>
                <a14:m>
                  <m:oMath xmlns:m="http://schemas.openxmlformats.org/officeDocument/2006/math">
                    <m:r>
                      <a:rPr lang="en-US" sz="1800">
                        <a:solidFill>
                          <a:srgbClr val="0070C0"/>
                        </a:solidFill>
                        <a:latin typeface="Cambria Math"/>
                      </a:rPr>
                      <m:t>𝑑</m:t>
                    </m:r>
                    <m:r>
                      <a:rPr lang="en-US" sz="1800">
                        <a:solidFill>
                          <a:srgbClr val="0070C0"/>
                        </a:solidFill>
                        <a:latin typeface="Cambria Math"/>
                      </a:rPr>
                      <m:t>=1, 2</m:t>
                    </m:r>
                  </m:oMath>
                </a14:m>
                <a:r>
                  <a:rPr lang="en-US" sz="1800" dirty="0"/>
                  <a:t>,</a:t>
                </a:r>
                <a:r>
                  <a:rPr lang="en-US" sz="1800" dirty="0">
                    <a:solidFill>
                      <a:srgbClr val="0070C0"/>
                    </a:solidFill>
                  </a:rPr>
                  <a:t> </a:t>
                </a:r>
                <a:r>
                  <a:rPr lang="en-US" sz="1800" dirty="0"/>
                  <a:t>at temperature</a:t>
                </a:r>
                <a:br>
                  <a:rPr lang="en-US" sz="1800" dirty="0"/>
                </a:br>
                <a:r>
                  <a:rPr lang="en-US" sz="1800" dirty="0"/>
                  <a:t> </a:t>
                </a:r>
                <a14:m>
                  <m:oMath xmlns:m="http://schemas.openxmlformats.org/officeDocument/2006/math">
                    <m:r>
                      <a:rPr lang="en-US" sz="1800" b="0" i="1" smtClean="0">
                        <a:latin typeface="Cambria Math" panose="02040503050406030204" pitchFamily="18" charset="0"/>
                      </a:rPr>
                      <m:t>0≤</m:t>
                    </m:r>
                    <m:r>
                      <a:rPr lang="en-US" sz="1800" b="0" i="1" smtClean="0">
                        <a:latin typeface="Cambria Math" panose="02040503050406030204" pitchFamily="18" charset="0"/>
                      </a:rPr>
                      <m:t>𝑇</m:t>
                    </m:r>
                    <m:r>
                      <a:rPr lang="en-US" sz="1800" b="0" i="1" smtClean="0">
                        <a:latin typeface="Cambria Math" panose="02040503050406030204" pitchFamily="18" charset="0"/>
                      </a:rPr>
                      <m:t>&lt;∞</m:t>
                    </m:r>
                  </m:oMath>
                </a14:m>
                <a:r>
                  <a:rPr lang="en-US" sz="1800" dirty="0"/>
                  <a:t> and disorder strength </a:t>
                </a:r>
                <a14:m>
                  <m:oMath xmlns:m="http://schemas.openxmlformats.org/officeDocument/2006/math">
                    <m:r>
                      <a:rPr lang="en-US" sz="1800" b="0" i="1" smtClean="0">
                        <a:latin typeface="Cambria Math" panose="02040503050406030204" pitchFamily="18" charset="0"/>
                      </a:rPr>
                      <m:t>𝜆</m:t>
                    </m:r>
                    <m:r>
                      <a:rPr lang="en-US" sz="1800" b="0" i="1" smtClean="0">
                        <a:latin typeface="Cambria Math"/>
                      </a:rPr>
                      <m:t>&gt;0</m:t>
                    </m:r>
                  </m:oMath>
                </a14:m>
                <a:r>
                  <a:rPr lang="en-US" sz="1800" dirty="0"/>
                  <a:t>, the limit </a:t>
                </a:r>
              </a:p>
              <a:p>
                <a:pPr marL="0" indent="0">
                  <a:buNone/>
                </a:pPr>
                <a14:m>
                  <m:oMathPara xmlns:m="http://schemas.openxmlformats.org/officeDocument/2006/math">
                    <m:oMathParaPr>
                      <m:jc m:val="centerGroup"/>
                    </m:oMathParaPr>
                    <m:oMath xmlns:m="http://schemas.openxmlformats.org/officeDocument/2006/math">
                      <m:func>
                        <m:funcPr>
                          <m:ctrlPr>
                            <a:rPr lang="en-US" sz="1800" i="1" smtClean="0">
                              <a:latin typeface="Cambria Math" panose="02040503050406030204" pitchFamily="18" charset="0"/>
                            </a:rPr>
                          </m:ctrlPr>
                        </m:funcPr>
                        <m:fName>
                          <m:limLow>
                            <m:limLowPr>
                              <m:ctrlPr>
                                <a:rPr lang="en-US" sz="1800" i="1" smtClean="0">
                                  <a:latin typeface="Cambria Math" panose="02040503050406030204" pitchFamily="18" charset="0"/>
                                </a:rPr>
                              </m:ctrlPr>
                            </m:limLowPr>
                            <m:e>
                              <m:r>
                                <m:rPr>
                                  <m:sty m:val="p"/>
                                </m:rPr>
                                <a:rPr lang="en-US" sz="1800" i="0" smtClean="0">
                                  <a:latin typeface="Cambria Math"/>
                                </a:rPr>
                                <m:t>lim</m:t>
                              </m:r>
                            </m:e>
                            <m:lim>
                              <m:r>
                                <a:rPr lang="en-US" sz="1800" b="0" i="1" smtClean="0">
                                  <a:latin typeface="Cambria Math"/>
                                </a:rPr>
                                <m:t>𝐿</m:t>
                              </m:r>
                              <m:r>
                                <a:rPr lang="en-US" sz="1800" b="0" i="1" smtClean="0">
                                  <a:latin typeface="Cambria Math"/>
                                </a:rPr>
                                <m:t>→∞</m:t>
                              </m:r>
                            </m:lim>
                          </m:limLow>
                        </m:fName>
                        <m:e>
                          <m:f>
                            <m:fPr>
                              <m:ctrlPr>
                                <a:rPr lang="en-US" sz="1800" b="0" i="1" smtClean="0">
                                  <a:latin typeface="Cambria Math" panose="02040503050406030204" pitchFamily="18" charset="0"/>
                                </a:rPr>
                              </m:ctrlPr>
                            </m:fPr>
                            <m:num>
                              <m:r>
                                <a:rPr lang="en-US" sz="1800" b="0" i="1" smtClean="0">
                                  <a:latin typeface="Cambria Math"/>
                                </a:rPr>
                                <m:t>1</m:t>
                              </m:r>
                            </m:num>
                            <m:den>
                              <m:sSup>
                                <m:sSupPr>
                                  <m:ctrlPr>
                                    <a:rPr lang="en-US" sz="1800" b="0" i="1" smtClean="0">
                                      <a:latin typeface="Cambria Math" panose="02040503050406030204" pitchFamily="18" charset="0"/>
                                    </a:rPr>
                                  </m:ctrlPr>
                                </m:sSupPr>
                                <m:e>
                                  <m:r>
                                    <a:rPr lang="en-US" sz="1800" b="0" i="1" smtClean="0">
                                      <a:latin typeface="Cambria Math"/>
                                    </a:rPr>
                                    <m:t>𝐿</m:t>
                                  </m:r>
                                </m:e>
                                <m:sup>
                                  <m:r>
                                    <a:rPr lang="en-US" sz="1800" b="0" i="1" smtClean="0">
                                      <a:latin typeface="Cambria Math" panose="02040503050406030204" pitchFamily="18" charset="0"/>
                                    </a:rPr>
                                    <m:t>𝑑</m:t>
                                  </m:r>
                                </m:sup>
                              </m:sSup>
                            </m:den>
                          </m:f>
                          <m:nary>
                            <m:naryPr>
                              <m:chr m:val="∑"/>
                              <m:supHide m:val="on"/>
                              <m:ctrlPr>
                                <a:rPr lang="en-US" sz="1800" b="0" i="1" smtClean="0">
                                  <a:latin typeface="Cambria Math" panose="02040503050406030204" pitchFamily="18" charset="0"/>
                                </a:rPr>
                              </m:ctrlPr>
                            </m:naryPr>
                            <m:sub>
                              <m:r>
                                <a:rPr lang="en-US" sz="1800" b="0" i="1" smtClean="0">
                                  <a:latin typeface="Cambria Math"/>
                                </a:rPr>
                                <m:t>𝑣</m:t>
                              </m:r>
                              <m:r>
                                <a:rPr lang="en-US" sz="1800" b="0" i="1" smtClean="0">
                                  <a:latin typeface="Cambria Math"/>
                                </a:rPr>
                                <m:t>∈</m:t>
                              </m:r>
                              <m:sSubSup>
                                <m:sSubSupPr>
                                  <m:ctrlPr>
                                    <a:rPr lang="en-US" sz="1800" b="0" i="1" smtClean="0">
                                      <a:latin typeface="Cambria Math" panose="02040503050406030204" pitchFamily="18" charset="0"/>
                                    </a:rPr>
                                  </m:ctrlPr>
                                </m:sSubSupPr>
                                <m:e>
                                  <m:r>
                                    <m:rPr>
                                      <m:sty m:val="p"/>
                                    </m:rPr>
                                    <a:rPr lang="en-US" sz="1800" b="0" i="0" smtClean="0">
                                      <a:latin typeface="Cambria Math" panose="02040503050406030204" pitchFamily="18" charset="0"/>
                                    </a:rPr>
                                    <m:t>Λ</m:t>
                                  </m:r>
                                </m:e>
                                <m:sub>
                                  <m:r>
                                    <a:rPr lang="en-US" sz="1800" b="0" i="1" smtClean="0">
                                      <a:latin typeface="Cambria Math" panose="02040503050406030204" pitchFamily="18" charset="0"/>
                                    </a:rPr>
                                    <m:t>𝐿</m:t>
                                  </m:r>
                                </m:sub>
                                <m:sup>
                                  <m:r>
                                    <a:rPr lang="en-US" sz="1800" b="0" i="1" smtClean="0">
                                      <a:latin typeface="Cambria Math" panose="02040503050406030204" pitchFamily="18" charset="0"/>
                                    </a:rPr>
                                    <m:t>𝑑</m:t>
                                  </m:r>
                                </m:sup>
                              </m:sSubSup>
                            </m:sub>
                            <m:sup/>
                            <m:e>
                              <m:sSub>
                                <m:sSubPr>
                                  <m:ctrlPr>
                                    <a:rPr lang="en-US" sz="1800" b="0" i="1" smtClean="0">
                                      <a:latin typeface="Cambria Math" panose="02040503050406030204" pitchFamily="18" charset="0"/>
                                    </a:rPr>
                                  </m:ctrlPr>
                                </m:sSubPr>
                                <m:e>
                                  <m:d>
                                    <m:dPr>
                                      <m:begChr m:val="〈"/>
                                      <m:endChr m:val="〉"/>
                                      <m:ctrlPr>
                                        <a:rPr lang="en-US" sz="1800" b="0" i="1" smtClean="0">
                                          <a:latin typeface="Cambria Math" panose="02040503050406030204" pitchFamily="18" charset="0"/>
                                        </a:rPr>
                                      </m:ctrlPr>
                                    </m:dPr>
                                    <m:e>
                                      <m:r>
                                        <a:rPr lang="en-US" sz="1800" b="0" i="1" smtClean="0">
                                          <a:latin typeface="Cambria Math"/>
                                        </a:rPr>
                                        <m:t>𝑓</m:t>
                                      </m:r>
                                      <m:d>
                                        <m:dPr>
                                          <m:ctrlPr>
                                            <a:rPr lang="en-US" sz="1800" b="0" i="1" smtClean="0">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𝒯</m:t>
                                              </m:r>
                                            </m:e>
                                            <m:sub>
                                              <m:r>
                                                <a:rPr lang="en-US" sz="1800" i="1">
                                                  <a:latin typeface="Cambria Math"/>
                                                </a:rPr>
                                                <m:t>𝑣</m:t>
                                              </m:r>
                                            </m:sub>
                                          </m:sSub>
                                          <m:d>
                                            <m:dPr>
                                              <m:ctrlPr>
                                                <a:rPr lang="en-US" sz="1800" b="0" i="1" smtClean="0">
                                                  <a:latin typeface="Cambria Math" panose="02040503050406030204" pitchFamily="18" charset="0"/>
                                                </a:rPr>
                                              </m:ctrlPr>
                                            </m:dPr>
                                            <m:e>
                                              <m:r>
                                                <a:rPr lang="en-US" sz="1800" b="0" i="1" smtClean="0">
                                                  <a:latin typeface="Cambria Math"/>
                                                </a:rPr>
                                                <m:t>𝜎</m:t>
                                              </m:r>
                                            </m:e>
                                          </m:d>
                                        </m:e>
                                      </m:d>
                                    </m:e>
                                  </m:d>
                                </m:e>
                                <m:sub>
                                  <m:r>
                                    <a:rPr lang="en-US" sz="1800" b="0" i="1" smtClean="0">
                                      <a:latin typeface="Cambria Math" panose="02040503050406030204" pitchFamily="18" charset="0"/>
                                    </a:rPr>
                                    <m:t>𝜇</m:t>
                                  </m:r>
                                </m:sub>
                              </m:sSub>
                            </m:e>
                          </m:nary>
                        </m:e>
                      </m:func>
                    </m:oMath>
                  </m:oMathPara>
                </a14:m>
                <a:endParaRPr lang="en-US" sz="1800" dirty="0"/>
              </a:p>
              <a:p>
                <a:pPr marL="342000" indent="0">
                  <a:buNone/>
                </a:pPr>
                <a:r>
                  <a:rPr lang="en-US" sz="1800" dirty="0">
                    <a:solidFill>
                      <a:srgbClr val="0070C0"/>
                    </a:solidFill>
                  </a:rPr>
                  <a:t>exists and has the same value for all Gibbs measures </a:t>
                </a:r>
                <a14:m>
                  <m:oMath xmlns:m="http://schemas.openxmlformats.org/officeDocument/2006/math">
                    <m:r>
                      <a:rPr lang="en-US" sz="1800">
                        <a:solidFill>
                          <a:srgbClr val="0070C0"/>
                        </a:solidFill>
                        <a:latin typeface="Cambria Math"/>
                      </a:rPr>
                      <m:t>𝜇</m:t>
                    </m:r>
                  </m:oMath>
                </a14:m>
                <a:r>
                  <a:rPr lang="en-US" sz="1800" dirty="0">
                    <a:solidFill>
                      <a:srgbClr val="0070C0"/>
                    </a:solidFill>
                  </a:rPr>
                  <a:t> and almost all </a:t>
                </a:r>
                <a14:m>
                  <m:oMath xmlns:m="http://schemas.openxmlformats.org/officeDocument/2006/math">
                    <m:r>
                      <a:rPr lang="en-US" sz="1800">
                        <a:solidFill>
                          <a:srgbClr val="0070C0"/>
                        </a:solidFill>
                        <a:latin typeface="Cambria Math"/>
                      </a:rPr>
                      <m:t>𝜂</m:t>
                    </m:r>
                  </m:oMath>
                </a14:m>
                <a:r>
                  <a:rPr lang="en-US" sz="1800" dirty="0"/>
                  <a:t>.</a:t>
                </a:r>
                <a:br>
                  <a:rPr lang="en-US" sz="1800" dirty="0"/>
                </a:br>
                <a:r>
                  <a:rPr lang="en-US" sz="1800" dirty="0"/>
                  <a:t>The same holds in </a:t>
                </a:r>
                <a:r>
                  <a:rPr lang="en-US" sz="1800" dirty="0">
                    <a:solidFill>
                      <a:srgbClr val="0070C0"/>
                    </a:solidFill>
                  </a:rPr>
                  <a:t>dimensions </a:t>
                </a:r>
                <a14:m>
                  <m:oMath xmlns:m="http://schemas.openxmlformats.org/officeDocument/2006/math">
                    <m:r>
                      <a:rPr lang="en-US" sz="1800">
                        <a:solidFill>
                          <a:srgbClr val="0070C0"/>
                        </a:solidFill>
                        <a:latin typeface="Cambria Math"/>
                      </a:rPr>
                      <m:t>1≤</m:t>
                    </m:r>
                    <m:r>
                      <a:rPr lang="en-US" sz="1800">
                        <a:solidFill>
                          <a:srgbClr val="0070C0"/>
                        </a:solidFill>
                        <a:latin typeface="Cambria Math"/>
                      </a:rPr>
                      <m:t>𝑑</m:t>
                    </m:r>
                    <m:r>
                      <a:rPr lang="en-US" sz="1800">
                        <a:solidFill>
                          <a:srgbClr val="0070C0"/>
                        </a:solidFill>
                        <a:latin typeface="Cambria Math"/>
                      </a:rPr>
                      <m:t>≤4</m:t>
                    </m:r>
                  </m:oMath>
                </a14:m>
                <a:r>
                  <a:rPr lang="en-US" sz="1800" dirty="0">
                    <a:solidFill>
                      <a:srgbClr val="0070C0"/>
                    </a:solidFill>
                  </a:rPr>
                  <a:t> </a:t>
                </a:r>
                <a:r>
                  <a:rPr lang="en-US" sz="1800" dirty="0"/>
                  <a:t>for the spin </a:t>
                </a:r>
                <a14:m>
                  <m:oMath xmlns:m="http://schemas.openxmlformats.org/officeDocument/2006/math">
                    <m:r>
                      <a:rPr lang="en-US" sz="1800" b="0" i="1" smtClean="0">
                        <a:latin typeface="Cambria Math"/>
                      </a:rPr>
                      <m:t>𝑂</m:t>
                    </m:r>
                    <m:r>
                      <a:rPr lang="en-US" sz="1800" b="0" i="1" smtClean="0">
                        <a:latin typeface="Cambria Math"/>
                      </a:rPr>
                      <m:t>(</m:t>
                    </m:r>
                    <m:r>
                      <a:rPr lang="en-US" sz="1800" b="0" i="1" smtClean="0">
                        <a:latin typeface="Cambria Math"/>
                      </a:rPr>
                      <m:t>𝑛</m:t>
                    </m:r>
                    <m:r>
                      <a:rPr lang="en-US" sz="1800" b="0" i="1" smtClean="0">
                        <a:latin typeface="Cambria Math"/>
                      </a:rPr>
                      <m:t>)</m:t>
                    </m:r>
                  </m:oMath>
                </a14:m>
                <a:r>
                  <a:rPr lang="en-US" sz="1800" dirty="0"/>
                  <a:t> models with </a:t>
                </a:r>
                <a14:m>
                  <m:oMath xmlns:m="http://schemas.openxmlformats.org/officeDocument/2006/math">
                    <m:r>
                      <a:rPr lang="en-US" sz="1800" b="0" i="1" smtClean="0">
                        <a:latin typeface="Cambria Math"/>
                      </a:rPr>
                      <m:t>𝑛</m:t>
                    </m:r>
                    <m:r>
                      <a:rPr lang="en-US" sz="1800" b="0" i="1" smtClean="0">
                        <a:latin typeface="Cambria Math"/>
                      </a:rPr>
                      <m:t>≥2</m:t>
                    </m:r>
                  </m:oMath>
                </a14:m>
                <a:r>
                  <a:rPr lang="en-US" sz="1800" dirty="0"/>
                  <a:t>.</a:t>
                </a:r>
              </a:p>
              <a:p>
                <a:r>
                  <a:rPr lang="en-US" sz="1800" dirty="0">
                    <a:solidFill>
                      <a:srgbClr val="FF0000"/>
                    </a:solidFill>
                  </a:rPr>
                  <a:t>Our goal</a:t>
                </a:r>
                <a:r>
                  <a:rPr lang="en-US" sz="1800" dirty="0"/>
                  <a:t>: Develop a </a:t>
                </a:r>
                <a:r>
                  <a:rPr lang="en-US" sz="1800" dirty="0">
                    <a:solidFill>
                      <a:srgbClr val="0070C0"/>
                    </a:solidFill>
                  </a:rPr>
                  <a:t>quantitative</a:t>
                </a:r>
                <a:r>
                  <a:rPr lang="en-US" sz="1800" dirty="0"/>
                  <a:t> understanding of this phenomenon.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143000"/>
                <a:ext cx="8229600" cy="4906963"/>
              </a:xfrm>
              <a:blipFill>
                <a:blip r:embed="rId3"/>
                <a:stretch>
                  <a:fillRect l="-444" t="-746" b="-9204"/>
                </a:stretch>
              </a:blipFill>
            </p:spPr>
            <p:txBody>
              <a:bodyPr/>
              <a:lstStyle/>
              <a:p>
                <a:r>
                  <a:rPr lang="en-US">
                    <a:noFill/>
                  </a:rPr>
                  <a:t> </a:t>
                </a:r>
              </a:p>
            </p:txBody>
          </p:sp>
        </mc:Fallback>
      </mc:AlternateContent>
      <p:sp>
        <p:nvSpPr>
          <p:cNvPr id="4" name="Slide Number Placeholder 3"/>
          <p:cNvSpPr>
            <a:spLocks noGrp="1"/>
          </p:cNvSpPr>
          <p:nvPr>
            <p:ph type="sldNum" sz="quarter" idx="4294967295"/>
          </p:nvPr>
        </p:nvSpPr>
        <p:spPr/>
        <p:txBody>
          <a:bodyPr/>
          <a:lstStyle/>
          <a:p>
            <a:fld id="{6653EBAD-0DEC-4A42-8EAE-CEF9B3D9D7C6}" type="slidenum">
              <a:rPr lang="en-US" smtClean="0"/>
              <a:t>6</a:t>
            </a:fld>
            <a:endParaRPr lang="en-US" dirty="0"/>
          </a:p>
        </p:txBody>
      </p:sp>
    </p:spTree>
    <p:extLst>
      <p:ext uri="{BB962C8B-B14F-4D97-AF65-F5344CB8AC3E}">
        <p14:creationId xmlns:p14="http://schemas.microsoft.com/office/powerpoint/2010/main" val="4243851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a:t>Random-field </a:t>
            </a:r>
            <a:r>
              <a:rPr lang="en-US" dirty="0" err="1"/>
              <a:t>Ising</a:t>
            </a:r>
            <a:r>
              <a:rPr lang="en-US" dirty="0"/>
              <a:t> model</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160016"/>
                <a:ext cx="8229600" cy="4906963"/>
              </a:xfrm>
            </p:spPr>
            <p:txBody>
              <a:bodyPr>
                <a:noAutofit/>
              </a:bodyPr>
              <a:lstStyle/>
              <a:p>
                <a:r>
                  <a:rPr lang="en-US" sz="1700" dirty="0"/>
                  <a:t>Random-field </a:t>
                </a:r>
                <a:r>
                  <a:rPr lang="en-US" sz="1700" dirty="0" err="1"/>
                  <a:t>Ising</a:t>
                </a:r>
                <a:r>
                  <a:rPr lang="en-US" sz="1700" dirty="0"/>
                  <a:t> model Hamiltonian: </a:t>
                </a:r>
                <a14:m>
                  <m:oMath xmlns:m="http://schemas.openxmlformats.org/officeDocument/2006/math">
                    <m:sSup>
                      <m:sSupPr>
                        <m:ctrlPr>
                          <a:rPr lang="en-US" sz="1700" i="1">
                            <a:latin typeface="Cambria Math" panose="02040503050406030204" pitchFamily="18" charset="0"/>
                          </a:rPr>
                        </m:ctrlPr>
                      </m:sSupPr>
                      <m:e>
                        <m:r>
                          <a:rPr lang="en-US" sz="1700" i="1">
                            <a:latin typeface="Cambria Math"/>
                          </a:rPr>
                          <m:t>𝐻</m:t>
                        </m:r>
                      </m:e>
                      <m:sup>
                        <m:r>
                          <a:rPr lang="en-US" sz="1700" i="1">
                            <a:latin typeface="Cambria Math"/>
                          </a:rPr>
                          <m:t>𝜂</m:t>
                        </m:r>
                      </m:sup>
                    </m:sSup>
                    <m:d>
                      <m:dPr>
                        <m:ctrlPr>
                          <a:rPr lang="en-US" sz="1700" i="1">
                            <a:latin typeface="Cambria Math" panose="02040503050406030204" pitchFamily="18" charset="0"/>
                          </a:rPr>
                        </m:ctrlPr>
                      </m:dPr>
                      <m:e>
                        <m:r>
                          <a:rPr lang="en-US" sz="1700" i="1">
                            <a:latin typeface="Cambria Math"/>
                          </a:rPr>
                          <m:t>𝜎</m:t>
                        </m:r>
                      </m:e>
                    </m:d>
                    <m:r>
                      <a:rPr lang="en-US" sz="1700" i="1">
                        <a:latin typeface="Cambria Math"/>
                      </a:rPr>
                      <m:t>=−</m:t>
                    </m:r>
                    <m:nary>
                      <m:naryPr>
                        <m:chr m:val="∑"/>
                        <m:supHide m:val="on"/>
                        <m:ctrlPr>
                          <a:rPr lang="en-US" sz="1700" i="1">
                            <a:latin typeface="Cambria Math" panose="02040503050406030204" pitchFamily="18" charset="0"/>
                          </a:rPr>
                        </m:ctrlPr>
                      </m:naryPr>
                      <m:sub>
                        <m:r>
                          <a:rPr lang="en-US" sz="1700" i="1">
                            <a:latin typeface="Cambria Math"/>
                          </a:rPr>
                          <m:t>𝑢</m:t>
                        </m:r>
                        <m:r>
                          <a:rPr lang="en-US" sz="1700" i="1">
                            <a:latin typeface="Cambria Math"/>
                          </a:rPr>
                          <m:t>~</m:t>
                        </m:r>
                        <m:r>
                          <a:rPr lang="en-US" sz="1700" i="1">
                            <a:latin typeface="Cambria Math"/>
                          </a:rPr>
                          <m:t>𝑣</m:t>
                        </m:r>
                      </m:sub>
                      <m:sup/>
                      <m:e>
                        <m:sSub>
                          <m:sSubPr>
                            <m:ctrlPr>
                              <a:rPr lang="en-US" sz="1700" i="1">
                                <a:latin typeface="Cambria Math" panose="02040503050406030204" pitchFamily="18" charset="0"/>
                              </a:rPr>
                            </m:ctrlPr>
                          </m:sSubPr>
                          <m:e>
                            <m:r>
                              <a:rPr lang="en-US" sz="1700" i="1">
                                <a:latin typeface="Cambria Math"/>
                              </a:rPr>
                              <m:t>𝜎</m:t>
                            </m:r>
                          </m:e>
                          <m:sub>
                            <m:r>
                              <a:rPr lang="en-US" sz="1700" i="1">
                                <a:latin typeface="Cambria Math"/>
                              </a:rPr>
                              <m:t>𝑢</m:t>
                            </m:r>
                          </m:sub>
                        </m:sSub>
                        <m:sSub>
                          <m:sSubPr>
                            <m:ctrlPr>
                              <a:rPr lang="en-US" sz="1700" i="1">
                                <a:latin typeface="Cambria Math" panose="02040503050406030204" pitchFamily="18" charset="0"/>
                              </a:rPr>
                            </m:ctrlPr>
                          </m:sSubPr>
                          <m:e>
                            <m:r>
                              <a:rPr lang="en-US" sz="1700" i="1">
                                <a:latin typeface="Cambria Math"/>
                              </a:rPr>
                              <m:t>𝜎</m:t>
                            </m:r>
                          </m:e>
                          <m:sub>
                            <m:r>
                              <a:rPr lang="en-US" sz="1700" i="1">
                                <a:latin typeface="Cambria Math"/>
                              </a:rPr>
                              <m:t>𝑣</m:t>
                            </m:r>
                          </m:sub>
                        </m:sSub>
                      </m:e>
                    </m:nary>
                    <m:r>
                      <a:rPr lang="en-US" sz="1700" i="1">
                        <a:latin typeface="Cambria Math"/>
                      </a:rPr>
                      <m:t>−</m:t>
                    </m:r>
                    <m:r>
                      <a:rPr lang="en-US" sz="1700" b="0" i="1" smtClean="0">
                        <a:latin typeface="Cambria Math" panose="02040503050406030204" pitchFamily="18" charset="0"/>
                      </a:rPr>
                      <m:t>𝜆</m:t>
                    </m:r>
                    <m:nary>
                      <m:naryPr>
                        <m:chr m:val="∑"/>
                        <m:supHide m:val="on"/>
                        <m:ctrlPr>
                          <a:rPr lang="en-US" sz="1700" i="1">
                            <a:latin typeface="Cambria Math" panose="02040503050406030204" pitchFamily="18" charset="0"/>
                          </a:rPr>
                        </m:ctrlPr>
                      </m:naryPr>
                      <m:sub>
                        <m:r>
                          <a:rPr lang="en-US" sz="1700" i="1">
                            <a:latin typeface="Cambria Math"/>
                          </a:rPr>
                          <m:t>𝑣</m:t>
                        </m:r>
                      </m:sub>
                      <m:sup/>
                      <m:e>
                        <m:sSub>
                          <m:sSubPr>
                            <m:ctrlPr>
                              <a:rPr lang="en-US" sz="1700" i="1">
                                <a:latin typeface="Cambria Math" panose="02040503050406030204" pitchFamily="18" charset="0"/>
                              </a:rPr>
                            </m:ctrlPr>
                          </m:sSubPr>
                          <m:e>
                            <m:sSub>
                              <m:sSubPr>
                                <m:ctrlPr>
                                  <a:rPr lang="en-US" sz="1700" i="1">
                                    <a:latin typeface="Cambria Math" panose="02040503050406030204" pitchFamily="18" charset="0"/>
                                  </a:rPr>
                                </m:ctrlPr>
                              </m:sSubPr>
                              <m:e>
                                <m:r>
                                  <a:rPr lang="en-US" sz="1700" i="1">
                                    <a:latin typeface="Cambria Math"/>
                                  </a:rPr>
                                  <m:t>𝜂</m:t>
                                </m:r>
                              </m:e>
                              <m:sub>
                                <m:r>
                                  <a:rPr lang="en-US" sz="1700" i="1">
                                    <a:latin typeface="Cambria Math"/>
                                  </a:rPr>
                                  <m:t>𝑣</m:t>
                                </m:r>
                              </m:sub>
                            </m:sSub>
                            <m:r>
                              <a:rPr lang="en-US" sz="1700" i="1">
                                <a:latin typeface="Cambria Math"/>
                              </a:rPr>
                              <m:t>𝜎</m:t>
                            </m:r>
                          </m:e>
                          <m:sub>
                            <m:r>
                              <a:rPr lang="en-US" sz="1700" i="1">
                                <a:latin typeface="Cambria Math"/>
                              </a:rPr>
                              <m:t>𝑣</m:t>
                            </m:r>
                          </m:sub>
                        </m:sSub>
                      </m:e>
                    </m:nary>
                  </m:oMath>
                </a14:m>
                <a:endParaRPr lang="en-US" sz="1700" dirty="0"/>
              </a:p>
              <a:p>
                <a:r>
                  <a:rPr lang="en-US" sz="1700" dirty="0"/>
                  <a:t>The disordered model still satisfies</a:t>
                </a:r>
                <a:r>
                  <a:rPr lang="en-US" sz="1700" dirty="0">
                    <a:solidFill>
                      <a:srgbClr val="0070C0"/>
                    </a:solidFill>
                  </a:rPr>
                  <a:t> </a:t>
                </a:r>
                <a:r>
                  <a:rPr lang="en-US" sz="1700" dirty="0"/>
                  <a:t>the</a:t>
                </a:r>
                <a:r>
                  <a:rPr lang="en-US" sz="1700" dirty="0">
                    <a:solidFill>
                      <a:srgbClr val="0070C0"/>
                    </a:solidFill>
                  </a:rPr>
                  <a:t> </a:t>
                </a:r>
                <a:r>
                  <a:rPr lang="en-US" sz="1700" dirty="0"/>
                  <a:t>usual</a:t>
                </a:r>
                <a:r>
                  <a:rPr lang="en-US" sz="1700" dirty="0">
                    <a:solidFill>
                      <a:srgbClr val="0070C0"/>
                    </a:solidFill>
                  </a:rPr>
                  <a:t> monotonicity (FKG) properties</a:t>
                </a:r>
                <a:r>
                  <a:rPr lang="en-US" sz="1700" dirty="0"/>
                  <a:t>.</a:t>
                </a:r>
                <a:br>
                  <a:rPr lang="en-US" sz="1700" dirty="0"/>
                </a:br>
                <a:r>
                  <a:rPr lang="en-US" sz="1700" dirty="0"/>
                  <a:t>In particular, the model has maximal and minimal Gibbs measures </a:t>
                </a:r>
                <a14:m>
                  <m:oMath xmlns:m="http://schemas.openxmlformats.org/officeDocument/2006/math">
                    <m:sSup>
                      <m:sSupPr>
                        <m:ctrlPr>
                          <a:rPr lang="en-US" sz="1700" i="1">
                            <a:latin typeface="Cambria Math" panose="02040503050406030204" pitchFamily="18" charset="0"/>
                          </a:rPr>
                        </m:ctrlPr>
                      </m:sSupPr>
                      <m:e>
                        <m:r>
                          <a:rPr lang="en-US" sz="1700" i="1">
                            <a:latin typeface="Cambria Math" panose="02040503050406030204" pitchFamily="18" charset="0"/>
                          </a:rPr>
                          <m:t>𝜇</m:t>
                        </m:r>
                      </m:e>
                      <m:sup>
                        <m:r>
                          <a:rPr lang="en-US" sz="1700" i="1">
                            <a:latin typeface="Cambria Math" panose="02040503050406030204" pitchFamily="18" charset="0"/>
                          </a:rPr>
                          <m:t>𝜂</m:t>
                        </m:r>
                        <m:r>
                          <a:rPr lang="en-US" sz="1700" i="1">
                            <a:latin typeface="Cambria Math" panose="02040503050406030204" pitchFamily="18" charset="0"/>
                          </a:rPr>
                          <m:t>,+</m:t>
                        </m:r>
                      </m:sup>
                    </m:sSup>
                  </m:oMath>
                </a14:m>
                <a:r>
                  <a:rPr lang="en-US" sz="1700" dirty="0"/>
                  <a:t> and </a:t>
                </a:r>
                <a14:m>
                  <m:oMath xmlns:m="http://schemas.openxmlformats.org/officeDocument/2006/math">
                    <m:sSup>
                      <m:sSupPr>
                        <m:ctrlPr>
                          <a:rPr lang="en-US" sz="1700" i="1">
                            <a:latin typeface="Cambria Math" panose="02040503050406030204" pitchFamily="18" charset="0"/>
                          </a:rPr>
                        </m:ctrlPr>
                      </m:sSupPr>
                      <m:e>
                        <m:r>
                          <a:rPr lang="en-US" sz="1700" i="1">
                            <a:latin typeface="Cambria Math" panose="02040503050406030204" pitchFamily="18" charset="0"/>
                          </a:rPr>
                          <m:t>𝜇</m:t>
                        </m:r>
                      </m:e>
                      <m:sup>
                        <m:r>
                          <a:rPr lang="en-US" sz="1700" i="1">
                            <a:latin typeface="Cambria Math" panose="02040503050406030204" pitchFamily="18" charset="0"/>
                          </a:rPr>
                          <m:t>𝜂</m:t>
                        </m:r>
                        <m:r>
                          <a:rPr lang="en-US" sz="1700" i="1">
                            <a:latin typeface="Cambria Math" panose="02040503050406030204" pitchFamily="18" charset="0"/>
                          </a:rPr>
                          <m:t>,−</m:t>
                        </m:r>
                      </m:sup>
                    </m:sSup>
                  </m:oMath>
                </a14:m>
                <a:r>
                  <a:rPr lang="en-US" sz="1700" dirty="0"/>
                  <a:t>, arising in the thermodynamic limit from constant boundary conditions. The </a:t>
                </a:r>
                <a:r>
                  <a:rPr lang="en-US" sz="1700" dirty="0" err="1"/>
                  <a:t>Aizenman-Wehr</a:t>
                </a:r>
                <a:r>
                  <a:rPr lang="en-US" sz="1700" dirty="0"/>
                  <a:t> theorem implies that </a:t>
                </a:r>
                <a14:m>
                  <m:oMath xmlns:m="http://schemas.openxmlformats.org/officeDocument/2006/math">
                    <m:sSup>
                      <m:sSupPr>
                        <m:ctrlPr>
                          <a:rPr lang="en-US" sz="1700" i="1">
                            <a:latin typeface="Cambria Math" panose="02040503050406030204" pitchFamily="18" charset="0"/>
                          </a:rPr>
                        </m:ctrlPr>
                      </m:sSupPr>
                      <m:e>
                        <m:r>
                          <a:rPr lang="en-US" sz="1700" i="1">
                            <a:latin typeface="Cambria Math" panose="02040503050406030204" pitchFamily="18" charset="0"/>
                          </a:rPr>
                          <m:t>𝜇</m:t>
                        </m:r>
                      </m:e>
                      <m:sup>
                        <m:r>
                          <a:rPr lang="en-US" sz="1700" i="1">
                            <a:latin typeface="Cambria Math" panose="02040503050406030204" pitchFamily="18" charset="0"/>
                          </a:rPr>
                          <m:t>𝜂</m:t>
                        </m:r>
                        <m:r>
                          <a:rPr lang="en-US" sz="1700" i="1">
                            <a:latin typeface="Cambria Math" panose="02040503050406030204" pitchFamily="18" charset="0"/>
                          </a:rPr>
                          <m:t>,+</m:t>
                        </m:r>
                      </m:sup>
                    </m:sSup>
                    <m:r>
                      <a:rPr lang="en-US" sz="1700" i="1">
                        <a:latin typeface="Cambria Math" panose="02040503050406030204" pitchFamily="18" charset="0"/>
                      </a:rPr>
                      <m:t>=</m:t>
                    </m:r>
                    <m:sSup>
                      <m:sSupPr>
                        <m:ctrlPr>
                          <a:rPr lang="en-US" sz="1700" i="1">
                            <a:latin typeface="Cambria Math" panose="02040503050406030204" pitchFamily="18" charset="0"/>
                          </a:rPr>
                        </m:ctrlPr>
                      </m:sSupPr>
                      <m:e>
                        <m:r>
                          <a:rPr lang="en-US" sz="1700" i="1">
                            <a:latin typeface="Cambria Math" panose="02040503050406030204" pitchFamily="18" charset="0"/>
                          </a:rPr>
                          <m:t>𝜇</m:t>
                        </m:r>
                      </m:e>
                      <m:sup>
                        <m:r>
                          <a:rPr lang="en-US" sz="1700" i="1">
                            <a:latin typeface="Cambria Math" panose="02040503050406030204" pitchFamily="18" charset="0"/>
                          </a:rPr>
                          <m:t>𝜂</m:t>
                        </m:r>
                        <m:r>
                          <a:rPr lang="en-US" sz="1700" i="1">
                            <a:latin typeface="Cambria Math" panose="02040503050406030204" pitchFamily="18" charset="0"/>
                          </a:rPr>
                          <m:t>,−</m:t>
                        </m:r>
                      </m:sup>
                    </m:sSup>
                  </m:oMath>
                </a14:m>
                <a:r>
                  <a:rPr lang="en-US" sz="1700" dirty="0"/>
                  <a:t> in two dimensions </a:t>
                </a:r>
                <a14:m>
                  <m:oMath xmlns:m="http://schemas.openxmlformats.org/officeDocument/2006/math">
                    <m:r>
                      <a:rPr lang="en-US" sz="1700" i="1">
                        <a:latin typeface="Cambria Math" panose="02040503050406030204" pitchFamily="18" charset="0"/>
                      </a:rPr>
                      <m:t>𝜂</m:t>
                    </m:r>
                  </m:oMath>
                </a14:m>
                <a:r>
                  <a:rPr lang="en-US" sz="1700" dirty="0"/>
                  <a:t>-almost surely, so that the model has a </a:t>
                </a:r>
                <a:r>
                  <a:rPr lang="en-US" sz="1700" dirty="0">
                    <a:solidFill>
                      <a:srgbClr val="0070C0"/>
                    </a:solidFill>
                  </a:rPr>
                  <a:t>unique Gibbs measure</a:t>
                </a:r>
                <a:r>
                  <a:rPr lang="en-US" sz="1700" dirty="0"/>
                  <a:t>.</a:t>
                </a:r>
              </a:p>
              <a:p>
                <a:r>
                  <a:rPr lang="en-US" sz="1700" dirty="0"/>
                  <a:t>A natural </a:t>
                </a:r>
                <a:r>
                  <a:rPr lang="en-US" sz="1700" dirty="0">
                    <a:solidFill>
                      <a:srgbClr val="0070C0"/>
                    </a:solidFill>
                  </a:rPr>
                  <a:t>quantitative parameter </a:t>
                </a:r>
                <a:r>
                  <a:rPr lang="en-US" sz="1700" dirty="0"/>
                  <a:t>is </a:t>
                </a:r>
                <a14:m>
                  <m:oMath xmlns:m="http://schemas.openxmlformats.org/officeDocument/2006/math">
                    <m:sSub>
                      <m:sSubPr>
                        <m:ctrlPr>
                          <a:rPr lang="en-US" sz="1700" b="0" i="1" smtClean="0">
                            <a:latin typeface="Cambria Math" panose="02040503050406030204" pitchFamily="18" charset="0"/>
                          </a:rPr>
                        </m:ctrlPr>
                      </m:sSubPr>
                      <m:e>
                        <m:r>
                          <a:rPr lang="en-US" sz="1700" b="0" i="1" smtClean="0">
                            <a:latin typeface="Cambria Math" panose="02040503050406030204" pitchFamily="18" charset="0"/>
                          </a:rPr>
                          <m:t>𝑚</m:t>
                        </m:r>
                      </m:e>
                      <m:sub>
                        <m:r>
                          <a:rPr lang="en-US" sz="1700" b="0" i="1" smtClean="0">
                            <a:latin typeface="Cambria Math" panose="02040503050406030204" pitchFamily="18" charset="0"/>
                          </a:rPr>
                          <m:t>𝐿</m:t>
                        </m:r>
                      </m:sub>
                    </m:sSub>
                    <m:r>
                      <a:rPr lang="en-US" sz="1700" b="0" i="1" smtClean="0">
                        <a:latin typeface="Cambria Math" panose="02040503050406030204" pitchFamily="18" charset="0"/>
                      </a:rPr>
                      <m:t>≔</m:t>
                    </m:r>
                    <m:r>
                      <a:rPr lang="en-US" sz="1700" b="0" i="1" smtClean="0">
                        <a:latin typeface="Cambria Math" panose="02040503050406030204" pitchFamily="18" charset="0"/>
                      </a:rPr>
                      <m:t>𝔼</m:t>
                    </m:r>
                    <m:d>
                      <m:dPr>
                        <m:ctrlPr>
                          <a:rPr lang="en-US" sz="1700" b="0" i="1" smtClean="0">
                            <a:latin typeface="Cambria Math" panose="02040503050406030204" pitchFamily="18" charset="0"/>
                          </a:rPr>
                        </m:ctrlPr>
                      </m:dPr>
                      <m:e>
                        <m:sSubSup>
                          <m:sSubSupPr>
                            <m:ctrlPr>
                              <a:rPr lang="en-US" sz="1700" b="0" i="1" smtClean="0">
                                <a:latin typeface="Cambria Math" panose="02040503050406030204" pitchFamily="18" charset="0"/>
                              </a:rPr>
                            </m:ctrlPr>
                          </m:sSubSupPr>
                          <m:e>
                            <m:d>
                              <m:dPr>
                                <m:begChr m:val="〈"/>
                                <m:endChr m:val="〉"/>
                                <m:ctrlPr>
                                  <a:rPr lang="en-US" sz="1700" i="1">
                                    <a:latin typeface="Cambria Math" panose="02040503050406030204" pitchFamily="18" charset="0"/>
                                  </a:rPr>
                                </m:ctrlPr>
                              </m:dPr>
                              <m:e>
                                <m:sSub>
                                  <m:sSubPr>
                                    <m:ctrlPr>
                                      <a:rPr lang="en-US" sz="1700" i="1">
                                        <a:latin typeface="Cambria Math" panose="02040503050406030204" pitchFamily="18" charset="0"/>
                                      </a:rPr>
                                    </m:ctrlPr>
                                  </m:sSubPr>
                                  <m:e>
                                    <m:r>
                                      <a:rPr lang="en-US" sz="1700" i="1">
                                        <a:latin typeface="Cambria Math" panose="02040503050406030204" pitchFamily="18" charset="0"/>
                                      </a:rPr>
                                      <m:t>𝜎</m:t>
                                    </m:r>
                                  </m:e>
                                  <m:sub>
                                    <m:r>
                                      <a:rPr lang="en-US" sz="1700" i="1">
                                        <a:latin typeface="Cambria Math" panose="02040503050406030204" pitchFamily="18" charset="0"/>
                                      </a:rPr>
                                      <m:t>0</m:t>
                                    </m:r>
                                  </m:sub>
                                </m:sSub>
                              </m:e>
                            </m:d>
                          </m:e>
                          <m:sub>
                            <m:sSub>
                              <m:sSubPr>
                                <m:ctrlPr>
                                  <a:rPr lang="en-US" sz="1700" b="0" i="1" smtClean="0">
                                    <a:latin typeface="Cambria Math" panose="02040503050406030204" pitchFamily="18" charset="0"/>
                                  </a:rPr>
                                </m:ctrlPr>
                              </m:sSubPr>
                              <m:e>
                                <m:r>
                                  <m:rPr>
                                    <m:sty m:val="p"/>
                                  </m:rPr>
                                  <a:rPr lang="en-US" sz="1700" b="0" i="0" smtClean="0">
                                    <a:latin typeface="Cambria Math" panose="02040503050406030204" pitchFamily="18" charset="0"/>
                                  </a:rPr>
                                  <m:t>Λ</m:t>
                                </m:r>
                              </m:e>
                              <m:sub>
                                <m:r>
                                  <a:rPr lang="en-US" sz="1700" b="0" i="1" smtClean="0">
                                    <a:latin typeface="Cambria Math" panose="02040503050406030204" pitchFamily="18" charset="0"/>
                                  </a:rPr>
                                  <m:t>𝐿</m:t>
                                </m:r>
                              </m:sub>
                            </m:sSub>
                          </m:sub>
                          <m:sup>
                            <m:r>
                              <a:rPr lang="en-US" sz="1700" b="0" i="1" smtClean="0">
                                <a:latin typeface="Cambria Math" panose="02040503050406030204" pitchFamily="18" charset="0"/>
                              </a:rPr>
                              <m:t>+</m:t>
                            </m:r>
                          </m:sup>
                        </m:sSubSup>
                      </m:e>
                    </m:d>
                  </m:oMath>
                </a14:m>
                <a:r>
                  <a:rPr lang="en-US" sz="1700" dirty="0"/>
                  <a:t> where </a:t>
                </a:r>
                <a14:m>
                  <m:oMath xmlns:m="http://schemas.openxmlformats.org/officeDocument/2006/math">
                    <m:sSubSup>
                      <m:sSubSupPr>
                        <m:ctrlPr>
                          <a:rPr lang="en-US" sz="1700" b="0" i="1" smtClean="0">
                            <a:latin typeface="Cambria Math" panose="02040503050406030204" pitchFamily="18" charset="0"/>
                          </a:rPr>
                        </m:ctrlPr>
                      </m:sSubSupPr>
                      <m:e>
                        <m:d>
                          <m:dPr>
                            <m:begChr m:val="〈"/>
                            <m:endChr m:val="〉"/>
                            <m:ctrlPr>
                              <a:rPr lang="en-US" sz="1700" i="1">
                                <a:latin typeface="Cambria Math" panose="02040503050406030204" pitchFamily="18" charset="0"/>
                              </a:rPr>
                            </m:ctrlPr>
                          </m:dPr>
                          <m:e>
                            <m:r>
                              <a:rPr lang="en-US" sz="1700" i="1">
                                <a:latin typeface="Cambria Math" panose="02040503050406030204" pitchFamily="18" charset="0"/>
                              </a:rPr>
                              <m:t>⋅</m:t>
                            </m:r>
                          </m:e>
                        </m:d>
                      </m:e>
                      <m:sub>
                        <m:sSub>
                          <m:sSubPr>
                            <m:ctrlPr>
                              <a:rPr lang="en-US" sz="1700" b="0" i="1" smtClean="0">
                                <a:latin typeface="Cambria Math" panose="02040503050406030204" pitchFamily="18" charset="0"/>
                              </a:rPr>
                            </m:ctrlPr>
                          </m:sSubPr>
                          <m:e>
                            <m:r>
                              <m:rPr>
                                <m:sty m:val="p"/>
                              </m:rPr>
                              <a:rPr lang="en-US" sz="1700" b="0" i="0" smtClean="0">
                                <a:latin typeface="Cambria Math" panose="02040503050406030204" pitchFamily="18" charset="0"/>
                              </a:rPr>
                              <m:t>Λ</m:t>
                            </m:r>
                          </m:e>
                          <m:sub>
                            <m:r>
                              <a:rPr lang="en-US" sz="1700" b="0" i="1" smtClean="0">
                                <a:latin typeface="Cambria Math" panose="02040503050406030204" pitchFamily="18" charset="0"/>
                              </a:rPr>
                              <m:t>𝐿</m:t>
                            </m:r>
                          </m:sub>
                        </m:sSub>
                      </m:sub>
                      <m:sup>
                        <m:r>
                          <a:rPr lang="en-US" sz="1700" b="0" i="1" smtClean="0">
                            <a:latin typeface="Cambria Math" panose="02040503050406030204" pitchFamily="18" charset="0"/>
                          </a:rPr>
                          <m:t>+</m:t>
                        </m:r>
                      </m:sup>
                    </m:sSubSup>
                  </m:oMath>
                </a14:m>
                <a:r>
                  <a:rPr lang="en-US" sz="1700" dirty="0"/>
                  <a:t> denotes the thermal expectation in </a:t>
                </a:r>
                <a14:m>
                  <m:oMath xmlns:m="http://schemas.openxmlformats.org/officeDocument/2006/math">
                    <m:sSup>
                      <m:sSupPr>
                        <m:ctrlPr>
                          <a:rPr lang="en-US" sz="1700" i="1">
                            <a:latin typeface="Cambria Math" panose="02040503050406030204" pitchFamily="18" charset="0"/>
                          </a:rPr>
                        </m:ctrlPr>
                      </m:sSupPr>
                      <m:e>
                        <m:d>
                          <m:dPr>
                            <m:begChr m:val="{"/>
                            <m:endChr m:val="}"/>
                            <m:ctrlPr>
                              <a:rPr lang="en-US" sz="1700" i="1">
                                <a:latin typeface="Cambria Math" panose="02040503050406030204" pitchFamily="18" charset="0"/>
                              </a:rPr>
                            </m:ctrlPr>
                          </m:dPr>
                          <m:e>
                            <m:r>
                              <a:rPr lang="en-US" sz="1700">
                                <a:latin typeface="Cambria Math"/>
                              </a:rPr>
                              <m:t>−</m:t>
                            </m:r>
                            <m:r>
                              <a:rPr lang="en-US" sz="1700">
                                <a:latin typeface="Cambria Math"/>
                              </a:rPr>
                              <m:t>𝐿</m:t>
                            </m:r>
                            <m:r>
                              <a:rPr lang="en-US" sz="1700">
                                <a:latin typeface="Cambria Math"/>
                              </a:rPr>
                              <m:t>,…,</m:t>
                            </m:r>
                            <m:r>
                              <a:rPr lang="en-US" sz="1700">
                                <a:latin typeface="Cambria Math"/>
                              </a:rPr>
                              <m:t>𝐿</m:t>
                            </m:r>
                          </m:e>
                        </m:d>
                      </m:e>
                      <m:sup>
                        <m:r>
                          <a:rPr lang="en-US" sz="1700">
                            <a:latin typeface="Cambria Math"/>
                          </a:rPr>
                          <m:t>2</m:t>
                        </m:r>
                      </m:sup>
                    </m:sSup>
                  </m:oMath>
                </a14:m>
                <a:r>
                  <a:rPr lang="en-US" sz="1700" dirty="0"/>
                  <a:t> with </a:t>
                </a:r>
                <a14:m>
                  <m:oMath xmlns:m="http://schemas.openxmlformats.org/officeDocument/2006/math">
                    <m:r>
                      <a:rPr lang="en-US" sz="1700" b="0" i="1" smtClean="0">
                        <a:latin typeface="Cambria Math" panose="02040503050406030204" pitchFamily="18" charset="0"/>
                      </a:rPr>
                      <m:t>+1</m:t>
                    </m:r>
                  </m:oMath>
                </a14:m>
                <a:r>
                  <a:rPr lang="en-US" sz="1700" dirty="0"/>
                  <a:t> boundary conditions.</a:t>
                </a:r>
              </a:p>
              <a:p>
                <a:r>
                  <a:rPr lang="en-US" sz="1700" dirty="0"/>
                  <a:t>A bound of the form </a:t>
                </a:r>
                <a14:m>
                  <m:oMath xmlns:m="http://schemas.openxmlformats.org/officeDocument/2006/math">
                    <m:sSub>
                      <m:sSubPr>
                        <m:ctrlPr>
                          <a:rPr lang="en-US" sz="1700" b="0" i="1" smtClean="0">
                            <a:latin typeface="Cambria Math" panose="02040503050406030204" pitchFamily="18" charset="0"/>
                          </a:rPr>
                        </m:ctrlPr>
                      </m:sSubPr>
                      <m:e>
                        <m:r>
                          <a:rPr lang="en-US" sz="1700" b="0" i="1" smtClean="0">
                            <a:latin typeface="Cambria Math" panose="02040503050406030204" pitchFamily="18" charset="0"/>
                          </a:rPr>
                          <m:t>𝑚</m:t>
                        </m:r>
                      </m:e>
                      <m:sub>
                        <m:r>
                          <a:rPr lang="en-US" sz="1700" b="0" i="1" smtClean="0">
                            <a:latin typeface="Cambria Math" panose="02040503050406030204" pitchFamily="18" charset="0"/>
                          </a:rPr>
                          <m:t>𝐿</m:t>
                        </m:r>
                      </m:sub>
                    </m:sSub>
                    <m:r>
                      <a:rPr lang="en-US" sz="1700" b="0" i="1" smtClean="0">
                        <a:latin typeface="Cambria Math" panose="02040503050406030204" pitchFamily="18" charset="0"/>
                      </a:rPr>
                      <m:t>≤</m:t>
                    </m:r>
                    <m:func>
                      <m:funcPr>
                        <m:ctrlPr>
                          <a:rPr lang="en-US" sz="1700" b="0" i="1" smtClean="0">
                            <a:latin typeface="Cambria Math" panose="02040503050406030204" pitchFamily="18" charset="0"/>
                          </a:rPr>
                        </m:ctrlPr>
                      </m:funcPr>
                      <m:fName>
                        <m:r>
                          <m:rPr>
                            <m:sty m:val="p"/>
                          </m:rPr>
                          <a:rPr lang="en-US" sz="1700" b="0" i="0" smtClean="0">
                            <a:latin typeface="Cambria Math" panose="02040503050406030204" pitchFamily="18" charset="0"/>
                          </a:rPr>
                          <m:t>exp</m:t>
                        </m:r>
                      </m:fName>
                      <m:e>
                        <m:d>
                          <m:dPr>
                            <m:ctrlPr>
                              <a:rPr lang="en-US" sz="1700" b="0" i="1" smtClean="0">
                                <a:latin typeface="Cambria Math" panose="02040503050406030204" pitchFamily="18" charset="0"/>
                              </a:rPr>
                            </m:ctrlPr>
                          </m:dPr>
                          <m:e>
                            <m:r>
                              <a:rPr lang="en-US" sz="1700" b="0" i="1" smtClean="0">
                                <a:latin typeface="Cambria Math" panose="02040503050406030204" pitchFamily="18" charset="0"/>
                              </a:rPr>
                              <m:t>−</m:t>
                            </m:r>
                            <m:r>
                              <a:rPr lang="en-US" sz="1700" b="0" i="1" smtClean="0">
                                <a:latin typeface="Cambria Math" panose="02040503050406030204" pitchFamily="18" charset="0"/>
                              </a:rPr>
                              <m:t>𝑐</m:t>
                            </m:r>
                            <m:d>
                              <m:dPr>
                                <m:ctrlPr>
                                  <a:rPr lang="en-US" sz="1700" b="0" i="1" smtClean="0">
                                    <a:latin typeface="Cambria Math" panose="02040503050406030204" pitchFamily="18" charset="0"/>
                                  </a:rPr>
                                </m:ctrlPr>
                              </m:dPr>
                              <m:e>
                                <m:r>
                                  <a:rPr lang="en-US" sz="1700" b="0" i="1" smtClean="0">
                                    <a:latin typeface="Cambria Math" panose="02040503050406030204" pitchFamily="18" charset="0"/>
                                  </a:rPr>
                                  <m:t>𝜆</m:t>
                                </m:r>
                                <m:r>
                                  <a:rPr lang="en-US" sz="1700" b="0" i="1" smtClean="0">
                                    <a:latin typeface="Cambria Math" panose="02040503050406030204" pitchFamily="18" charset="0"/>
                                  </a:rPr>
                                  <m:t>,</m:t>
                                </m:r>
                                <m:r>
                                  <a:rPr lang="en-US" sz="1700" b="0" i="1" smtClean="0">
                                    <a:latin typeface="Cambria Math" panose="02040503050406030204" pitchFamily="18" charset="0"/>
                                  </a:rPr>
                                  <m:t>𝑇</m:t>
                                </m:r>
                              </m:e>
                            </m:d>
                            <m:r>
                              <a:rPr lang="en-US" sz="1700" b="0" i="1" smtClean="0">
                                <a:latin typeface="Cambria Math" panose="02040503050406030204" pitchFamily="18" charset="0"/>
                              </a:rPr>
                              <m:t>𝐿</m:t>
                            </m:r>
                          </m:e>
                        </m:d>
                      </m:e>
                    </m:func>
                  </m:oMath>
                </a14:m>
                <a:r>
                  <a:rPr lang="en-US" sz="1700" dirty="0"/>
                  <a:t> is relatively simple for large disorder strength </a:t>
                </a:r>
                <a14:m>
                  <m:oMath xmlns:m="http://schemas.openxmlformats.org/officeDocument/2006/math">
                    <m:r>
                      <a:rPr lang="en-US" sz="1700" b="0" i="1" smtClean="0">
                        <a:latin typeface="Cambria Math" panose="02040503050406030204" pitchFamily="18" charset="0"/>
                      </a:rPr>
                      <m:t>𝜆</m:t>
                    </m:r>
                  </m:oMath>
                </a14:m>
                <a:r>
                  <a:rPr lang="en-US" sz="1700" dirty="0"/>
                  <a:t> or high temperatures </a:t>
                </a:r>
                <a14:m>
                  <m:oMath xmlns:m="http://schemas.openxmlformats.org/officeDocument/2006/math">
                    <m:r>
                      <a:rPr lang="en-US" sz="1700" b="0" i="1" smtClean="0">
                        <a:latin typeface="Cambria Math" panose="02040503050406030204" pitchFamily="18" charset="0"/>
                      </a:rPr>
                      <m:t>𝑇</m:t>
                    </m:r>
                  </m:oMath>
                </a14:m>
                <a:r>
                  <a:rPr lang="en-US" sz="1700" dirty="0"/>
                  <a:t>, so interested in </a:t>
                </a:r>
                <a:r>
                  <a:rPr lang="en-US" sz="1700" dirty="0">
                    <a:solidFill>
                      <a:srgbClr val="0070C0"/>
                    </a:solidFill>
                  </a:rPr>
                  <a:t>small </a:t>
                </a:r>
                <a14:m>
                  <m:oMath xmlns:m="http://schemas.openxmlformats.org/officeDocument/2006/math">
                    <m:r>
                      <a:rPr lang="en-US" sz="1700">
                        <a:solidFill>
                          <a:srgbClr val="0070C0"/>
                        </a:solidFill>
                        <a:latin typeface="Cambria Math"/>
                      </a:rPr>
                      <m:t>𝜆</m:t>
                    </m:r>
                  </m:oMath>
                </a14:m>
                <a:r>
                  <a:rPr lang="en-US" sz="1700" dirty="0">
                    <a:solidFill>
                      <a:srgbClr val="0070C0"/>
                    </a:solidFill>
                  </a:rPr>
                  <a:t> and low temperature</a:t>
                </a:r>
                <a:r>
                  <a:rPr lang="en-US" sz="1700" dirty="0"/>
                  <a:t>.</a:t>
                </a:r>
              </a:p>
              <a:p>
                <a:r>
                  <a:rPr lang="en-US" sz="1700" dirty="0">
                    <a:solidFill>
                      <a:srgbClr val="FF0000"/>
                    </a:solidFill>
                  </a:rPr>
                  <a:t>Results</a:t>
                </a:r>
                <a:r>
                  <a:rPr lang="en-US" sz="1700" dirty="0"/>
                  <a:t>: In dimension </a:t>
                </a:r>
                <a14:m>
                  <m:oMath xmlns:m="http://schemas.openxmlformats.org/officeDocument/2006/math">
                    <m:r>
                      <a:rPr lang="en-US" sz="1700" b="0" i="1" smtClean="0">
                        <a:latin typeface="Cambria Math" panose="02040503050406030204" pitchFamily="18" charset="0"/>
                      </a:rPr>
                      <m:t>𝑑</m:t>
                    </m:r>
                    <m:r>
                      <a:rPr lang="en-US" sz="1700" b="0" i="1" smtClean="0">
                        <a:latin typeface="Cambria Math" panose="02040503050406030204" pitchFamily="18" charset="0"/>
                      </a:rPr>
                      <m:t>=2</m:t>
                    </m:r>
                  </m:oMath>
                </a14:m>
                <a:r>
                  <a:rPr lang="en-US" sz="1700" dirty="0"/>
                  <a:t>: </a:t>
                </a:r>
                <a14:m>
                  <m:oMath xmlns:m="http://schemas.openxmlformats.org/officeDocument/2006/math">
                    <m:sSub>
                      <m:sSubPr>
                        <m:ctrlPr>
                          <a:rPr lang="en-US" sz="1700" b="0" i="1" smtClean="0">
                            <a:latin typeface="Cambria Math" panose="02040503050406030204" pitchFamily="18" charset="0"/>
                          </a:rPr>
                        </m:ctrlPr>
                      </m:sSubPr>
                      <m:e>
                        <m:r>
                          <a:rPr lang="en-US" sz="1700" b="0" i="1" smtClean="0">
                            <a:latin typeface="Cambria Math" panose="02040503050406030204" pitchFamily="18" charset="0"/>
                          </a:rPr>
                          <m:t>𝑚</m:t>
                        </m:r>
                      </m:e>
                      <m:sub>
                        <m:r>
                          <a:rPr lang="en-US" sz="1700" b="0" i="1" smtClean="0">
                            <a:latin typeface="Cambria Math" panose="02040503050406030204" pitchFamily="18" charset="0"/>
                          </a:rPr>
                          <m:t>𝐿</m:t>
                        </m:r>
                      </m:sub>
                    </m:sSub>
                    <m:r>
                      <a:rPr lang="en-US" sz="1700" b="0" i="1" smtClean="0">
                        <a:latin typeface="Cambria Math" panose="02040503050406030204" pitchFamily="18" charset="0"/>
                      </a:rPr>
                      <m:t>≤</m:t>
                    </m:r>
                    <m:f>
                      <m:fPr>
                        <m:ctrlPr>
                          <a:rPr lang="en-US" sz="1700" b="0" i="1" smtClean="0">
                            <a:latin typeface="Cambria Math" panose="02040503050406030204" pitchFamily="18" charset="0"/>
                          </a:rPr>
                        </m:ctrlPr>
                      </m:fPr>
                      <m:num>
                        <m:r>
                          <a:rPr lang="en-US" sz="1700" b="0" i="1" smtClean="0">
                            <a:latin typeface="Cambria Math" panose="02040503050406030204" pitchFamily="18" charset="0"/>
                          </a:rPr>
                          <m:t>𝐶</m:t>
                        </m:r>
                        <m:d>
                          <m:dPr>
                            <m:ctrlPr>
                              <a:rPr lang="en-US" sz="1700" b="0" i="1" smtClean="0">
                                <a:latin typeface="Cambria Math" panose="02040503050406030204" pitchFamily="18" charset="0"/>
                              </a:rPr>
                            </m:ctrlPr>
                          </m:dPr>
                          <m:e>
                            <m:r>
                              <a:rPr lang="en-US" sz="1700" b="0" i="1" smtClean="0">
                                <a:latin typeface="Cambria Math" panose="02040503050406030204" pitchFamily="18" charset="0"/>
                              </a:rPr>
                              <m:t>𝜆</m:t>
                            </m:r>
                          </m:e>
                        </m:d>
                      </m:num>
                      <m:den>
                        <m:rad>
                          <m:radPr>
                            <m:degHide m:val="on"/>
                            <m:ctrlPr>
                              <a:rPr lang="en-US" sz="1700" b="0" i="1" smtClean="0">
                                <a:latin typeface="Cambria Math" panose="02040503050406030204" pitchFamily="18" charset="0"/>
                              </a:rPr>
                            </m:ctrlPr>
                          </m:radPr>
                          <m:deg/>
                          <m:e>
                            <m:func>
                              <m:funcPr>
                                <m:ctrlPr>
                                  <a:rPr lang="en-US" sz="1700" b="0" i="1" smtClean="0">
                                    <a:latin typeface="Cambria Math" panose="02040503050406030204" pitchFamily="18" charset="0"/>
                                  </a:rPr>
                                </m:ctrlPr>
                              </m:funcPr>
                              <m:fName>
                                <m:r>
                                  <m:rPr>
                                    <m:sty m:val="p"/>
                                  </m:rPr>
                                  <a:rPr lang="en-US" sz="1700" b="0" i="0" smtClean="0">
                                    <a:latin typeface="Cambria Math" panose="02040503050406030204" pitchFamily="18" charset="0"/>
                                  </a:rPr>
                                  <m:t>log</m:t>
                                </m:r>
                              </m:fName>
                              <m:e>
                                <m:func>
                                  <m:funcPr>
                                    <m:ctrlPr>
                                      <a:rPr lang="en-US" sz="1700" b="0" i="1" smtClean="0">
                                        <a:latin typeface="Cambria Math" panose="02040503050406030204" pitchFamily="18" charset="0"/>
                                      </a:rPr>
                                    </m:ctrlPr>
                                  </m:funcPr>
                                  <m:fName>
                                    <m:r>
                                      <m:rPr>
                                        <m:sty m:val="p"/>
                                      </m:rPr>
                                      <a:rPr lang="en-US" sz="1700" b="0" i="0" smtClean="0">
                                        <a:latin typeface="Cambria Math" panose="02040503050406030204" pitchFamily="18" charset="0"/>
                                      </a:rPr>
                                      <m:t>log</m:t>
                                    </m:r>
                                  </m:fName>
                                  <m:e>
                                    <m:r>
                                      <a:rPr lang="en-US" sz="1700" b="0" i="1" smtClean="0">
                                        <a:latin typeface="Cambria Math" panose="02040503050406030204" pitchFamily="18" charset="0"/>
                                      </a:rPr>
                                      <m:t>𝐿</m:t>
                                    </m:r>
                                  </m:e>
                                </m:func>
                              </m:e>
                            </m:func>
                          </m:e>
                        </m:rad>
                      </m:den>
                    </m:f>
                  </m:oMath>
                </a14:m>
                <a:r>
                  <a:rPr lang="en-US" sz="1700" dirty="0"/>
                  <a:t> (</a:t>
                </a:r>
                <a:r>
                  <a:rPr lang="en-US" sz="1700" dirty="0">
                    <a:solidFill>
                      <a:srgbClr val="7030A0"/>
                    </a:solidFill>
                  </a:rPr>
                  <a:t>Chatterjee 2017</a:t>
                </a:r>
                <a:r>
                  <a:rPr lang="en-US" sz="1700" dirty="0"/>
                  <a:t>), </a:t>
                </a:r>
                <a14:m>
                  <m:oMath xmlns:m="http://schemas.openxmlformats.org/officeDocument/2006/math">
                    <m:sSub>
                      <m:sSubPr>
                        <m:ctrlPr>
                          <a:rPr lang="en-US" sz="1700" b="0" i="1" smtClean="0">
                            <a:latin typeface="Cambria Math" panose="02040503050406030204" pitchFamily="18" charset="0"/>
                          </a:rPr>
                        </m:ctrlPr>
                      </m:sSubPr>
                      <m:e>
                        <m:r>
                          <a:rPr lang="en-US" sz="1700" b="0" i="1" smtClean="0">
                            <a:latin typeface="Cambria Math" panose="02040503050406030204" pitchFamily="18" charset="0"/>
                          </a:rPr>
                          <m:t>𝑚</m:t>
                        </m:r>
                      </m:e>
                      <m:sub>
                        <m:r>
                          <a:rPr lang="en-US" sz="1700" b="0" i="1" smtClean="0">
                            <a:latin typeface="Cambria Math" panose="02040503050406030204" pitchFamily="18" charset="0"/>
                          </a:rPr>
                          <m:t>𝐿</m:t>
                        </m:r>
                      </m:sub>
                    </m:sSub>
                    <m:r>
                      <a:rPr lang="en-US" sz="1700" b="0" i="1" smtClean="0">
                        <a:latin typeface="Cambria Math" panose="02040503050406030204" pitchFamily="18" charset="0"/>
                      </a:rPr>
                      <m:t>≤</m:t>
                    </m:r>
                    <m:f>
                      <m:fPr>
                        <m:ctrlPr>
                          <a:rPr lang="en-US" sz="1700" b="0" i="1" smtClean="0">
                            <a:latin typeface="Cambria Math" panose="02040503050406030204" pitchFamily="18" charset="0"/>
                          </a:rPr>
                        </m:ctrlPr>
                      </m:fPr>
                      <m:num>
                        <m:r>
                          <a:rPr lang="en-US" sz="1700" b="0" i="1" smtClean="0">
                            <a:latin typeface="Cambria Math" panose="02040503050406030204" pitchFamily="18" charset="0"/>
                          </a:rPr>
                          <m:t>𝐶</m:t>
                        </m:r>
                        <m:d>
                          <m:dPr>
                            <m:ctrlPr>
                              <a:rPr lang="en-US" sz="1700" b="0" i="1" smtClean="0">
                                <a:latin typeface="Cambria Math" panose="02040503050406030204" pitchFamily="18" charset="0"/>
                              </a:rPr>
                            </m:ctrlPr>
                          </m:dPr>
                          <m:e>
                            <m:r>
                              <a:rPr lang="en-US" sz="1700" b="0" i="1" smtClean="0">
                                <a:latin typeface="Cambria Math" panose="02040503050406030204" pitchFamily="18" charset="0"/>
                              </a:rPr>
                              <m:t>𝜆</m:t>
                            </m:r>
                          </m:e>
                        </m:d>
                      </m:num>
                      <m:den>
                        <m:sSup>
                          <m:sSupPr>
                            <m:ctrlPr>
                              <a:rPr lang="en-US" sz="1700" b="0" i="1" smtClean="0">
                                <a:latin typeface="Cambria Math" panose="02040503050406030204" pitchFamily="18" charset="0"/>
                              </a:rPr>
                            </m:ctrlPr>
                          </m:sSupPr>
                          <m:e>
                            <m:r>
                              <a:rPr lang="en-US" sz="1700" b="0" i="1" smtClean="0">
                                <a:latin typeface="Cambria Math" panose="02040503050406030204" pitchFamily="18" charset="0"/>
                              </a:rPr>
                              <m:t>𝐿</m:t>
                            </m:r>
                          </m:e>
                          <m:sup>
                            <m:r>
                              <a:rPr lang="en-US" sz="1700" b="0" i="1" smtClean="0">
                                <a:latin typeface="Cambria Math" panose="02040503050406030204" pitchFamily="18" charset="0"/>
                              </a:rPr>
                              <m:t>𝑐</m:t>
                            </m:r>
                            <m:d>
                              <m:dPr>
                                <m:ctrlPr>
                                  <a:rPr lang="en-US" sz="1700" b="0" i="1" smtClean="0">
                                    <a:latin typeface="Cambria Math" panose="02040503050406030204" pitchFamily="18" charset="0"/>
                                  </a:rPr>
                                </m:ctrlPr>
                              </m:dPr>
                              <m:e>
                                <m:r>
                                  <a:rPr lang="en-US" sz="1700" b="0" i="1" smtClean="0">
                                    <a:latin typeface="Cambria Math" panose="02040503050406030204" pitchFamily="18" charset="0"/>
                                  </a:rPr>
                                  <m:t>𝜆</m:t>
                                </m:r>
                              </m:e>
                            </m:d>
                          </m:sup>
                        </m:sSup>
                      </m:den>
                    </m:f>
                  </m:oMath>
                </a14:m>
                <a:r>
                  <a:rPr lang="en-US" sz="1700" dirty="0"/>
                  <a:t> (</a:t>
                </a:r>
                <a:r>
                  <a:rPr lang="en-US" sz="1700" dirty="0">
                    <a:solidFill>
                      <a:srgbClr val="7030A0"/>
                    </a:solidFill>
                  </a:rPr>
                  <a:t>Aizenman-P. 2018</a:t>
                </a:r>
                <a:r>
                  <a:rPr lang="en-US" sz="1700" dirty="0"/>
                  <a:t>) and finally</a:t>
                </a:r>
                <a:br>
                  <a:rPr lang="en-US" sz="1700" dirty="0"/>
                </a:br>
                <a14:m>
                  <m:oMath xmlns:m="http://schemas.openxmlformats.org/officeDocument/2006/math">
                    <m:sSub>
                      <m:sSubPr>
                        <m:ctrlPr>
                          <a:rPr lang="en-US" sz="1700" b="0" i="1" smtClean="0">
                            <a:latin typeface="Cambria Math" panose="02040503050406030204" pitchFamily="18" charset="0"/>
                          </a:rPr>
                        </m:ctrlPr>
                      </m:sSubPr>
                      <m:e>
                        <m:r>
                          <a:rPr lang="en-US" sz="1700" b="0" i="1" smtClean="0">
                            <a:latin typeface="Cambria Math" panose="02040503050406030204" pitchFamily="18" charset="0"/>
                          </a:rPr>
                          <m:t>𝑚</m:t>
                        </m:r>
                      </m:e>
                      <m:sub>
                        <m:r>
                          <a:rPr lang="en-US" sz="1700" b="0" i="1" smtClean="0">
                            <a:latin typeface="Cambria Math" panose="02040503050406030204" pitchFamily="18" charset="0"/>
                          </a:rPr>
                          <m:t>𝐿</m:t>
                        </m:r>
                      </m:sub>
                    </m:sSub>
                    <m:r>
                      <a:rPr lang="en-US" sz="1700" b="0" i="1" smtClean="0">
                        <a:latin typeface="Cambria Math" panose="02040503050406030204" pitchFamily="18" charset="0"/>
                      </a:rPr>
                      <m:t>≤</m:t>
                    </m:r>
                    <m:r>
                      <a:rPr lang="en-US" sz="1700" b="0" i="1" smtClean="0">
                        <a:latin typeface="Cambria Math" panose="02040503050406030204" pitchFamily="18" charset="0"/>
                      </a:rPr>
                      <m:t>𝐶</m:t>
                    </m:r>
                    <m:d>
                      <m:dPr>
                        <m:ctrlPr>
                          <a:rPr lang="en-US" sz="1700" b="0" i="1" smtClean="0">
                            <a:latin typeface="Cambria Math" panose="02040503050406030204" pitchFamily="18" charset="0"/>
                          </a:rPr>
                        </m:ctrlPr>
                      </m:dPr>
                      <m:e>
                        <m:r>
                          <a:rPr lang="en-US" sz="1700" b="0" i="1" smtClean="0">
                            <a:latin typeface="Cambria Math" panose="02040503050406030204" pitchFamily="18" charset="0"/>
                          </a:rPr>
                          <m:t>𝜆</m:t>
                        </m:r>
                      </m:e>
                    </m:d>
                    <m:func>
                      <m:funcPr>
                        <m:ctrlPr>
                          <a:rPr lang="en-US" sz="1700" b="0" i="1" smtClean="0">
                            <a:latin typeface="Cambria Math" panose="02040503050406030204" pitchFamily="18" charset="0"/>
                          </a:rPr>
                        </m:ctrlPr>
                      </m:funcPr>
                      <m:fName>
                        <m:r>
                          <m:rPr>
                            <m:sty m:val="p"/>
                          </m:rPr>
                          <a:rPr lang="en-US" sz="1700" b="0" i="0" smtClean="0">
                            <a:latin typeface="Cambria Math" panose="02040503050406030204" pitchFamily="18" charset="0"/>
                          </a:rPr>
                          <m:t>exp</m:t>
                        </m:r>
                      </m:fName>
                      <m:e>
                        <m:d>
                          <m:dPr>
                            <m:ctrlPr>
                              <a:rPr lang="en-US" sz="1700" b="0" i="1" smtClean="0">
                                <a:latin typeface="Cambria Math" panose="02040503050406030204" pitchFamily="18" charset="0"/>
                              </a:rPr>
                            </m:ctrlPr>
                          </m:dPr>
                          <m:e>
                            <m:r>
                              <a:rPr lang="en-US" sz="1700" b="0" i="1" smtClean="0">
                                <a:latin typeface="Cambria Math" panose="02040503050406030204" pitchFamily="18" charset="0"/>
                              </a:rPr>
                              <m:t>−</m:t>
                            </m:r>
                            <m:f>
                              <m:fPr>
                                <m:ctrlPr>
                                  <a:rPr lang="en-US" sz="1700" b="0" i="1" smtClean="0">
                                    <a:latin typeface="Cambria Math" panose="02040503050406030204" pitchFamily="18" charset="0"/>
                                  </a:rPr>
                                </m:ctrlPr>
                              </m:fPr>
                              <m:num>
                                <m:r>
                                  <a:rPr lang="en-US" sz="1700" b="0" i="1" smtClean="0">
                                    <a:latin typeface="Cambria Math" panose="02040503050406030204" pitchFamily="18" charset="0"/>
                                  </a:rPr>
                                  <m:t>𝐿</m:t>
                                </m:r>
                              </m:num>
                              <m:den>
                                <m:r>
                                  <a:rPr lang="en-US" sz="1700" b="0" i="1" smtClean="0">
                                    <a:latin typeface="Cambria Math" panose="02040503050406030204" pitchFamily="18" charset="0"/>
                                  </a:rPr>
                                  <m:t>ℓ(</m:t>
                                </m:r>
                                <m:r>
                                  <a:rPr lang="en-US" sz="1700" b="0" i="1" smtClean="0">
                                    <a:latin typeface="Cambria Math" panose="02040503050406030204" pitchFamily="18" charset="0"/>
                                  </a:rPr>
                                  <m:t>𝜆</m:t>
                                </m:r>
                                <m:r>
                                  <a:rPr lang="en-US" sz="1700" b="0" i="1" smtClean="0">
                                    <a:latin typeface="Cambria Math" panose="02040503050406030204" pitchFamily="18" charset="0"/>
                                  </a:rPr>
                                  <m:t>)</m:t>
                                </m:r>
                              </m:den>
                            </m:f>
                          </m:e>
                        </m:d>
                      </m:e>
                    </m:func>
                  </m:oMath>
                </a14:m>
                <a:endParaRPr lang="en-US" sz="1700" b="0" dirty="0"/>
              </a:p>
              <a:p>
                <a:pPr marL="361950" indent="0">
                  <a:buNone/>
                </a:pPr>
                <a:r>
                  <a:rPr lang="en-US" sz="1700" dirty="0"/>
                  <a:t>proved at zero temperature by </a:t>
                </a:r>
                <a:r>
                  <a:rPr lang="en-US" sz="1700" dirty="0">
                    <a:solidFill>
                      <a:srgbClr val="7030A0"/>
                    </a:solidFill>
                  </a:rPr>
                  <a:t>Ding-Xia 2019 </a:t>
                </a:r>
                <a:r>
                  <a:rPr lang="en-US" sz="1700" dirty="0"/>
                  <a:t>and then at positive temperature by </a:t>
                </a:r>
                <a:r>
                  <a:rPr lang="en-US" sz="1700" dirty="0">
                    <a:solidFill>
                      <a:srgbClr val="7030A0"/>
                    </a:solidFill>
                  </a:rPr>
                  <a:t>Ding-Xia 2019</a:t>
                </a:r>
                <a:r>
                  <a:rPr lang="en-US" sz="1700" dirty="0"/>
                  <a:t> and </a:t>
                </a:r>
                <a:r>
                  <a:rPr lang="en-US" sz="1700" dirty="0" err="1">
                    <a:solidFill>
                      <a:srgbClr val="7030A0"/>
                    </a:solidFill>
                  </a:rPr>
                  <a:t>Aizenman</a:t>
                </a:r>
                <a:r>
                  <a:rPr lang="en-US" sz="1700" dirty="0">
                    <a:solidFill>
                      <a:srgbClr val="7030A0"/>
                    </a:solidFill>
                  </a:rPr>
                  <a:t>-</a:t>
                </a:r>
                <a:r>
                  <a:rPr lang="en-US" sz="1700" dirty="0" err="1">
                    <a:solidFill>
                      <a:srgbClr val="7030A0"/>
                    </a:solidFill>
                  </a:rPr>
                  <a:t>Harel</a:t>
                </a:r>
                <a:r>
                  <a:rPr lang="en-US" sz="1700" dirty="0">
                    <a:solidFill>
                      <a:srgbClr val="7030A0"/>
                    </a:solidFill>
                  </a:rPr>
                  <a:t>-P. 2019</a:t>
                </a:r>
                <a:r>
                  <a:rPr lang="en-US" sz="1700" dirty="0"/>
                  <a:t>.</a:t>
                </a:r>
              </a:p>
              <a:p>
                <a:r>
                  <a:rPr lang="en-US" sz="1700" dirty="0"/>
                  <a:t>Still </a:t>
                </a:r>
                <a:r>
                  <a:rPr lang="en-US" sz="1700" dirty="0">
                    <a:solidFill>
                      <a:srgbClr val="0070C0"/>
                    </a:solidFill>
                  </a:rPr>
                  <a:t>open</a:t>
                </a:r>
                <a:r>
                  <a:rPr lang="en-US" sz="1700" dirty="0"/>
                  <a:t> to determine </a:t>
                </a:r>
                <a:r>
                  <a:rPr lang="en-US" sz="1700" dirty="0">
                    <a:solidFill>
                      <a:srgbClr val="00B050"/>
                    </a:solidFill>
                  </a:rPr>
                  <a:t>correlation length </a:t>
                </a:r>
                <a14:m>
                  <m:oMath xmlns:m="http://schemas.openxmlformats.org/officeDocument/2006/math">
                    <m:r>
                      <a:rPr lang="en-US" sz="1700" b="0" i="1" smtClean="0">
                        <a:latin typeface="Cambria Math" panose="02040503050406030204" pitchFamily="18" charset="0"/>
                      </a:rPr>
                      <m:t>ℓ</m:t>
                    </m:r>
                    <m:d>
                      <m:dPr>
                        <m:ctrlPr>
                          <a:rPr lang="en-US" sz="1700" b="0" i="1" smtClean="0">
                            <a:latin typeface="Cambria Math" panose="02040503050406030204" pitchFamily="18" charset="0"/>
                          </a:rPr>
                        </m:ctrlPr>
                      </m:dPr>
                      <m:e>
                        <m:r>
                          <a:rPr lang="en-US" sz="1700" b="0" i="1" smtClean="0">
                            <a:latin typeface="Cambria Math" panose="02040503050406030204" pitchFamily="18" charset="0"/>
                          </a:rPr>
                          <m:t>𝜆</m:t>
                        </m:r>
                      </m:e>
                    </m:d>
                  </m:oMath>
                </a14:m>
                <a:r>
                  <a:rPr lang="en-US" sz="1700" dirty="0"/>
                  <a:t> for small </a:t>
                </a:r>
                <a14:m>
                  <m:oMath xmlns:m="http://schemas.openxmlformats.org/officeDocument/2006/math">
                    <m:r>
                      <a:rPr lang="en-US" sz="1700" b="0" i="1" smtClean="0">
                        <a:latin typeface="Cambria Math" panose="02040503050406030204" pitchFamily="18" charset="0"/>
                      </a:rPr>
                      <m:t>𝜆</m:t>
                    </m:r>
                  </m:oMath>
                </a14:m>
                <a:r>
                  <a:rPr lang="en-US" sz="1700" dirty="0"/>
                  <a:t>. Proof implies </a:t>
                </a:r>
                <a14:m>
                  <m:oMath xmlns:m="http://schemas.openxmlformats.org/officeDocument/2006/math">
                    <m:r>
                      <a:rPr lang="en-US" sz="1700" b="0" i="1" smtClean="0">
                        <a:latin typeface="Cambria Math" panose="02040503050406030204" pitchFamily="18" charset="0"/>
                      </a:rPr>
                      <m:t>ℓ</m:t>
                    </m:r>
                    <m:d>
                      <m:dPr>
                        <m:ctrlPr>
                          <a:rPr lang="en-US" sz="1700" b="0" i="1" smtClean="0">
                            <a:latin typeface="Cambria Math" panose="02040503050406030204" pitchFamily="18" charset="0"/>
                          </a:rPr>
                        </m:ctrlPr>
                      </m:dPr>
                      <m:e>
                        <m:r>
                          <a:rPr lang="en-US" sz="1700" b="0" i="1" smtClean="0">
                            <a:latin typeface="Cambria Math" panose="02040503050406030204" pitchFamily="18" charset="0"/>
                          </a:rPr>
                          <m:t>𝜆</m:t>
                        </m:r>
                      </m:e>
                    </m:d>
                    <m:r>
                      <a:rPr lang="en-US" sz="1700" b="0" i="1" smtClean="0">
                        <a:latin typeface="Cambria Math" panose="02040503050406030204" pitchFamily="18" charset="0"/>
                      </a:rPr>
                      <m:t>≤</m:t>
                    </m:r>
                    <m:sSup>
                      <m:sSupPr>
                        <m:ctrlPr>
                          <a:rPr lang="en-US" sz="1700" b="0" i="1" smtClean="0">
                            <a:latin typeface="Cambria Math" panose="02040503050406030204" pitchFamily="18" charset="0"/>
                          </a:rPr>
                        </m:ctrlPr>
                      </m:sSupPr>
                      <m:e>
                        <m:r>
                          <a:rPr lang="en-US" sz="1700" b="0" i="1" smtClean="0">
                            <a:latin typeface="Cambria Math" panose="02040503050406030204" pitchFamily="18" charset="0"/>
                          </a:rPr>
                          <m:t>𝑒</m:t>
                        </m:r>
                      </m:e>
                      <m:sup>
                        <m:sSup>
                          <m:sSupPr>
                            <m:ctrlPr>
                              <a:rPr lang="en-US" sz="1700" b="0" i="1" smtClean="0">
                                <a:latin typeface="Cambria Math" panose="02040503050406030204" pitchFamily="18" charset="0"/>
                              </a:rPr>
                            </m:ctrlPr>
                          </m:sSupPr>
                          <m:e>
                            <m:r>
                              <a:rPr lang="en-US" sz="1700" b="0" i="1" smtClean="0">
                                <a:latin typeface="Cambria Math" panose="02040503050406030204" pitchFamily="18" charset="0"/>
                              </a:rPr>
                              <m:t>𝑒</m:t>
                            </m:r>
                          </m:e>
                          <m:sup>
                            <m:r>
                              <a:rPr lang="en-US" sz="1700" b="0" i="1" smtClean="0">
                                <a:latin typeface="Cambria Math" panose="02040503050406030204" pitchFamily="18" charset="0"/>
                              </a:rPr>
                              <m:t>1/</m:t>
                            </m:r>
                            <m:sSup>
                              <m:sSupPr>
                                <m:ctrlPr>
                                  <a:rPr lang="en-US" sz="1700" b="0" i="1" smtClean="0">
                                    <a:latin typeface="Cambria Math" panose="02040503050406030204" pitchFamily="18" charset="0"/>
                                  </a:rPr>
                                </m:ctrlPr>
                              </m:sSupPr>
                              <m:e>
                                <m:r>
                                  <a:rPr lang="en-US" sz="1700" b="0" i="1" smtClean="0">
                                    <a:latin typeface="Cambria Math" panose="02040503050406030204" pitchFamily="18" charset="0"/>
                                  </a:rPr>
                                  <m:t>𝜆</m:t>
                                </m:r>
                              </m:e>
                              <m:sup>
                                <m:r>
                                  <a:rPr lang="en-US" sz="1700" b="0" i="1" smtClean="0">
                                    <a:latin typeface="Cambria Math" panose="02040503050406030204" pitchFamily="18" charset="0"/>
                                  </a:rPr>
                                  <m:t>2</m:t>
                                </m:r>
                              </m:sup>
                            </m:sSup>
                          </m:sup>
                        </m:sSup>
                      </m:sup>
                    </m:sSup>
                  </m:oMath>
                </a14:m>
                <a:r>
                  <a:rPr lang="en-US" sz="1700" dirty="0"/>
                  <a:t> (</a:t>
                </a:r>
                <a:r>
                  <a:rPr lang="en-US" sz="1700" dirty="0">
                    <a:solidFill>
                      <a:srgbClr val="7030A0"/>
                    </a:solidFill>
                  </a:rPr>
                  <a:t>Bar-Nir 2022</a:t>
                </a:r>
                <a:r>
                  <a:rPr lang="en-US" sz="1700" dirty="0"/>
                  <a:t>). </a:t>
                </a:r>
                <a:r>
                  <a:rPr lang="en-US" sz="1700" dirty="0">
                    <a:solidFill>
                      <a:srgbClr val="7030A0"/>
                    </a:solidFill>
                  </a:rPr>
                  <a:t>Ding-Wirth (2020)</a:t>
                </a:r>
                <a:r>
                  <a:rPr lang="en-US" sz="1700" dirty="0"/>
                  <a:t>: Correlation length </a:t>
                </a:r>
                <a14:m>
                  <m:oMath xmlns:m="http://schemas.openxmlformats.org/officeDocument/2006/math">
                    <m:r>
                      <a:rPr lang="en-US" sz="1700" b="0" i="0" smtClean="0">
                        <a:latin typeface="Cambria Math" panose="02040503050406030204" pitchFamily="18" charset="0"/>
                      </a:rPr>
                      <m:t>=</m:t>
                    </m:r>
                    <m:sSup>
                      <m:sSupPr>
                        <m:ctrlPr>
                          <a:rPr lang="en-US" sz="1700" b="0" i="1" smtClean="0">
                            <a:latin typeface="Cambria Math" panose="02040503050406030204" pitchFamily="18" charset="0"/>
                          </a:rPr>
                        </m:ctrlPr>
                      </m:sSupPr>
                      <m:e>
                        <m:r>
                          <a:rPr lang="en-US" sz="1700" b="0" i="1" smtClean="0">
                            <a:latin typeface="Cambria Math" panose="02040503050406030204" pitchFamily="18" charset="0"/>
                          </a:rPr>
                          <m:t>𝑒</m:t>
                        </m:r>
                      </m:e>
                      <m:sup>
                        <m:r>
                          <m:rPr>
                            <m:sty m:val="p"/>
                          </m:rPr>
                          <a:rPr lang="en-US" sz="1700" b="0" i="0" smtClean="0">
                            <a:latin typeface="Cambria Math" panose="02040503050406030204" pitchFamily="18" charset="0"/>
                          </a:rPr>
                          <m:t>Θ</m:t>
                        </m:r>
                        <m:r>
                          <a:rPr lang="en-US" sz="1700" b="0" i="1" smtClean="0">
                            <a:latin typeface="Cambria Math" panose="02040503050406030204" pitchFamily="18" charset="0"/>
                          </a:rPr>
                          <m:t>(</m:t>
                        </m:r>
                        <m:sSup>
                          <m:sSupPr>
                            <m:ctrlPr>
                              <a:rPr lang="en-US" sz="1700" b="0" i="1" smtClean="0">
                                <a:latin typeface="Cambria Math" panose="02040503050406030204" pitchFamily="18" charset="0"/>
                              </a:rPr>
                            </m:ctrlPr>
                          </m:sSupPr>
                          <m:e>
                            <m:r>
                              <a:rPr lang="en-US" sz="1700" b="0" i="1" smtClean="0">
                                <a:latin typeface="Cambria Math" panose="02040503050406030204" pitchFamily="18" charset="0"/>
                              </a:rPr>
                              <m:t>𝜆</m:t>
                            </m:r>
                          </m:e>
                          <m:sup>
                            <m:r>
                              <a:rPr lang="en-US" sz="1700" b="0" i="1" smtClean="0">
                                <a:latin typeface="Cambria Math" panose="02040503050406030204" pitchFamily="18" charset="0"/>
                              </a:rPr>
                              <m:t>−</m:t>
                            </m:r>
                            <m:f>
                              <m:fPr>
                                <m:ctrlPr>
                                  <a:rPr lang="en-US" sz="1700" b="0" i="1" smtClean="0">
                                    <a:latin typeface="Cambria Math" panose="02040503050406030204" pitchFamily="18" charset="0"/>
                                  </a:rPr>
                                </m:ctrlPr>
                              </m:fPr>
                              <m:num>
                                <m:r>
                                  <a:rPr lang="en-US" sz="1700" b="0" i="1" smtClean="0">
                                    <a:latin typeface="Cambria Math" panose="02040503050406030204" pitchFamily="18" charset="0"/>
                                  </a:rPr>
                                  <m:t>4</m:t>
                                </m:r>
                              </m:num>
                              <m:den>
                                <m:r>
                                  <a:rPr lang="en-US" sz="1700" b="0" i="1" smtClean="0">
                                    <a:latin typeface="Cambria Math" panose="02040503050406030204" pitchFamily="18" charset="0"/>
                                  </a:rPr>
                                  <m:t>3</m:t>
                                </m:r>
                              </m:den>
                            </m:f>
                          </m:sup>
                        </m:sSup>
                        <m:r>
                          <a:rPr lang="en-US" sz="1700" b="0" i="1" smtClean="0">
                            <a:latin typeface="Cambria Math" panose="02040503050406030204" pitchFamily="18" charset="0"/>
                          </a:rPr>
                          <m:t>)</m:t>
                        </m:r>
                      </m:sup>
                    </m:sSup>
                  </m:oMath>
                </a14:m>
                <a:r>
                  <a:rPr lang="en-US" sz="1700" dirty="0"/>
                  <a:t> in another sense.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160016"/>
                <a:ext cx="8229600" cy="4906963"/>
              </a:xfrm>
              <a:blipFill>
                <a:blip r:embed="rId3"/>
                <a:stretch>
                  <a:fillRect l="-370" t="-8199" r="-889" b="-16770"/>
                </a:stretch>
              </a:blipFill>
            </p:spPr>
            <p:txBody>
              <a:bodyPr/>
              <a:lstStyle/>
              <a:p>
                <a:r>
                  <a:rPr lang="en-US">
                    <a:noFill/>
                  </a:rPr>
                  <a:t> </a:t>
                </a:r>
              </a:p>
            </p:txBody>
          </p:sp>
        </mc:Fallback>
      </mc:AlternateContent>
      <p:sp>
        <p:nvSpPr>
          <p:cNvPr id="4" name="Slide Number Placeholder 3"/>
          <p:cNvSpPr>
            <a:spLocks noGrp="1"/>
          </p:cNvSpPr>
          <p:nvPr>
            <p:ph type="sldNum" sz="quarter" idx="4294967295"/>
          </p:nvPr>
        </p:nvSpPr>
        <p:spPr/>
        <p:txBody>
          <a:bodyPr/>
          <a:lstStyle/>
          <a:p>
            <a:fld id="{6653EBAD-0DEC-4A42-8EAE-CEF9B3D9D7C6}" type="slidenum">
              <a:rPr lang="en-US" smtClean="0"/>
              <a:t>7</a:t>
            </a:fld>
            <a:endParaRPr lang="en-US" dirty="0"/>
          </a:p>
        </p:txBody>
      </p:sp>
    </p:spTree>
    <p:extLst>
      <p:ext uri="{BB962C8B-B14F-4D97-AF65-F5344CB8AC3E}">
        <p14:creationId xmlns:p14="http://schemas.microsoft.com/office/powerpoint/2010/main" val="1641667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a:t>Random-field </a:t>
            </a:r>
            <a:r>
              <a:rPr lang="en-US" dirty="0" err="1"/>
              <a:t>Ising</a:t>
            </a:r>
            <a:r>
              <a:rPr lang="en-US" dirty="0"/>
              <a:t> and Potts models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160016"/>
                <a:ext cx="8229600" cy="4906963"/>
              </a:xfrm>
            </p:spPr>
            <p:txBody>
              <a:bodyPr>
                <a:noAutofit/>
              </a:bodyPr>
              <a:lstStyle/>
              <a:p>
                <a:r>
                  <a:rPr lang="en-US" sz="1700" dirty="0"/>
                  <a:t>Dimension </a:t>
                </a:r>
                <a14:m>
                  <m:oMath xmlns:m="http://schemas.openxmlformats.org/officeDocument/2006/math">
                    <m:r>
                      <a:rPr lang="en-US" sz="1700" b="0" i="1" smtClean="0">
                        <a:latin typeface="Cambria Math" panose="02040503050406030204" pitchFamily="18" charset="0"/>
                      </a:rPr>
                      <m:t>𝑑</m:t>
                    </m:r>
                    <m:r>
                      <a:rPr lang="en-US" sz="1700" b="0" i="1" smtClean="0">
                        <a:latin typeface="Cambria Math" panose="02040503050406030204" pitchFamily="18" charset="0"/>
                      </a:rPr>
                      <m:t>≥3</m:t>
                    </m:r>
                  </m:oMath>
                </a14:m>
                <a:r>
                  <a:rPr lang="en-US" sz="1700" dirty="0"/>
                  <a:t>, weak disorder (small </a:t>
                </a:r>
                <a14:m>
                  <m:oMath xmlns:m="http://schemas.openxmlformats.org/officeDocument/2006/math">
                    <m:r>
                      <a:rPr lang="en-US" sz="1700" b="0" i="1" smtClean="0">
                        <a:latin typeface="Cambria Math" panose="02040503050406030204" pitchFamily="18" charset="0"/>
                      </a:rPr>
                      <m:t>𝜆</m:t>
                    </m:r>
                    <m:r>
                      <a:rPr lang="en-US" sz="1700" b="0" i="1" smtClean="0">
                        <a:latin typeface="Cambria Math" panose="02040503050406030204" pitchFamily="18" charset="0"/>
                      </a:rPr>
                      <m:t>)</m:t>
                    </m:r>
                  </m:oMath>
                </a14:m>
                <a:r>
                  <a:rPr lang="en-US" sz="1700" dirty="0"/>
                  <a:t>: </a:t>
                </a:r>
                <a:r>
                  <a:rPr lang="en-US" sz="1700" dirty="0" err="1">
                    <a:solidFill>
                      <a:srgbClr val="7030A0"/>
                    </a:solidFill>
                  </a:rPr>
                  <a:t>Imbrie</a:t>
                </a:r>
                <a:r>
                  <a:rPr lang="en-US" sz="1700" dirty="0">
                    <a:solidFill>
                      <a:srgbClr val="7030A0"/>
                    </a:solidFill>
                  </a:rPr>
                  <a:t> 1985</a:t>
                </a:r>
                <a:r>
                  <a:rPr lang="en-US" sz="1700" dirty="0"/>
                  <a:t> (zero temperature) and </a:t>
                </a:r>
                <a:r>
                  <a:rPr lang="en-US" sz="1700" dirty="0" err="1">
                    <a:solidFill>
                      <a:srgbClr val="7030A0"/>
                    </a:solidFill>
                  </a:rPr>
                  <a:t>Bricmont-Kupiainen</a:t>
                </a:r>
                <a:r>
                  <a:rPr lang="en-US" sz="1700" dirty="0">
                    <a:solidFill>
                      <a:srgbClr val="7030A0"/>
                    </a:solidFill>
                  </a:rPr>
                  <a:t> 1988 </a:t>
                </a:r>
                <a:r>
                  <a:rPr lang="en-US" sz="1700" dirty="0"/>
                  <a:t>(all temperatures) established long-range order in the random-field </a:t>
                </a:r>
                <a:r>
                  <a:rPr lang="en-US" sz="1700" dirty="0" err="1"/>
                  <a:t>Ising</a:t>
                </a:r>
                <a:r>
                  <a:rPr lang="en-US" sz="1700" dirty="0"/>
                  <a:t> model. A shorter argument was given recently by </a:t>
                </a:r>
                <a:r>
                  <a:rPr lang="en-US" sz="1700" dirty="0">
                    <a:solidFill>
                      <a:srgbClr val="7030A0"/>
                    </a:solidFill>
                  </a:rPr>
                  <a:t>Ding-Zhuang (2021)</a:t>
                </a:r>
                <a:r>
                  <a:rPr lang="en-US" sz="1700" dirty="0"/>
                  <a:t>, also extending the result to the random-field Potts model.</a:t>
                </a:r>
              </a:p>
              <a:p>
                <a:r>
                  <a:rPr lang="en-US" sz="1700" dirty="0">
                    <a:solidFill>
                      <a:srgbClr val="7030A0"/>
                    </a:solidFill>
                  </a:rPr>
                  <a:t>Ding-Liu-Xia (2022)</a:t>
                </a:r>
                <a:r>
                  <a:rPr lang="en-US" sz="1700" dirty="0"/>
                  <a:t>, making use of </a:t>
                </a:r>
                <a:r>
                  <a:rPr lang="en-US" sz="1700" dirty="0">
                    <a:solidFill>
                      <a:srgbClr val="7030A0"/>
                    </a:solidFill>
                  </a:rPr>
                  <a:t>Ding-Song-Sun (2023)</a:t>
                </a:r>
                <a:r>
                  <a:rPr lang="en-US" sz="1700" dirty="0"/>
                  <a:t>,</a:t>
                </a:r>
                <a:r>
                  <a:rPr lang="en-US" sz="1700" dirty="0">
                    <a:solidFill>
                      <a:srgbClr val="7030A0"/>
                    </a:solidFill>
                  </a:rPr>
                  <a:t> </a:t>
                </a:r>
                <a:r>
                  <a:rPr lang="en-US" sz="1700" dirty="0"/>
                  <a:t>extend the long-range order result to all temperatures lower than the critical temperature of non-disordered </a:t>
                </a:r>
                <a:r>
                  <a:rPr lang="en-US" sz="1700" dirty="0" err="1"/>
                  <a:t>Ising</a:t>
                </a:r>
                <a:r>
                  <a:rPr lang="en-US" sz="1700" dirty="0"/>
                  <a:t> model. </a:t>
                </a:r>
                <a:r>
                  <a:rPr lang="en-US" sz="1700" dirty="0">
                    <a:solidFill>
                      <a:srgbClr val="7030A0"/>
                    </a:solidFill>
                  </a:rPr>
                  <a:t>Ding-Huang-Xia (2023) </a:t>
                </a:r>
                <a:r>
                  <a:rPr lang="en-US" sz="1700" dirty="0"/>
                  <a:t>investigate the critical scaling for the disorder at the critical temperature of the non-disordered </a:t>
                </a:r>
                <a:r>
                  <a:rPr lang="en-US" sz="1700" dirty="0" err="1"/>
                  <a:t>Ising</a:t>
                </a:r>
                <a:r>
                  <a:rPr lang="en-US" sz="1700" dirty="0"/>
                  <a:t> model.</a:t>
                </a:r>
              </a:p>
              <a:p>
                <a:r>
                  <a:rPr lang="en-US" sz="1700" dirty="0" err="1">
                    <a:solidFill>
                      <a:srgbClr val="7030A0"/>
                    </a:solidFill>
                  </a:rPr>
                  <a:t>Rigas</a:t>
                </a:r>
                <a:r>
                  <a:rPr lang="en-US" sz="1700" dirty="0">
                    <a:solidFill>
                      <a:srgbClr val="7030A0"/>
                    </a:solidFill>
                  </a:rPr>
                  <a:t> (2022) </a:t>
                </a:r>
                <a:r>
                  <a:rPr lang="en-US" sz="1700" dirty="0"/>
                  <a:t>extended part of the correlation length result of </a:t>
                </a:r>
                <a:r>
                  <a:rPr lang="en-US" sz="1700" dirty="0">
                    <a:solidFill>
                      <a:srgbClr val="7030A0"/>
                    </a:solidFill>
                  </a:rPr>
                  <a:t>Ding-Wirth</a:t>
                </a:r>
                <a:r>
                  <a:rPr lang="en-US" sz="1700" dirty="0"/>
                  <a:t> to the random-field Potts model.</a:t>
                </a:r>
              </a:p>
              <a:p>
                <a:endParaRPr lang="en-US" sz="17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160016"/>
                <a:ext cx="8229600" cy="4906963"/>
              </a:xfrm>
              <a:blipFill>
                <a:blip r:embed="rId3"/>
                <a:stretch>
                  <a:fillRect l="-370" t="-373"/>
                </a:stretch>
              </a:blipFill>
            </p:spPr>
            <p:txBody>
              <a:bodyPr/>
              <a:lstStyle/>
              <a:p>
                <a:r>
                  <a:rPr lang="en-US">
                    <a:noFill/>
                  </a:rPr>
                  <a:t> </a:t>
                </a:r>
              </a:p>
            </p:txBody>
          </p:sp>
        </mc:Fallback>
      </mc:AlternateContent>
      <p:sp>
        <p:nvSpPr>
          <p:cNvPr id="4" name="Slide Number Placeholder 3"/>
          <p:cNvSpPr>
            <a:spLocks noGrp="1"/>
          </p:cNvSpPr>
          <p:nvPr>
            <p:ph type="sldNum" sz="quarter" idx="4294967295"/>
          </p:nvPr>
        </p:nvSpPr>
        <p:spPr/>
        <p:txBody>
          <a:bodyPr/>
          <a:lstStyle/>
          <a:p>
            <a:fld id="{6653EBAD-0DEC-4A42-8EAE-CEF9B3D9D7C6}" type="slidenum">
              <a:rPr lang="en-US" smtClean="0"/>
              <a:t>8</a:t>
            </a:fld>
            <a:endParaRPr lang="en-US" dirty="0"/>
          </a:p>
        </p:txBody>
      </p:sp>
    </p:spTree>
    <p:extLst>
      <p:ext uri="{BB962C8B-B14F-4D97-AF65-F5344CB8AC3E}">
        <p14:creationId xmlns:p14="http://schemas.microsoft.com/office/powerpoint/2010/main" val="3067472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a:t>Quantitative results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143000"/>
                <a:ext cx="8229600" cy="4906963"/>
              </a:xfrm>
            </p:spPr>
            <p:txBody>
              <a:bodyPr>
                <a:noAutofit/>
              </a:bodyPr>
              <a:lstStyle/>
              <a:p>
                <a:pPr>
                  <a:spcAft>
                    <a:spcPts val="1000"/>
                  </a:spcAft>
                </a:pPr>
                <a:r>
                  <a:rPr lang="en-US" sz="1800" dirty="0"/>
                  <a:t>The other models discussed (Potts, spin-glasses, spin </a:t>
                </a:r>
                <a14:m>
                  <m:oMath xmlns:m="http://schemas.openxmlformats.org/officeDocument/2006/math">
                    <m:r>
                      <a:rPr lang="en-US" sz="1800" i="1" dirty="0" smtClean="0">
                        <a:latin typeface="Cambria Math" panose="02040503050406030204" pitchFamily="18" charset="0"/>
                      </a:rPr>
                      <m:t>𝑂</m:t>
                    </m:r>
                    <m:r>
                      <a:rPr lang="en-US" sz="1800" i="1" dirty="0" smtClean="0">
                        <a:latin typeface="Cambria Math" panose="02040503050406030204" pitchFamily="18" charset="0"/>
                      </a:rPr>
                      <m:t>(</m:t>
                    </m:r>
                    <m:r>
                      <a:rPr lang="en-US" sz="1800" i="1" dirty="0" smtClean="0">
                        <a:latin typeface="Cambria Math" panose="02040503050406030204" pitchFamily="18" charset="0"/>
                      </a:rPr>
                      <m:t>𝑛</m:t>
                    </m:r>
                    <m:r>
                      <a:rPr lang="en-US" sz="1800" i="1" dirty="0" smtClean="0">
                        <a:latin typeface="Cambria Math" panose="02040503050406030204" pitchFamily="18" charset="0"/>
                      </a:rPr>
                      <m:t>)</m:t>
                    </m:r>
                  </m:oMath>
                </a14:m>
                <a:r>
                  <a:rPr lang="en-US" sz="1800" dirty="0"/>
                  <a:t>) </a:t>
                </a:r>
                <a:r>
                  <a:rPr lang="en-US" sz="1800" dirty="0">
                    <a:solidFill>
                      <a:srgbClr val="0070C0"/>
                    </a:solidFill>
                  </a:rPr>
                  <a:t>do not share the monotonicity properties</a:t>
                </a:r>
                <a:r>
                  <a:rPr lang="en-US" sz="1800" dirty="0"/>
                  <a:t> of the random-field </a:t>
                </a:r>
                <a:r>
                  <a:rPr lang="en-US" sz="1800" dirty="0" err="1"/>
                  <a:t>Ising</a:t>
                </a:r>
                <a:r>
                  <a:rPr lang="en-US" sz="1800" dirty="0"/>
                  <a:t> model and the proof techniques break down for them. Indeed, even the choice of which quantity to bound is non-obvious since it is unclear which boundary conditions </a:t>
                </a:r>
                <a14:m>
                  <m:oMath xmlns:m="http://schemas.openxmlformats.org/officeDocument/2006/math">
                    <m:r>
                      <a:rPr lang="en-US" sz="1800" i="1">
                        <a:latin typeface="Cambria Math" panose="02040503050406030204" pitchFamily="18" charset="0"/>
                      </a:rPr>
                      <m:t>𝜏</m:t>
                    </m:r>
                  </m:oMath>
                </a14:m>
                <a:r>
                  <a:rPr lang="en-US" sz="1800" dirty="0"/>
                  <a:t> maximize or minimize the average </a:t>
                </a:r>
                <a14:m>
                  <m:oMath xmlns:m="http://schemas.openxmlformats.org/officeDocument/2006/math">
                    <m:sSubSup>
                      <m:sSubSupPr>
                        <m:ctrlPr>
                          <a:rPr lang="en-US" sz="1800" i="1">
                            <a:latin typeface="Cambria Math" panose="02040503050406030204" pitchFamily="18" charset="0"/>
                          </a:rPr>
                        </m:ctrlPr>
                      </m:sSubSupPr>
                      <m:e>
                        <m:d>
                          <m:dPr>
                            <m:begChr m:val="〈"/>
                            <m:endChr m:val="〉"/>
                            <m:ctrlPr>
                              <a:rPr lang="en-US" sz="1800" i="1">
                                <a:latin typeface="Cambria Math" panose="02040503050406030204" pitchFamily="18" charset="0"/>
                              </a:rPr>
                            </m:ctrlPr>
                          </m:dPr>
                          <m:e>
                            <m:r>
                              <a:rPr lang="en-US" sz="1800" i="1">
                                <a:latin typeface="Cambria Math" panose="02040503050406030204" pitchFamily="18" charset="0"/>
                              </a:rPr>
                              <m:t>𝑓</m:t>
                            </m:r>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𝒯</m:t>
                                    </m:r>
                                  </m:e>
                                  <m:sub>
                                    <m:r>
                                      <a:rPr lang="en-US" sz="1800" i="1">
                                        <a:latin typeface="Cambria Math"/>
                                      </a:rPr>
                                      <m:t>𝑣</m:t>
                                    </m:r>
                                  </m:sub>
                                </m:sSub>
                                <m:d>
                                  <m:dPr>
                                    <m:ctrlPr>
                                      <a:rPr lang="en-US" sz="1800" i="1">
                                        <a:latin typeface="Cambria Math" panose="02040503050406030204" pitchFamily="18" charset="0"/>
                                      </a:rPr>
                                    </m:ctrlPr>
                                  </m:dPr>
                                  <m:e>
                                    <m:r>
                                      <a:rPr lang="en-US" sz="1800" i="1">
                                        <a:latin typeface="Cambria Math" panose="02040503050406030204" pitchFamily="18" charset="0"/>
                                      </a:rPr>
                                      <m:t>𝜎</m:t>
                                    </m:r>
                                  </m:e>
                                </m:d>
                              </m:e>
                            </m:d>
                          </m:e>
                        </m:d>
                      </m:e>
                      <m:sub>
                        <m:sSubSup>
                          <m:sSubSupPr>
                            <m:ctrlPr>
                              <a:rPr lang="en-US" sz="1800" i="1">
                                <a:latin typeface="Cambria Math" panose="02040503050406030204" pitchFamily="18" charset="0"/>
                              </a:rPr>
                            </m:ctrlPr>
                          </m:sSubSupPr>
                          <m:e>
                            <m:r>
                              <m:rPr>
                                <m:sty m:val="p"/>
                              </m:rPr>
                              <a:rPr lang="en-US" sz="1800">
                                <a:latin typeface="Cambria Math" panose="02040503050406030204" pitchFamily="18" charset="0"/>
                              </a:rPr>
                              <m:t>Λ</m:t>
                            </m:r>
                          </m:e>
                          <m:sub>
                            <m:r>
                              <a:rPr lang="en-US" sz="1800" i="1">
                                <a:latin typeface="Cambria Math" panose="02040503050406030204" pitchFamily="18" charset="0"/>
                              </a:rPr>
                              <m:t>𝐿</m:t>
                            </m:r>
                          </m:sub>
                          <m:sup>
                            <m:r>
                              <a:rPr lang="en-US" sz="1800" i="1">
                                <a:latin typeface="Cambria Math" panose="02040503050406030204" pitchFamily="18" charset="0"/>
                              </a:rPr>
                              <m:t>2</m:t>
                            </m:r>
                          </m:sup>
                        </m:sSubSup>
                      </m:sub>
                      <m:sup>
                        <m:r>
                          <a:rPr lang="en-US" sz="1800" i="1">
                            <a:latin typeface="Cambria Math" panose="02040503050406030204" pitchFamily="18" charset="0"/>
                          </a:rPr>
                          <m:t>𝜏</m:t>
                        </m:r>
                      </m:sup>
                    </m:sSubSup>
                  </m:oMath>
                </a14:m>
                <a:r>
                  <a:rPr lang="en-US" sz="1800" dirty="0"/>
                  <a:t> and, indeed, it may be that these boundary conditions depend on the disorder </a:t>
                </a:r>
                <a14:m>
                  <m:oMath xmlns:m="http://schemas.openxmlformats.org/officeDocument/2006/math">
                    <m:r>
                      <a:rPr lang="en-US" sz="1800" i="1">
                        <a:latin typeface="Cambria Math" panose="02040503050406030204" pitchFamily="18" charset="0"/>
                      </a:rPr>
                      <m:t>𝜂</m:t>
                    </m:r>
                  </m:oMath>
                </a14:m>
                <a:r>
                  <a:rPr lang="en-US" sz="1800" dirty="0"/>
                  <a:t> and on </a:t>
                </a:r>
                <a14:m>
                  <m:oMath xmlns:m="http://schemas.openxmlformats.org/officeDocument/2006/math">
                    <m:r>
                      <a:rPr lang="en-US" sz="1800" i="1">
                        <a:latin typeface="Cambria Math" panose="02040503050406030204" pitchFamily="18" charset="0"/>
                      </a:rPr>
                      <m:t>𝐿</m:t>
                    </m:r>
                  </m:oMath>
                </a14:m>
                <a:r>
                  <a:rPr lang="en-US" sz="1800" dirty="0"/>
                  <a:t> and </a:t>
                </a:r>
                <a14:m>
                  <m:oMath xmlns:m="http://schemas.openxmlformats.org/officeDocument/2006/math">
                    <m:r>
                      <a:rPr lang="en-US" sz="1800" b="0" i="1" smtClean="0">
                        <a:latin typeface="Cambria Math" panose="02040503050406030204" pitchFamily="18" charset="0"/>
                      </a:rPr>
                      <m:t>𝑣</m:t>
                    </m:r>
                  </m:oMath>
                </a14:m>
                <a:r>
                  <a:rPr lang="en-US" sz="1800" dirty="0"/>
                  <a:t>. We obtain the following results.</a:t>
                </a:r>
              </a:p>
              <a:p>
                <a:r>
                  <a:rPr lang="en-US" sz="1800" dirty="0">
                    <a:solidFill>
                      <a:srgbClr val="FF0000"/>
                    </a:solidFill>
                  </a:rPr>
                  <a:t>Theorem</a:t>
                </a:r>
                <a:r>
                  <a:rPr lang="en-US" sz="1800" dirty="0"/>
                  <a:t> (</a:t>
                </a:r>
                <a:r>
                  <a:rPr lang="en-US" sz="1800" dirty="0">
                    <a:solidFill>
                      <a:srgbClr val="7030A0"/>
                    </a:solidFill>
                  </a:rPr>
                  <a:t>Dario-</a:t>
                </a:r>
                <a:r>
                  <a:rPr lang="en-US" sz="1800" dirty="0" err="1">
                    <a:solidFill>
                      <a:srgbClr val="7030A0"/>
                    </a:solidFill>
                  </a:rPr>
                  <a:t>Harel</a:t>
                </a:r>
                <a:r>
                  <a:rPr lang="en-US" sz="1800" dirty="0">
                    <a:solidFill>
                      <a:srgbClr val="7030A0"/>
                    </a:solidFill>
                  </a:rPr>
                  <a:t>-P 2020+</a:t>
                </a:r>
                <a:r>
                  <a:rPr lang="en-US" sz="1800" dirty="0"/>
                  <a:t>): For each </a:t>
                </a:r>
                <a:r>
                  <a:rPr lang="en-US" sz="1800" dirty="0">
                    <a:solidFill>
                      <a:srgbClr val="0070C0"/>
                    </a:solidFill>
                  </a:rPr>
                  <a:t>two-dimensional </a:t>
                </a:r>
                <a:r>
                  <a:rPr lang="en-US" sz="1800" dirty="0"/>
                  <a:t>disordered lattice system of the type described above, at temperature </a:t>
                </a:r>
                <a14:m>
                  <m:oMath xmlns:m="http://schemas.openxmlformats.org/officeDocument/2006/math">
                    <m:r>
                      <a:rPr lang="en-US" sz="1800" i="1">
                        <a:latin typeface="Cambria Math" panose="02040503050406030204" pitchFamily="18" charset="0"/>
                      </a:rPr>
                      <m:t>0≤</m:t>
                    </m:r>
                    <m:r>
                      <a:rPr lang="en-US" sz="1800" i="1">
                        <a:latin typeface="Cambria Math" panose="02040503050406030204" pitchFamily="18" charset="0"/>
                      </a:rPr>
                      <m:t>𝑇</m:t>
                    </m:r>
                    <m:r>
                      <a:rPr lang="en-US" sz="1800" i="1">
                        <a:latin typeface="Cambria Math" panose="02040503050406030204" pitchFamily="18" charset="0"/>
                      </a:rPr>
                      <m:t>&lt;∞</m:t>
                    </m:r>
                  </m:oMath>
                </a14:m>
                <a:r>
                  <a:rPr lang="en-US" sz="1800" dirty="0"/>
                  <a:t> and disorder strength </a:t>
                </a:r>
                <a14:m>
                  <m:oMath xmlns:m="http://schemas.openxmlformats.org/officeDocument/2006/math">
                    <m:r>
                      <a:rPr lang="en-US" sz="1800" b="0" i="1" smtClean="0">
                        <a:latin typeface="Cambria Math" panose="02040503050406030204" pitchFamily="18" charset="0"/>
                      </a:rPr>
                      <m:t>𝜆</m:t>
                    </m:r>
                    <m:r>
                      <a:rPr lang="en-US" sz="1800" i="1">
                        <a:latin typeface="Cambria Math"/>
                      </a:rPr>
                      <m:t>&gt;0</m:t>
                    </m:r>
                  </m:oMath>
                </a14:m>
                <a:r>
                  <a:rPr lang="en-US" sz="1800" dirty="0"/>
                  <a:t>, there exists </a:t>
                </a:r>
                <a14:m>
                  <m:oMath xmlns:m="http://schemas.openxmlformats.org/officeDocument/2006/math">
                    <m:r>
                      <a:rPr lang="en-US" sz="1800" b="0" i="1" smtClean="0">
                        <a:latin typeface="Cambria Math" panose="02040503050406030204" pitchFamily="18" charset="0"/>
                      </a:rPr>
                      <m:t>𝐶</m:t>
                    </m:r>
                    <m:r>
                      <a:rPr lang="en-US" sz="1800" b="0" i="1" smtClean="0">
                        <a:latin typeface="Cambria Math" panose="02040503050406030204" pitchFamily="18" charset="0"/>
                      </a:rPr>
                      <m:t>&gt;0</m:t>
                    </m:r>
                  </m:oMath>
                </a14:m>
                <a:r>
                  <a:rPr lang="en-US" sz="1800" dirty="0"/>
                  <a:t> so that for all </a:t>
                </a:r>
                <a14:m>
                  <m:oMath xmlns:m="http://schemas.openxmlformats.org/officeDocument/2006/math">
                    <m:r>
                      <a:rPr lang="en-US" sz="1800" b="0" i="1" smtClean="0">
                        <a:latin typeface="Cambria Math" panose="02040503050406030204" pitchFamily="18" charset="0"/>
                      </a:rPr>
                      <m:t>𝐿</m:t>
                    </m:r>
                    <m:r>
                      <a:rPr lang="en-US" sz="1800" b="0" i="1" smtClean="0">
                        <a:latin typeface="Cambria Math" panose="02040503050406030204" pitchFamily="18" charset="0"/>
                      </a:rPr>
                      <m:t>≥2</m:t>
                    </m:r>
                  </m:oMath>
                </a14:m>
                <a:r>
                  <a:rPr lang="en-US" sz="1800" dirty="0"/>
                  <a:t>,</a:t>
                </a:r>
              </a:p>
              <a:p>
                <a:pPr marL="0" indent="0">
                  <a:buNone/>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𝔼</m:t>
                      </m:r>
                      <m:d>
                        <m:dPr>
                          <m:ctrlPr>
                            <a:rPr lang="en-US" sz="1800" b="0" i="1" smtClean="0">
                              <a:latin typeface="Cambria Math" panose="02040503050406030204" pitchFamily="18" charset="0"/>
                            </a:rPr>
                          </m:ctrlPr>
                        </m:dPr>
                        <m:e>
                          <m:limLow>
                            <m:limLowPr>
                              <m:ctrlPr>
                                <a:rPr lang="en-US" sz="1800" i="1">
                                  <a:latin typeface="Cambria Math" panose="02040503050406030204" pitchFamily="18" charset="0"/>
                                </a:rPr>
                              </m:ctrlPr>
                            </m:limLowPr>
                            <m:e>
                              <m:r>
                                <m:rPr>
                                  <m:sty m:val="p"/>
                                </m:rPr>
                                <a:rPr lang="en-US" sz="1800">
                                  <a:latin typeface="Cambria Math" panose="02040503050406030204" pitchFamily="18" charset="0"/>
                                </a:rPr>
                                <m:t>sup</m:t>
                              </m:r>
                            </m:e>
                            <m:lim>
                              <m:sSub>
                                <m:sSubPr>
                                  <m:ctrlPr>
                                    <a:rPr lang="en-US" sz="1800" i="1">
                                      <a:latin typeface="Cambria Math" panose="02040503050406030204" pitchFamily="18" charset="0"/>
                                    </a:rPr>
                                  </m:ctrlPr>
                                </m:sSubPr>
                                <m:e>
                                  <m:r>
                                    <a:rPr lang="en-US" sz="1800" i="1">
                                      <a:latin typeface="Cambria Math" panose="02040503050406030204" pitchFamily="18" charset="0"/>
                                    </a:rPr>
                                    <m:t>𝜏</m:t>
                                  </m:r>
                                </m:e>
                                <m:sub>
                                  <m:r>
                                    <a:rPr lang="en-US" sz="1800" i="1">
                                      <a:latin typeface="Cambria Math" panose="02040503050406030204" pitchFamily="18" charset="0"/>
                                    </a:rPr>
                                    <m:t>1</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𝜏</m:t>
                                  </m:r>
                                </m:e>
                                <m:sub>
                                  <m:r>
                                    <a:rPr lang="en-US" sz="1800" i="1">
                                      <a:latin typeface="Cambria Math" panose="02040503050406030204" pitchFamily="18" charset="0"/>
                                    </a:rPr>
                                    <m:t>2</m:t>
                                  </m:r>
                                </m:sub>
                              </m:sSub>
                              <m:r>
                                <a:rPr lang="en-US" sz="1800" i="1">
                                  <a:latin typeface="Cambria Math" panose="02040503050406030204" pitchFamily="18" charset="0"/>
                                </a:rPr>
                                <m:t>:</m:t>
                              </m:r>
                              <m:sSup>
                                <m:sSupPr>
                                  <m:ctrlPr>
                                    <a:rPr lang="en-US" sz="1800" i="1">
                                      <a:latin typeface="Cambria Math" panose="02040503050406030204" pitchFamily="18" charset="0"/>
                                    </a:rPr>
                                  </m:ctrlPr>
                                </m:sSupPr>
                                <m:e>
                                  <m:r>
                                    <a:rPr lang="en-US" sz="1800" i="1">
                                      <a:latin typeface="Cambria Math" panose="02040503050406030204" pitchFamily="18" charset="0"/>
                                    </a:rPr>
                                    <m:t>ℤ</m:t>
                                  </m:r>
                                </m:e>
                                <m:sup>
                                  <m:r>
                                    <a:rPr lang="en-US" sz="1800" b="0" i="1" smtClean="0">
                                      <a:latin typeface="Cambria Math" panose="02040503050406030204" pitchFamily="18" charset="0"/>
                                    </a:rPr>
                                    <m:t>2</m:t>
                                  </m:r>
                                </m:sup>
                              </m:sSup>
                              <m:r>
                                <a:rPr lang="en-US" sz="1800" i="1">
                                  <a:latin typeface="Cambria Math" panose="02040503050406030204" pitchFamily="18" charset="0"/>
                                </a:rPr>
                                <m:t>→</m:t>
                              </m:r>
                              <m:r>
                                <a:rPr lang="en-US" sz="1800" i="1">
                                  <a:latin typeface="Cambria Math" panose="02040503050406030204" pitchFamily="18" charset="0"/>
                                </a:rPr>
                                <m:t>𝑆</m:t>
                              </m:r>
                            </m:lim>
                          </m:limLow>
                          <m:d>
                            <m:dPr>
                              <m:begChr m:val="‖"/>
                              <m:endChr m:val="‖"/>
                              <m:ctrlPr>
                                <a:rPr lang="x-none" sz="1800" i="1" smtClean="0">
                                  <a:latin typeface="Cambria Math" panose="02040503050406030204" pitchFamily="18" charset="0"/>
                                </a:rPr>
                              </m:ctrlPr>
                            </m:dPr>
                            <m:e>
                              <m:f>
                                <m:fPr>
                                  <m:ctrlPr>
                                    <a:rPr lang="en-US" sz="1800" i="1">
                                      <a:latin typeface="Cambria Math" panose="02040503050406030204" pitchFamily="18" charset="0"/>
                                    </a:rPr>
                                  </m:ctrlPr>
                                </m:fPr>
                                <m:num>
                                  <m:r>
                                    <a:rPr lang="en-US" sz="1800" i="1">
                                      <a:latin typeface="Cambria Math" panose="02040503050406030204" pitchFamily="18" charset="0"/>
                                    </a:rPr>
                                    <m:t>1</m:t>
                                  </m:r>
                                </m:num>
                                <m:den>
                                  <m:sSup>
                                    <m:sSupPr>
                                      <m:ctrlPr>
                                        <a:rPr lang="en-US" sz="1800" i="1">
                                          <a:latin typeface="Cambria Math" panose="02040503050406030204" pitchFamily="18" charset="0"/>
                                        </a:rPr>
                                      </m:ctrlPr>
                                    </m:sSupPr>
                                    <m:e>
                                      <m:r>
                                        <a:rPr lang="en-US" sz="1800" i="1">
                                          <a:latin typeface="Cambria Math" panose="02040503050406030204" pitchFamily="18" charset="0"/>
                                        </a:rPr>
                                        <m:t>𝐿</m:t>
                                      </m:r>
                                    </m:e>
                                    <m:sup>
                                      <m:r>
                                        <a:rPr lang="en-US" sz="1800" b="0" i="1" smtClean="0">
                                          <a:latin typeface="Cambria Math" panose="02040503050406030204" pitchFamily="18" charset="0"/>
                                        </a:rPr>
                                        <m:t>2</m:t>
                                      </m:r>
                                    </m:sup>
                                  </m:sSup>
                                </m:den>
                              </m:f>
                              <m:nary>
                                <m:naryPr>
                                  <m:chr m:val="∑"/>
                                  <m:supHide m:val="on"/>
                                  <m:ctrlPr>
                                    <a:rPr lang="en-US" sz="1800" i="1">
                                      <a:latin typeface="Cambria Math" panose="02040503050406030204" pitchFamily="18" charset="0"/>
                                    </a:rPr>
                                  </m:ctrlPr>
                                </m:naryPr>
                                <m:sub>
                                  <m:r>
                                    <a:rPr lang="en-US" sz="1800" i="1">
                                      <a:latin typeface="Cambria Math" panose="02040503050406030204" pitchFamily="18" charset="0"/>
                                    </a:rPr>
                                    <m:t>𝑣</m:t>
                                  </m:r>
                                  <m:r>
                                    <a:rPr lang="en-US" sz="1800" i="1">
                                      <a:latin typeface="Cambria Math" panose="02040503050406030204" pitchFamily="18" charset="0"/>
                                    </a:rPr>
                                    <m:t>∈</m:t>
                                  </m:r>
                                  <m:sSubSup>
                                    <m:sSubSupPr>
                                      <m:ctrlPr>
                                        <a:rPr lang="en-US" sz="1800" b="0" i="1" smtClean="0">
                                          <a:latin typeface="Cambria Math" panose="02040503050406030204" pitchFamily="18" charset="0"/>
                                        </a:rPr>
                                      </m:ctrlPr>
                                    </m:sSubSupPr>
                                    <m:e>
                                      <m:r>
                                        <m:rPr>
                                          <m:sty m:val="p"/>
                                        </m:rPr>
                                        <a:rPr lang="en-US" sz="1800">
                                          <a:latin typeface="Cambria Math" panose="02040503050406030204" pitchFamily="18" charset="0"/>
                                        </a:rPr>
                                        <m:t>Λ</m:t>
                                      </m:r>
                                    </m:e>
                                    <m:sub>
                                      <m:r>
                                        <a:rPr lang="en-US" sz="1800" i="1">
                                          <a:latin typeface="Cambria Math" panose="02040503050406030204" pitchFamily="18" charset="0"/>
                                        </a:rPr>
                                        <m:t>𝐿</m:t>
                                      </m:r>
                                    </m:sub>
                                    <m:sup>
                                      <m:r>
                                        <a:rPr lang="en-US" sz="1800" b="0" i="1" smtClean="0">
                                          <a:latin typeface="Cambria Math" panose="02040503050406030204" pitchFamily="18" charset="0"/>
                                        </a:rPr>
                                        <m:t>2</m:t>
                                      </m:r>
                                    </m:sup>
                                  </m:sSubSup>
                                </m:sub>
                                <m:sup/>
                                <m:e>
                                  <m:sSubSup>
                                    <m:sSubSupPr>
                                      <m:ctrlPr>
                                        <a:rPr lang="en-US" sz="1800" i="1">
                                          <a:latin typeface="Cambria Math" panose="02040503050406030204" pitchFamily="18" charset="0"/>
                                        </a:rPr>
                                      </m:ctrlPr>
                                    </m:sSubSupPr>
                                    <m:e>
                                      <m:d>
                                        <m:dPr>
                                          <m:begChr m:val="〈"/>
                                          <m:endChr m:val="〉"/>
                                          <m:ctrlPr>
                                            <a:rPr lang="en-US" sz="1800" i="1">
                                              <a:latin typeface="Cambria Math" panose="02040503050406030204" pitchFamily="18" charset="0"/>
                                            </a:rPr>
                                          </m:ctrlPr>
                                        </m:dPr>
                                        <m:e>
                                          <m:r>
                                            <a:rPr lang="en-US" sz="1800" i="1">
                                              <a:latin typeface="Cambria Math" panose="02040503050406030204" pitchFamily="18" charset="0"/>
                                            </a:rPr>
                                            <m:t>𝑓</m:t>
                                          </m:r>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𝒯</m:t>
                                                  </m:r>
                                                </m:e>
                                                <m:sub>
                                                  <m:r>
                                                    <a:rPr lang="en-US" sz="1800" i="1">
                                                      <a:latin typeface="Cambria Math"/>
                                                    </a:rPr>
                                                    <m:t>𝑣</m:t>
                                                  </m:r>
                                                </m:sub>
                                              </m:sSub>
                                              <m:d>
                                                <m:dPr>
                                                  <m:ctrlPr>
                                                    <a:rPr lang="en-US" sz="1800" i="1">
                                                      <a:latin typeface="Cambria Math" panose="02040503050406030204" pitchFamily="18" charset="0"/>
                                                    </a:rPr>
                                                  </m:ctrlPr>
                                                </m:dPr>
                                                <m:e>
                                                  <m:r>
                                                    <a:rPr lang="en-US" sz="1800" i="1">
                                                      <a:latin typeface="Cambria Math" panose="02040503050406030204" pitchFamily="18" charset="0"/>
                                                    </a:rPr>
                                                    <m:t>𝜎</m:t>
                                                  </m:r>
                                                </m:e>
                                              </m:d>
                                            </m:e>
                                          </m:d>
                                        </m:e>
                                      </m:d>
                                    </m:e>
                                    <m:sub>
                                      <m:sSubSup>
                                        <m:sSubSupPr>
                                          <m:ctrlPr>
                                            <a:rPr lang="en-US" sz="1800" b="0" i="1" smtClean="0">
                                              <a:latin typeface="Cambria Math" panose="02040503050406030204" pitchFamily="18" charset="0"/>
                                            </a:rPr>
                                          </m:ctrlPr>
                                        </m:sSubSupPr>
                                        <m:e>
                                          <m:r>
                                            <m:rPr>
                                              <m:sty m:val="p"/>
                                            </m:rPr>
                                            <a:rPr lang="en-US" sz="1800">
                                              <a:latin typeface="Cambria Math" panose="02040503050406030204" pitchFamily="18" charset="0"/>
                                            </a:rPr>
                                            <m:t>Λ</m:t>
                                          </m:r>
                                        </m:e>
                                        <m:sub>
                                          <m:r>
                                            <a:rPr lang="en-US" sz="1800" i="1">
                                              <a:latin typeface="Cambria Math" panose="02040503050406030204" pitchFamily="18" charset="0"/>
                                            </a:rPr>
                                            <m:t>𝐿</m:t>
                                          </m:r>
                                        </m:sub>
                                        <m:sup>
                                          <m:r>
                                            <a:rPr lang="en-US" sz="1800" b="0" i="1" smtClean="0">
                                              <a:latin typeface="Cambria Math" panose="02040503050406030204" pitchFamily="18" charset="0"/>
                                            </a:rPr>
                                            <m:t>2</m:t>
                                          </m:r>
                                        </m:sup>
                                      </m:sSubSup>
                                    </m:sub>
                                    <m:sup>
                                      <m:sSub>
                                        <m:sSubPr>
                                          <m:ctrlPr>
                                            <a:rPr lang="en-US" sz="1800" i="1">
                                              <a:latin typeface="Cambria Math" panose="02040503050406030204" pitchFamily="18" charset="0"/>
                                            </a:rPr>
                                          </m:ctrlPr>
                                        </m:sSubPr>
                                        <m:e>
                                          <m:r>
                                            <a:rPr lang="en-US" sz="1800" i="1">
                                              <a:latin typeface="Cambria Math" panose="02040503050406030204" pitchFamily="18" charset="0"/>
                                            </a:rPr>
                                            <m:t>𝜏</m:t>
                                          </m:r>
                                        </m:e>
                                        <m:sub>
                                          <m:r>
                                            <a:rPr lang="en-US" sz="1800" i="1">
                                              <a:latin typeface="Cambria Math" panose="02040503050406030204" pitchFamily="18" charset="0"/>
                                            </a:rPr>
                                            <m:t>1</m:t>
                                          </m:r>
                                        </m:sub>
                                      </m:sSub>
                                    </m:sup>
                                  </m:sSubSup>
                                </m:e>
                              </m:nary>
                              <m:r>
                                <a:rPr lang="en-US" sz="1800" i="1">
                                  <a:latin typeface="Cambria Math" panose="02040503050406030204" pitchFamily="18" charset="0"/>
                                </a:rPr>
                                <m:t>−</m:t>
                              </m:r>
                              <m:sSubSup>
                                <m:sSubSupPr>
                                  <m:ctrlPr>
                                    <a:rPr lang="en-US" sz="1800" i="1">
                                      <a:latin typeface="Cambria Math" panose="02040503050406030204" pitchFamily="18" charset="0"/>
                                    </a:rPr>
                                  </m:ctrlPr>
                                </m:sSubSupPr>
                                <m:e>
                                  <m:d>
                                    <m:dPr>
                                      <m:begChr m:val="〈"/>
                                      <m:endChr m:val="〉"/>
                                      <m:ctrlPr>
                                        <a:rPr lang="en-US" sz="1800" i="1">
                                          <a:latin typeface="Cambria Math" panose="02040503050406030204" pitchFamily="18" charset="0"/>
                                        </a:rPr>
                                      </m:ctrlPr>
                                    </m:dPr>
                                    <m:e>
                                      <m:r>
                                        <a:rPr lang="en-US" sz="1800" i="1">
                                          <a:latin typeface="Cambria Math" panose="02040503050406030204" pitchFamily="18" charset="0"/>
                                        </a:rPr>
                                        <m:t>𝑓</m:t>
                                      </m:r>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𝒯</m:t>
                                              </m:r>
                                            </m:e>
                                            <m:sub>
                                              <m:r>
                                                <a:rPr lang="en-US" sz="1800" i="1">
                                                  <a:latin typeface="Cambria Math"/>
                                                </a:rPr>
                                                <m:t>𝑣</m:t>
                                              </m:r>
                                            </m:sub>
                                          </m:sSub>
                                          <m:d>
                                            <m:dPr>
                                              <m:ctrlPr>
                                                <a:rPr lang="en-US" sz="1800" i="1">
                                                  <a:latin typeface="Cambria Math" panose="02040503050406030204" pitchFamily="18" charset="0"/>
                                                </a:rPr>
                                              </m:ctrlPr>
                                            </m:dPr>
                                            <m:e>
                                              <m:r>
                                                <a:rPr lang="en-US" sz="1800" i="1">
                                                  <a:latin typeface="Cambria Math" panose="02040503050406030204" pitchFamily="18" charset="0"/>
                                                </a:rPr>
                                                <m:t>𝜎</m:t>
                                              </m:r>
                                            </m:e>
                                          </m:d>
                                        </m:e>
                                      </m:d>
                                    </m:e>
                                  </m:d>
                                </m:e>
                                <m:sub>
                                  <m:sSubSup>
                                    <m:sSubSupPr>
                                      <m:ctrlPr>
                                        <a:rPr lang="en-US" sz="1800" b="0" i="1" smtClean="0">
                                          <a:latin typeface="Cambria Math" panose="02040503050406030204" pitchFamily="18" charset="0"/>
                                        </a:rPr>
                                      </m:ctrlPr>
                                    </m:sSubSupPr>
                                    <m:e>
                                      <m:r>
                                        <m:rPr>
                                          <m:sty m:val="p"/>
                                        </m:rPr>
                                        <a:rPr lang="en-US" sz="1800">
                                          <a:latin typeface="Cambria Math" panose="02040503050406030204" pitchFamily="18" charset="0"/>
                                        </a:rPr>
                                        <m:t>Λ</m:t>
                                      </m:r>
                                    </m:e>
                                    <m:sub>
                                      <m:r>
                                        <a:rPr lang="en-US" sz="1800" i="1">
                                          <a:latin typeface="Cambria Math" panose="02040503050406030204" pitchFamily="18" charset="0"/>
                                        </a:rPr>
                                        <m:t>𝐿</m:t>
                                      </m:r>
                                    </m:sub>
                                    <m:sup>
                                      <m:r>
                                        <a:rPr lang="en-US" sz="1800" b="0" i="1" smtClean="0">
                                          <a:latin typeface="Cambria Math" panose="02040503050406030204" pitchFamily="18" charset="0"/>
                                        </a:rPr>
                                        <m:t>2</m:t>
                                      </m:r>
                                    </m:sup>
                                  </m:sSubSup>
                                </m:sub>
                                <m:sup>
                                  <m:sSub>
                                    <m:sSubPr>
                                      <m:ctrlPr>
                                        <a:rPr lang="en-US" sz="1800" i="1">
                                          <a:latin typeface="Cambria Math" panose="02040503050406030204" pitchFamily="18" charset="0"/>
                                        </a:rPr>
                                      </m:ctrlPr>
                                    </m:sSubPr>
                                    <m:e>
                                      <m:r>
                                        <a:rPr lang="en-US" sz="1800" i="1">
                                          <a:latin typeface="Cambria Math" panose="02040503050406030204" pitchFamily="18" charset="0"/>
                                        </a:rPr>
                                        <m:t>𝜏</m:t>
                                      </m:r>
                                    </m:e>
                                    <m:sub>
                                      <m:r>
                                        <a:rPr lang="en-US" sz="1800" i="1">
                                          <a:latin typeface="Cambria Math" panose="02040503050406030204" pitchFamily="18" charset="0"/>
                                        </a:rPr>
                                        <m:t>2</m:t>
                                      </m:r>
                                    </m:sub>
                                  </m:sSub>
                                </m:sup>
                              </m:sSubSup>
                            </m:e>
                          </m:d>
                        </m:e>
                      </m:d>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𝐶</m:t>
                          </m:r>
                        </m:num>
                        <m:den>
                          <m:sSup>
                            <m:sSupPr>
                              <m:ctrlPr>
                                <a:rPr lang="en-US" sz="1800" b="0" i="1" smtClean="0">
                                  <a:latin typeface="Cambria Math" panose="02040503050406030204" pitchFamily="18" charset="0"/>
                                </a:rPr>
                              </m:ctrlPr>
                            </m:sSupPr>
                            <m:e>
                              <m:d>
                                <m:dPr>
                                  <m:ctrlPr>
                                    <a:rPr lang="en-US" sz="1800" b="0" i="1" smtClean="0">
                                      <a:latin typeface="Cambria Math" panose="02040503050406030204" pitchFamily="18" charset="0"/>
                                    </a:rPr>
                                  </m:ctrlPr>
                                </m:dPr>
                                <m:e>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log</m:t>
                                      </m:r>
                                    </m:fName>
                                    <m:e>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log</m:t>
                                          </m:r>
                                        </m:fName>
                                        <m:e>
                                          <m:r>
                                            <a:rPr lang="en-US" sz="1800" b="0" i="1" smtClean="0">
                                              <a:latin typeface="Cambria Math" panose="02040503050406030204" pitchFamily="18" charset="0"/>
                                            </a:rPr>
                                            <m:t>𝐿</m:t>
                                          </m:r>
                                        </m:e>
                                      </m:func>
                                    </m:e>
                                  </m:func>
                                </m:e>
                              </m:d>
                            </m:e>
                            <m:sup>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1</m:t>
                                  </m:r>
                                </m:num>
                                <m:den>
                                  <m:r>
                                    <a:rPr lang="en-US" sz="1800" b="0" i="1" smtClean="0">
                                      <a:latin typeface="Cambria Math" panose="02040503050406030204" pitchFamily="18" charset="0"/>
                                    </a:rPr>
                                    <m:t>4</m:t>
                                  </m:r>
                                </m:den>
                              </m:f>
                            </m:sup>
                          </m:sSup>
                        </m:den>
                      </m:f>
                    </m:oMath>
                  </m:oMathPara>
                </a14:m>
                <a:endParaRPr lang="en-US" sz="1800" dirty="0"/>
              </a:p>
              <a:p>
                <a:pPr marL="342000" indent="0">
                  <a:buNone/>
                </a:pPr>
                <a:r>
                  <a:rPr lang="en-US" sz="1800" dirty="0"/>
                  <a:t>For the </a:t>
                </a:r>
                <a14:m>
                  <m:oMath xmlns:m="http://schemas.openxmlformats.org/officeDocument/2006/math">
                    <m:r>
                      <a:rPr lang="en-US" sz="1800">
                        <a:solidFill>
                          <a:srgbClr val="0070C0"/>
                        </a:solidFill>
                        <a:latin typeface="Cambria Math"/>
                      </a:rPr>
                      <m:t>𝑑</m:t>
                    </m:r>
                  </m:oMath>
                </a14:m>
                <a:r>
                  <a:rPr lang="en-US" sz="1800" dirty="0">
                    <a:solidFill>
                      <a:srgbClr val="0070C0"/>
                    </a:solidFill>
                  </a:rPr>
                  <a:t>-dimensional random-field spin </a:t>
                </a:r>
                <a14:m>
                  <m:oMath xmlns:m="http://schemas.openxmlformats.org/officeDocument/2006/math">
                    <m:r>
                      <a:rPr lang="en-US" sz="1800" dirty="0">
                        <a:solidFill>
                          <a:srgbClr val="0070C0"/>
                        </a:solidFill>
                        <a:latin typeface="Cambria Math"/>
                      </a:rPr>
                      <m:t>𝑂</m:t>
                    </m:r>
                    <m:r>
                      <a:rPr lang="en-US" sz="1800" dirty="0">
                        <a:solidFill>
                          <a:srgbClr val="0070C0"/>
                        </a:solidFill>
                        <a:latin typeface="Cambria Math"/>
                      </a:rPr>
                      <m:t>(</m:t>
                    </m:r>
                    <m:r>
                      <a:rPr lang="en-US" sz="1800" dirty="0">
                        <a:solidFill>
                          <a:srgbClr val="0070C0"/>
                        </a:solidFill>
                        <a:latin typeface="Cambria Math"/>
                      </a:rPr>
                      <m:t>𝑛</m:t>
                    </m:r>
                    <m:r>
                      <a:rPr lang="en-US" sz="1800" dirty="0">
                        <a:solidFill>
                          <a:srgbClr val="0070C0"/>
                        </a:solidFill>
                        <a:latin typeface="Cambria Math"/>
                      </a:rPr>
                      <m:t>)</m:t>
                    </m:r>
                  </m:oMath>
                </a14:m>
                <a:r>
                  <a:rPr lang="en-US" sz="1800" dirty="0">
                    <a:solidFill>
                      <a:srgbClr val="0070C0"/>
                    </a:solidFill>
                  </a:rPr>
                  <a:t> model with </a:t>
                </a:r>
                <a14:m>
                  <m:oMath xmlns:m="http://schemas.openxmlformats.org/officeDocument/2006/math">
                    <m:r>
                      <a:rPr lang="en-US" sz="1800" b="0" i="1" smtClean="0">
                        <a:solidFill>
                          <a:srgbClr val="0070C0"/>
                        </a:solidFill>
                        <a:latin typeface="Cambria Math" panose="02040503050406030204" pitchFamily="18" charset="0"/>
                      </a:rPr>
                      <m:t>𝑛</m:t>
                    </m:r>
                    <m:r>
                      <a:rPr lang="en-US" sz="1800" b="0" i="1" smtClean="0">
                        <a:solidFill>
                          <a:srgbClr val="0070C0"/>
                        </a:solidFill>
                        <a:latin typeface="Cambria Math" panose="02040503050406030204" pitchFamily="18" charset="0"/>
                      </a:rPr>
                      <m:t>≥2</m:t>
                    </m:r>
                  </m:oMath>
                </a14:m>
                <a:r>
                  <a:rPr lang="en-US" sz="1800" dirty="0"/>
                  <a:t>, at temperature </a:t>
                </a:r>
                <a14:m>
                  <m:oMath xmlns:m="http://schemas.openxmlformats.org/officeDocument/2006/math">
                    <m:r>
                      <a:rPr lang="en-US" sz="1800" i="1">
                        <a:latin typeface="Cambria Math" panose="02040503050406030204" pitchFamily="18" charset="0"/>
                      </a:rPr>
                      <m:t>0≤</m:t>
                    </m:r>
                    <m:r>
                      <a:rPr lang="en-US" sz="1800" i="1">
                        <a:latin typeface="Cambria Math" panose="02040503050406030204" pitchFamily="18" charset="0"/>
                      </a:rPr>
                      <m:t>𝑇</m:t>
                    </m:r>
                    <m:r>
                      <a:rPr lang="en-US" sz="1800" i="1">
                        <a:latin typeface="Cambria Math" panose="02040503050406030204" pitchFamily="18" charset="0"/>
                      </a:rPr>
                      <m:t>&lt;∞</m:t>
                    </m:r>
                  </m:oMath>
                </a14:m>
                <a:r>
                  <a:rPr lang="en-US" sz="1800" dirty="0"/>
                  <a:t> and disorder strength </a:t>
                </a:r>
                <a14:m>
                  <m:oMath xmlns:m="http://schemas.openxmlformats.org/officeDocument/2006/math">
                    <m:r>
                      <a:rPr lang="en-US" sz="1800" b="0" i="1" smtClean="0">
                        <a:latin typeface="Cambria Math" panose="02040503050406030204" pitchFamily="18" charset="0"/>
                      </a:rPr>
                      <m:t>𝜆</m:t>
                    </m:r>
                    <m:r>
                      <a:rPr lang="en-US" sz="1800" i="1">
                        <a:latin typeface="Cambria Math"/>
                      </a:rPr>
                      <m:t>&gt;0</m:t>
                    </m:r>
                  </m:oMath>
                </a14:m>
                <a:r>
                  <a:rPr lang="en-US" sz="1800" dirty="0"/>
                  <a:t>, there exists </a:t>
                </a:r>
                <a14:m>
                  <m:oMath xmlns:m="http://schemas.openxmlformats.org/officeDocument/2006/math">
                    <m:r>
                      <a:rPr lang="en-US" sz="1800" i="1">
                        <a:latin typeface="Cambria Math" panose="02040503050406030204" pitchFamily="18" charset="0"/>
                      </a:rPr>
                      <m:t>𝐶</m:t>
                    </m:r>
                    <m:r>
                      <a:rPr lang="en-US" sz="1800" i="1">
                        <a:latin typeface="Cambria Math" panose="02040503050406030204" pitchFamily="18" charset="0"/>
                      </a:rPr>
                      <m:t>&gt;0</m:t>
                    </m:r>
                  </m:oMath>
                </a14:m>
                <a:r>
                  <a:rPr lang="en-US" sz="1800" dirty="0"/>
                  <a:t> so that for all </a:t>
                </a:r>
                <a14:m>
                  <m:oMath xmlns:m="http://schemas.openxmlformats.org/officeDocument/2006/math">
                    <m:r>
                      <a:rPr lang="en-US" sz="1800" i="1">
                        <a:latin typeface="Cambria Math" panose="02040503050406030204" pitchFamily="18" charset="0"/>
                      </a:rPr>
                      <m:t>𝐿</m:t>
                    </m:r>
                    <m:r>
                      <a:rPr lang="en-US" sz="1800" i="1">
                        <a:latin typeface="Cambria Math" panose="02040503050406030204" pitchFamily="18" charset="0"/>
                      </a:rPr>
                      <m:t>≥2</m:t>
                    </m:r>
                  </m:oMath>
                </a14:m>
                <a:r>
                  <a:rPr lang="en-US" sz="1800" dirty="0"/>
                  <a:t>,</a:t>
                </a:r>
              </a:p>
              <a:p>
                <a:pPr marL="0" indent="0">
                  <a:spcBef>
                    <a:spcPts val="0"/>
                  </a:spcBef>
                  <a:buNone/>
                </a:pPr>
                <a14:m>
                  <m:oMathPara xmlns:m="http://schemas.openxmlformats.org/officeDocument/2006/math">
                    <m:oMathParaPr>
                      <m:jc m:val="centerGroup"/>
                    </m:oMathParaPr>
                    <m:oMath xmlns:m="http://schemas.openxmlformats.org/officeDocument/2006/math">
                      <m:r>
                        <a:rPr lang="en-US" sz="1800" i="1">
                          <a:latin typeface="Cambria Math" panose="02040503050406030204" pitchFamily="18" charset="0"/>
                        </a:rPr>
                        <m:t>𝔼</m:t>
                      </m:r>
                      <m:d>
                        <m:dPr>
                          <m:ctrlPr>
                            <a:rPr lang="en-US" sz="1800" i="1">
                              <a:latin typeface="Cambria Math" panose="02040503050406030204" pitchFamily="18" charset="0"/>
                            </a:rPr>
                          </m:ctrlPr>
                        </m:dPr>
                        <m:e>
                          <m:limLow>
                            <m:limLowPr>
                              <m:ctrlPr>
                                <a:rPr lang="en-US" sz="1800" i="1">
                                  <a:latin typeface="Cambria Math" panose="02040503050406030204" pitchFamily="18" charset="0"/>
                                </a:rPr>
                              </m:ctrlPr>
                            </m:limLowPr>
                            <m:e>
                              <m:r>
                                <m:rPr>
                                  <m:sty m:val="p"/>
                                </m:rPr>
                                <a:rPr lang="en-US" sz="1800">
                                  <a:latin typeface="Cambria Math" panose="02040503050406030204" pitchFamily="18" charset="0"/>
                                </a:rPr>
                                <m:t>sup</m:t>
                              </m:r>
                            </m:e>
                            <m:lim>
                              <m:r>
                                <a:rPr lang="en-US" sz="1800" i="1">
                                  <a:latin typeface="Cambria Math" panose="02040503050406030204" pitchFamily="18" charset="0"/>
                                </a:rPr>
                                <m:t>𝜏</m:t>
                              </m:r>
                              <m:r>
                                <a:rPr lang="en-US" sz="1800" i="1">
                                  <a:latin typeface="Cambria Math" panose="02040503050406030204" pitchFamily="18" charset="0"/>
                                </a:rPr>
                                <m:t>:</m:t>
                              </m:r>
                              <m:sSup>
                                <m:sSupPr>
                                  <m:ctrlPr>
                                    <a:rPr lang="en-US" sz="1800" i="1">
                                      <a:latin typeface="Cambria Math" panose="02040503050406030204" pitchFamily="18" charset="0"/>
                                    </a:rPr>
                                  </m:ctrlPr>
                                </m:sSupPr>
                                <m:e>
                                  <m:r>
                                    <a:rPr lang="en-US" sz="1800" i="1">
                                      <a:latin typeface="Cambria Math" panose="02040503050406030204" pitchFamily="18" charset="0"/>
                                    </a:rPr>
                                    <m:t>ℤ</m:t>
                                  </m:r>
                                </m:e>
                                <m:sup>
                                  <m:r>
                                    <a:rPr lang="en-US" sz="1800" i="1">
                                      <a:latin typeface="Cambria Math" panose="02040503050406030204" pitchFamily="18" charset="0"/>
                                    </a:rPr>
                                    <m:t>𝑑</m:t>
                                  </m:r>
                                </m:sup>
                              </m:sSup>
                              <m:r>
                                <a:rPr lang="en-US" sz="1800" i="1">
                                  <a:latin typeface="Cambria Math" panose="02040503050406030204" pitchFamily="18" charset="0"/>
                                </a:rPr>
                                <m:t>→</m:t>
                              </m:r>
                              <m:r>
                                <a:rPr lang="en-US" sz="1800" i="1">
                                  <a:latin typeface="Cambria Math" panose="02040503050406030204" pitchFamily="18" charset="0"/>
                                </a:rPr>
                                <m:t>𝑆</m:t>
                              </m:r>
                            </m:lim>
                          </m:limLow>
                          <m:d>
                            <m:dPr>
                              <m:begChr m:val="‖"/>
                              <m:endChr m:val="‖"/>
                              <m:ctrlPr>
                                <a:rPr lang="x-none" sz="1800" i="1" smtClean="0">
                                  <a:latin typeface="Cambria Math" panose="02040503050406030204" pitchFamily="18" charset="0"/>
                                </a:rPr>
                              </m:ctrlPr>
                            </m:dPr>
                            <m:e>
                              <m:f>
                                <m:fPr>
                                  <m:ctrlPr>
                                    <a:rPr lang="en-US" sz="1800" i="1">
                                      <a:latin typeface="Cambria Math" panose="02040503050406030204" pitchFamily="18" charset="0"/>
                                    </a:rPr>
                                  </m:ctrlPr>
                                </m:fPr>
                                <m:num>
                                  <m:r>
                                    <a:rPr lang="en-US" sz="1800" i="1">
                                      <a:latin typeface="Cambria Math" panose="02040503050406030204" pitchFamily="18" charset="0"/>
                                    </a:rPr>
                                    <m:t>1</m:t>
                                  </m:r>
                                </m:num>
                                <m:den>
                                  <m:sSup>
                                    <m:sSupPr>
                                      <m:ctrlPr>
                                        <a:rPr lang="en-US" sz="1800" i="1">
                                          <a:latin typeface="Cambria Math" panose="02040503050406030204" pitchFamily="18" charset="0"/>
                                        </a:rPr>
                                      </m:ctrlPr>
                                    </m:sSupPr>
                                    <m:e>
                                      <m:r>
                                        <a:rPr lang="en-US" sz="1800" i="1">
                                          <a:latin typeface="Cambria Math" panose="02040503050406030204" pitchFamily="18" charset="0"/>
                                        </a:rPr>
                                        <m:t>𝐿</m:t>
                                      </m:r>
                                    </m:e>
                                    <m:sup>
                                      <m:r>
                                        <a:rPr lang="en-US" sz="1800" i="1">
                                          <a:latin typeface="Cambria Math" panose="02040503050406030204" pitchFamily="18" charset="0"/>
                                        </a:rPr>
                                        <m:t>𝑑</m:t>
                                      </m:r>
                                    </m:sup>
                                  </m:sSup>
                                </m:den>
                              </m:f>
                              <m:nary>
                                <m:naryPr>
                                  <m:chr m:val="∑"/>
                                  <m:supHide m:val="on"/>
                                  <m:ctrlPr>
                                    <a:rPr lang="en-US" sz="1800" i="1">
                                      <a:latin typeface="Cambria Math" panose="02040503050406030204" pitchFamily="18" charset="0"/>
                                    </a:rPr>
                                  </m:ctrlPr>
                                </m:naryPr>
                                <m:sub>
                                  <m:r>
                                    <a:rPr lang="en-US" sz="1800" i="1">
                                      <a:latin typeface="Cambria Math" panose="02040503050406030204" pitchFamily="18" charset="0"/>
                                    </a:rPr>
                                    <m:t>𝑣</m:t>
                                  </m:r>
                                  <m:r>
                                    <a:rPr lang="en-US" sz="1800" i="1">
                                      <a:latin typeface="Cambria Math" panose="02040503050406030204" pitchFamily="18" charset="0"/>
                                    </a:rPr>
                                    <m:t>∈</m:t>
                                  </m:r>
                                  <m:sSubSup>
                                    <m:sSubSupPr>
                                      <m:ctrlPr>
                                        <a:rPr lang="en-US" sz="1800" i="1">
                                          <a:latin typeface="Cambria Math" panose="02040503050406030204" pitchFamily="18" charset="0"/>
                                        </a:rPr>
                                      </m:ctrlPr>
                                    </m:sSubSupPr>
                                    <m:e>
                                      <m:r>
                                        <m:rPr>
                                          <m:sty m:val="p"/>
                                        </m:rPr>
                                        <a:rPr lang="en-US" sz="1800">
                                          <a:latin typeface="Cambria Math" panose="02040503050406030204" pitchFamily="18" charset="0"/>
                                        </a:rPr>
                                        <m:t>Λ</m:t>
                                      </m:r>
                                    </m:e>
                                    <m:sub>
                                      <m:r>
                                        <a:rPr lang="en-US" sz="1800" i="1">
                                          <a:latin typeface="Cambria Math" panose="02040503050406030204" pitchFamily="18" charset="0"/>
                                        </a:rPr>
                                        <m:t>𝐿</m:t>
                                      </m:r>
                                    </m:sub>
                                    <m:sup>
                                      <m:r>
                                        <a:rPr lang="en-US" sz="1800" i="1">
                                          <a:latin typeface="Cambria Math" panose="02040503050406030204" pitchFamily="18" charset="0"/>
                                        </a:rPr>
                                        <m:t>𝑑</m:t>
                                      </m:r>
                                    </m:sup>
                                  </m:sSubSup>
                                </m:sub>
                                <m:sup/>
                                <m:e>
                                  <m:sSubSup>
                                    <m:sSubSupPr>
                                      <m:ctrlPr>
                                        <a:rPr lang="en-US" sz="1800" i="1">
                                          <a:latin typeface="Cambria Math" panose="02040503050406030204" pitchFamily="18" charset="0"/>
                                        </a:rPr>
                                      </m:ctrlPr>
                                    </m:sSubSupPr>
                                    <m:e>
                                      <m:d>
                                        <m:dPr>
                                          <m:begChr m:val="〈"/>
                                          <m:endChr m:val="〉"/>
                                          <m:ctrlPr>
                                            <a:rPr lang="en-US" sz="1800" i="1">
                                              <a:latin typeface="Cambria Math" panose="02040503050406030204" pitchFamily="18" charset="0"/>
                                            </a:rPr>
                                          </m:ctrlPr>
                                        </m:dPr>
                                        <m:e>
                                          <m:sSub>
                                            <m:sSubPr>
                                              <m:ctrlPr>
                                                <a:rPr lang="en-US" sz="1800" b="0" i="1" smtClean="0">
                                                  <a:latin typeface="Cambria Math" panose="02040503050406030204" pitchFamily="18" charset="0"/>
                                                </a:rPr>
                                              </m:ctrlPr>
                                            </m:sSubPr>
                                            <m:e>
                                              <m:r>
                                                <a:rPr lang="en-US" sz="1800" b="0" i="1" smtClean="0">
                                                  <a:latin typeface="Cambria Math"/>
                                                </a:rPr>
                                                <m:t>𝜎</m:t>
                                              </m:r>
                                            </m:e>
                                            <m:sub>
                                              <m:r>
                                                <a:rPr lang="en-US" sz="1800" b="0" i="1" smtClean="0">
                                                  <a:latin typeface="Cambria Math"/>
                                                </a:rPr>
                                                <m:t>𝑣</m:t>
                                              </m:r>
                                            </m:sub>
                                          </m:sSub>
                                        </m:e>
                                      </m:d>
                                    </m:e>
                                    <m:sub>
                                      <m:sSubSup>
                                        <m:sSubSupPr>
                                          <m:ctrlPr>
                                            <a:rPr lang="en-US" sz="1800" i="1">
                                              <a:latin typeface="Cambria Math" panose="02040503050406030204" pitchFamily="18" charset="0"/>
                                            </a:rPr>
                                          </m:ctrlPr>
                                        </m:sSubSupPr>
                                        <m:e>
                                          <m:r>
                                            <m:rPr>
                                              <m:sty m:val="p"/>
                                            </m:rPr>
                                            <a:rPr lang="en-US" sz="1800">
                                              <a:latin typeface="Cambria Math" panose="02040503050406030204" pitchFamily="18" charset="0"/>
                                            </a:rPr>
                                            <m:t>Λ</m:t>
                                          </m:r>
                                        </m:e>
                                        <m:sub>
                                          <m:r>
                                            <a:rPr lang="en-US" sz="1800" i="1">
                                              <a:latin typeface="Cambria Math" panose="02040503050406030204" pitchFamily="18" charset="0"/>
                                            </a:rPr>
                                            <m:t>𝐿</m:t>
                                          </m:r>
                                        </m:sub>
                                        <m:sup>
                                          <m:r>
                                            <a:rPr lang="en-US" sz="1800" i="1">
                                              <a:latin typeface="Cambria Math" panose="02040503050406030204" pitchFamily="18" charset="0"/>
                                            </a:rPr>
                                            <m:t>𝑑</m:t>
                                          </m:r>
                                        </m:sup>
                                      </m:sSubSup>
                                    </m:sub>
                                    <m:sup>
                                      <m:r>
                                        <a:rPr lang="en-US" sz="1800" i="1">
                                          <a:latin typeface="Cambria Math" panose="02040503050406030204" pitchFamily="18" charset="0"/>
                                        </a:rPr>
                                        <m:t>𝜏</m:t>
                                      </m:r>
                                    </m:sup>
                                  </m:sSubSup>
                                </m:e>
                              </m:nary>
                            </m:e>
                          </m:d>
                        </m:e>
                      </m:d>
                      <m:r>
                        <a:rPr lang="en-US" sz="1800" i="1">
                          <a:latin typeface="Cambria Math" panose="02040503050406030204" pitchFamily="18" charset="0"/>
                        </a:rPr>
                        <m:t>≤</m:t>
                      </m:r>
                      <m:r>
                        <a:rPr lang="en-US" sz="1800" b="0" i="1" smtClean="0">
                          <a:latin typeface="Cambria Math" panose="02040503050406030204" pitchFamily="18" charset="0"/>
                        </a:rPr>
                        <m:t>𝐶</m:t>
                      </m:r>
                      <m:d>
                        <m:dPr>
                          <m:begChr m:val="{"/>
                          <m:endChr m:val=""/>
                          <m:ctrlPr>
                            <a:rPr lang="x-none" sz="1800" i="1" smtClean="0">
                              <a:latin typeface="Cambria Math" panose="02040503050406030204" pitchFamily="18" charset="0"/>
                            </a:rPr>
                          </m:ctrlPr>
                        </m:dPr>
                        <m:e>
                          <m:m>
                            <m:mPr>
                              <m:mcs>
                                <m:mc>
                                  <m:mcPr>
                                    <m:count m:val="2"/>
                                    <m:mcJc m:val="center"/>
                                  </m:mcPr>
                                </m:mc>
                              </m:mcs>
                              <m:ctrlPr>
                                <a:rPr lang="x-none" sz="1800" b="0" i="1" smtClean="0">
                                  <a:latin typeface="Cambria Math" panose="02040503050406030204" pitchFamily="18" charset="0"/>
                                </a:rPr>
                              </m:ctrlPr>
                            </m:mPr>
                            <m:mr>
                              <m:e>
                                <m:sSup>
                                  <m:sSupPr>
                                    <m:ctrlPr>
                                      <a:rPr lang="en-US" sz="1800" b="0" i="1" smtClean="0">
                                        <a:latin typeface="Cambria Math" panose="02040503050406030204" pitchFamily="18" charset="0"/>
                                      </a:rPr>
                                    </m:ctrlPr>
                                  </m:sSupPr>
                                  <m:e>
                                    <m:r>
                                      <m:rPr>
                                        <m:brk m:alnAt="7"/>
                                      </m:rPr>
                                      <a:rPr lang="en-US" sz="1800" b="0" i="1" smtClean="0">
                                        <a:latin typeface="Cambria Math" panose="02040503050406030204" pitchFamily="18" charset="0"/>
                                      </a:rPr>
                                      <m:t>𝐿</m:t>
                                    </m:r>
                                  </m:e>
                                  <m:sup>
                                    <m:r>
                                      <m:rPr>
                                        <m:brk m:alnAt="7"/>
                                      </m:rP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m:rPr>
                                            <m:brk m:alnAt="7"/>
                                          </m:rPr>
                                          <a:rPr lang="en-US" sz="1800" b="0" i="1" smtClean="0">
                                            <a:latin typeface="Cambria Math" panose="02040503050406030204" pitchFamily="18" charset="0"/>
                                          </a:rPr>
                                          <m:t>1</m:t>
                                        </m:r>
                                      </m:num>
                                      <m:den>
                                        <m:r>
                                          <a:rPr lang="en-US" sz="1800" b="0" i="1" smtClean="0">
                                            <a:latin typeface="Cambria Math" panose="02040503050406030204" pitchFamily="18" charset="0"/>
                                          </a:rPr>
                                          <m:t>3</m:t>
                                        </m:r>
                                      </m:den>
                                    </m:f>
                                  </m:sup>
                                </m:sSup>
                              </m:e>
                              <m:e>
                                <m:r>
                                  <a:rPr lang="en-US" sz="1800" b="0" i="1" smtClean="0">
                                    <a:latin typeface="Cambria Math" panose="02040503050406030204" pitchFamily="18" charset="0"/>
                                  </a:rPr>
                                  <m:t>𝑑</m:t>
                                </m:r>
                                <m:r>
                                  <a:rPr lang="en-US" sz="1800" b="0" i="1" smtClean="0">
                                    <a:latin typeface="Cambria Math" panose="02040503050406030204" pitchFamily="18" charset="0"/>
                                  </a:rPr>
                                  <m:t>=2</m:t>
                                </m:r>
                              </m:e>
                            </m:mr>
                            <m:mr>
                              <m:e>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𝐿</m:t>
                                    </m:r>
                                  </m:e>
                                  <m:sup>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1</m:t>
                                        </m:r>
                                      </m:num>
                                      <m:den>
                                        <m:r>
                                          <a:rPr lang="en-US" sz="1800" b="0" i="1" smtClean="0">
                                            <a:latin typeface="Cambria Math" panose="02040503050406030204" pitchFamily="18" charset="0"/>
                                          </a:rPr>
                                          <m:t>5</m:t>
                                        </m:r>
                                      </m:den>
                                    </m:f>
                                  </m:sup>
                                </m:sSup>
                              </m:e>
                              <m:e>
                                <m:r>
                                  <a:rPr lang="en-US" sz="1800" b="0" i="1" smtClean="0">
                                    <a:latin typeface="Cambria Math" panose="02040503050406030204" pitchFamily="18" charset="0"/>
                                  </a:rPr>
                                  <m:t>𝑑</m:t>
                                </m:r>
                                <m:r>
                                  <a:rPr lang="en-US" sz="1800" b="0" i="1" smtClean="0">
                                    <a:latin typeface="Cambria Math" panose="02040503050406030204" pitchFamily="18" charset="0"/>
                                  </a:rPr>
                                  <m:t>=3</m:t>
                                </m:r>
                              </m:e>
                            </m:mr>
                            <m:mr>
                              <m:e>
                                <m:sSup>
                                  <m:sSupPr>
                                    <m:ctrlPr>
                                      <a:rPr lang="en-US" sz="1800" b="0" i="1" smtClean="0">
                                        <a:latin typeface="Cambria Math" panose="02040503050406030204" pitchFamily="18" charset="0"/>
                                      </a:rPr>
                                    </m:ctrlPr>
                                  </m:sSupPr>
                                  <m:e>
                                    <m:d>
                                      <m:dPr>
                                        <m:ctrlPr>
                                          <a:rPr lang="en-US" sz="1800" b="0" i="1" smtClean="0">
                                            <a:latin typeface="Cambria Math" panose="02040503050406030204" pitchFamily="18" charset="0"/>
                                          </a:rPr>
                                        </m:ctrlPr>
                                      </m:dPr>
                                      <m:e>
                                        <m:func>
                                          <m:funcPr>
                                            <m:ctrlPr>
                                              <a:rPr lang="en-US" sz="1800" i="1">
                                                <a:latin typeface="Cambria Math" panose="02040503050406030204" pitchFamily="18" charset="0"/>
                                              </a:rPr>
                                            </m:ctrlPr>
                                          </m:funcPr>
                                          <m:fName>
                                            <m:r>
                                              <m:rPr>
                                                <m:sty m:val="p"/>
                                              </m:rPr>
                                              <a:rPr lang="en-US" sz="1800">
                                                <a:latin typeface="Cambria Math" panose="02040503050406030204" pitchFamily="18" charset="0"/>
                                              </a:rPr>
                                              <m:t>log</m:t>
                                            </m:r>
                                          </m:fName>
                                          <m:e>
                                            <m:func>
                                              <m:funcPr>
                                                <m:ctrlPr>
                                                  <a:rPr lang="en-US" sz="1800" i="1">
                                                    <a:latin typeface="Cambria Math" panose="02040503050406030204" pitchFamily="18" charset="0"/>
                                                  </a:rPr>
                                                </m:ctrlPr>
                                              </m:funcPr>
                                              <m:fName>
                                                <m:r>
                                                  <m:rPr>
                                                    <m:sty m:val="p"/>
                                                  </m:rPr>
                                                  <a:rPr lang="en-US" sz="1800">
                                                    <a:latin typeface="Cambria Math" panose="02040503050406030204" pitchFamily="18" charset="0"/>
                                                  </a:rPr>
                                                  <m:t>log</m:t>
                                                </m:r>
                                              </m:fName>
                                              <m:e>
                                                <m:r>
                                                  <a:rPr lang="en-US" sz="1800" i="1">
                                                    <a:latin typeface="Cambria Math" panose="02040503050406030204" pitchFamily="18" charset="0"/>
                                                  </a:rPr>
                                                  <m:t>𝐿</m:t>
                                                </m:r>
                                              </m:e>
                                            </m:func>
                                          </m:e>
                                        </m:func>
                                      </m:e>
                                    </m:d>
                                  </m:e>
                                  <m:sup>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1</m:t>
                                        </m:r>
                                      </m:num>
                                      <m:den>
                                        <m:r>
                                          <a:rPr lang="en-US" sz="1800" b="0" i="1" smtClean="0">
                                            <a:latin typeface="Cambria Math" panose="02040503050406030204" pitchFamily="18" charset="0"/>
                                          </a:rPr>
                                          <m:t>2</m:t>
                                        </m:r>
                                      </m:den>
                                    </m:f>
                                  </m:sup>
                                </m:sSup>
                              </m:e>
                              <m:e>
                                <m:r>
                                  <a:rPr lang="en-US" sz="1800" b="0" i="1" smtClean="0">
                                    <a:latin typeface="Cambria Math" panose="02040503050406030204" pitchFamily="18" charset="0"/>
                                  </a:rPr>
                                  <m:t>𝑑</m:t>
                                </m:r>
                                <m:r>
                                  <a:rPr lang="en-US" sz="1800" b="0" i="1" smtClean="0">
                                    <a:latin typeface="Cambria Math" panose="02040503050406030204" pitchFamily="18" charset="0"/>
                                  </a:rPr>
                                  <m:t>=4</m:t>
                                </m:r>
                              </m:e>
                            </m:mr>
                          </m:m>
                        </m:e>
                      </m:d>
                    </m:oMath>
                  </m:oMathPara>
                </a14:m>
                <a:endParaRPr lang="en-US" sz="1800" dirty="0"/>
              </a:p>
              <a:p>
                <a:endParaRPr lang="en-US" sz="1800" dirty="0"/>
              </a:p>
              <a:p>
                <a:endParaRPr lang="en-US" sz="1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143000"/>
                <a:ext cx="8229600" cy="4906963"/>
              </a:xfrm>
              <a:blipFill rotWithShape="1">
                <a:blip r:embed="rId3"/>
                <a:stretch>
                  <a:fillRect l="-444" t="-622" r="-519" b="-9080"/>
                </a:stretch>
              </a:blipFill>
            </p:spPr>
            <p:txBody>
              <a:bodyPr/>
              <a:lstStyle/>
              <a:p>
                <a:r>
                  <a:rPr lang="en-US">
                    <a:noFill/>
                  </a:rPr>
                  <a:t> </a:t>
                </a:r>
              </a:p>
            </p:txBody>
          </p:sp>
        </mc:Fallback>
      </mc:AlternateContent>
      <p:sp>
        <p:nvSpPr>
          <p:cNvPr id="4" name="Slide Number Placeholder 3"/>
          <p:cNvSpPr>
            <a:spLocks noGrp="1"/>
          </p:cNvSpPr>
          <p:nvPr>
            <p:ph type="sldNum" sz="quarter" idx="4294967295"/>
          </p:nvPr>
        </p:nvSpPr>
        <p:spPr/>
        <p:txBody>
          <a:bodyPr/>
          <a:lstStyle/>
          <a:p>
            <a:fld id="{6653EBAD-0DEC-4A42-8EAE-CEF9B3D9D7C6}" type="slidenum">
              <a:rPr lang="en-US" smtClean="0"/>
              <a:t>9</a:t>
            </a:fld>
            <a:endParaRPr lang="en-US" dirty="0"/>
          </a:p>
        </p:txBody>
      </p:sp>
    </p:spTree>
    <p:extLst>
      <p:ext uri="{BB962C8B-B14F-4D97-AF65-F5344CB8AC3E}">
        <p14:creationId xmlns:p14="http://schemas.microsoft.com/office/powerpoint/2010/main" val="3902904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52544</TotalTime>
  <Words>4492</Words>
  <Application>Microsoft Office PowerPoint</Application>
  <PresentationFormat>On-screen Show (4:3)</PresentationFormat>
  <Paragraphs>249</Paragraphs>
  <Slides>20</Slides>
  <Notes>20</Notes>
  <HiddenSlides>2</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Cambria Math</vt:lpstr>
      <vt:lpstr>Office Theme</vt:lpstr>
      <vt:lpstr>Quantitative estimates for the effect of disorder on low-dimensional lattice systems</vt:lpstr>
      <vt:lpstr>Lattice systems with compact state space</vt:lpstr>
      <vt:lpstr>Phase transitions in pure systems I</vt:lpstr>
      <vt:lpstr>Phase transitions in pure systems II</vt:lpstr>
      <vt:lpstr>Disordered lattice systems</vt:lpstr>
      <vt:lpstr>Imry-Ma phenomenon</vt:lpstr>
      <vt:lpstr>Random-field Ising model</vt:lpstr>
      <vt:lpstr>Random-field Ising and Potts models</vt:lpstr>
      <vt:lpstr>Quantitative results</vt:lpstr>
      <vt:lpstr>Uniqueness problem</vt:lpstr>
      <vt:lpstr>Partial uniqueness result</vt:lpstr>
      <vt:lpstr>Proof sketch for compact state space</vt:lpstr>
      <vt:lpstr>Proof sketch II</vt:lpstr>
      <vt:lpstr>Proof sketch III</vt:lpstr>
      <vt:lpstr>Non-compact case: Random-field random surfaces</vt:lpstr>
      <vt:lpstr>Random-field random surfaces: results</vt:lpstr>
      <vt:lpstr>Random-field random surfaces: previous results</vt:lpstr>
      <vt:lpstr>Open questions</vt:lpstr>
      <vt:lpstr>Proof sketch for compact state space</vt:lpstr>
      <vt:lpstr>Idea of proof for compact state space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Quantitative estimates for the effect of disorder on low-dimensional lattice systems</dc:title>
  <dc:creator>User</dc:creator>
  <cp:lastModifiedBy>Ron Peled</cp:lastModifiedBy>
  <cp:revision>1273</cp:revision>
  <dcterms:created xsi:type="dcterms:W3CDTF">2018-05-02T19:24:02Z</dcterms:created>
  <dcterms:modified xsi:type="dcterms:W3CDTF">2025-03-19T14:49:08Z</dcterms:modified>
</cp:coreProperties>
</file>