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3" r:id="rId2"/>
    <p:sldId id="360" r:id="rId3"/>
    <p:sldId id="386" r:id="rId4"/>
    <p:sldId id="416" r:id="rId5"/>
    <p:sldId id="420" r:id="rId6"/>
    <p:sldId id="419" r:id="rId7"/>
    <p:sldId id="42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864" userDrawn="1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FF7"/>
    <a:srgbClr val="386DC3"/>
    <a:srgbClr val="473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707044-FFCF-4491-A8C5-DC1536F66DAF}" v="15" dt="2025-03-19T15:48:38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14" autoAdjust="0"/>
  </p:normalViewPr>
  <p:slideViewPr>
    <p:cSldViewPr showGuides="1">
      <p:cViewPr>
        <p:scale>
          <a:sx n="105" d="100"/>
          <a:sy n="105" d="100"/>
        </p:scale>
        <p:origin x="963" y="48"/>
      </p:cViewPr>
      <p:guideLst>
        <p:guide orient="horz" pos="144"/>
        <p:guide pos="2880"/>
        <p:guide orient="horz" pos="864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Peled" userId="66756142ca4fdc69" providerId="LiveId" clId="{677EC26C-6B87-45BB-A9A8-4488008A33A5}"/>
    <pc:docChg chg="modSld">
      <pc:chgData name="Ron Peled" userId="66756142ca4fdc69" providerId="LiveId" clId="{677EC26C-6B87-45BB-A9A8-4488008A33A5}" dt="2025-01-22T00:20:59.246" v="122" actId="20577"/>
      <pc:docMkLst>
        <pc:docMk/>
      </pc:docMkLst>
      <pc:sldChg chg="modSp mod">
        <pc:chgData name="Ron Peled" userId="66756142ca4fdc69" providerId="LiveId" clId="{677EC26C-6B87-45BB-A9A8-4488008A33A5}" dt="2025-01-22T00:20:59.246" v="122" actId="20577"/>
        <pc:sldMkLst>
          <pc:docMk/>
          <pc:sldMk cId="2860583371" sldId="343"/>
        </pc:sldMkLst>
        <pc:spChg chg="mod">
          <ac:chgData name="Ron Peled" userId="66756142ca4fdc69" providerId="LiveId" clId="{677EC26C-6B87-45BB-A9A8-4488008A33A5}" dt="2025-01-22T00:20:59.246" v="122" actId="20577"/>
          <ac:spMkLst>
            <pc:docMk/>
            <pc:sldMk cId="2860583371" sldId="343"/>
            <ac:spMk id="3" creationId="{00000000-0000-0000-0000-000000000000}"/>
          </ac:spMkLst>
        </pc:spChg>
      </pc:sldChg>
    </pc:docChg>
  </pc:docChgLst>
  <pc:docChgLst>
    <pc:chgData name="Ron Peled" userId="66756142ca4fdc69" providerId="LiveId" clId="{5E707044-FFCF-4491-A8C5-DC1536F66DAF}"/>
    <pc:docChg chg="modSld">
      <pc:chgData name="Ron Peled" userId="66756142ca4fdc69" providerId="LiveId" clId="{5E707044-FFCF-4491-A8C5-DC1536F66DAF}" dt="2025-03-19T15:48:38.923" v="99" actId="20577"/>
      <pc:docMkLst>
        <pc:docMk/>
      </pc:docMkLst>
      <pc:sldChg chg="modSp mod">
        <pc:chgData name="Ron Peled" userId="66756142ca4fdc69" providerId="LiveId" clId="{5E707044-FFCF-4491-A8C5-DC1536F66DAF}" dt="2025-03-19T13:50:27.239" v="84" actId="20577"/>
        <pc:sldMkLst>
          <pc:docMk/>
          <pc:sldMk cId="2860583371" sldId="343"/>
        </pc:sldMkLst>
        <pc:spChg chg="mod">
          <ac:chgData name="Ron Peled" userId="66756142ca4fdc69" providerId="LiveId" clId="{5E707044-FFCF-4491-A8C5-DC1536F66DAF}" dt="2025-03-19T13:50:27.239" v="84" actId="20577"/>
          <ac:spMkLst>
            <pc:docMk/>
            <pc:sldMk cId="2860583371" sldId="343"/>
            <ac:spMk id="3" creationId="{00000000-0000-0000-0000-000000000000}"/>
          </ac:spMkLst>
        </pc:spChg>
      </pc:sldChg>
      <pc:sldChg chg="modSp">
        <pc:chgData name="Ron Peled" userId="66756142ca4fdc69" providerId="LiveId" clId="{5E707044-FFCF-4491-A8C5-DC1536F66DAF}" dt="2025-03-19T15:48:38.923" v="99" actId="20577"/>
        <pc:sldMkLst>
          <pc:docMk/>
          <pc:sldMk cId="1928850169" sldId="360"/>
        </pc:sldMkLst>
        <pc:spChg chg="mod">
          <ac:chgData name="Ron Peled" userId="66756142ca4fdc69" providerId="LiveId" clId="{5E707044-FFCF-4491-A8C5-DC1536F66DAF}" dt="2025-03-19T15:48:38.923" v="99" actId="20577"/>
          <ac:spMkLst>
            <pc:docMk/>
            <pc:sldMk cId="1928850169" sldId="36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1FFB7-EF14-4858-8CD6-722224D841A6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0795D-C7ED-414B-B32E-493F3B94B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28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0795D-C7ED-414B-B32E-493F3B94BE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82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Missing numbers on vertical edges!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0795D-C7ED-414B-B32E-493F3B94BE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82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Shape is not quite symmetric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0795D-C7ED-414B-B32E-493F3B94BE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82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0795D-C7ED-414B-B32E-493F3B94BE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60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0795D-C7ED-414B-B32E-493F3B94BE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43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aseline="0"/>
                  <a:t>Constants </a:t>
                </a:r>
                <a:r>
                  <a:rPr lang="en-US" baseline="0" dirty="0" err="1"/>
                  <a:t>C,c</a:t>
                </a:r>
                <a:r>
                  <a:rPr lang="en-US" baseline="0" dirty="0"/>
                  <a:t> are absolute. </a:t>
                </a:r>
                <a14:m>
                  <m:oMath xmlns:m="http://schemas.openxmlformats.org/officeDocument/2006/math">
                    <m:r>
                      <a:rPr lang="en-US" b="0" i="1" baseline="0" smtClean="0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r>
                  <a:rPr lang="en-US" baseline="0" dirty="0"/>
                  <a:t> depends only on </a:t>
                </a:r>
                <a14:m>
                  <m:oMath xmlns:m="http://schemas.openxmlformats.org/officeDocument/2006/math">
                    <m:r>
                      <a:rPr lang="en-US" b="0" i="1" baseline="0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baseline="0" dirty="0"/>
                  <a:t>. Get 1/17 for exponent in BKS midpoint corollary.</a:t>
                </a:r>
              </a:p>
              <a:p>
                <a:endParaRPr lang="en-US" baseline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aseline="0" dirty="0"/>
                  <a:t>Add picture.</a:t>
                </a:r>
              </a:p>
              <a:p>
                <a:r>
                  <a:rPr lang="en-US" baseline="0" dirty="0"/>
                  <a:t>Constants </a:t>
                </a:r>
                <a:r>
                  <a:rPr lang="en-US" baseline="0" dirty="0" err="1"/>
                  <a:t>C,c</a:t>
                </a:r>
                <a:r>
                  <a:rPr lang="en-US" baseline="0" dirty="0"/>
                  <a:t> are absolute. </a:t>
                </a:r>
                <a:r>
                  <a:rPr lang="en-US" b="0" i="0" baseline="0">
                    <a:latin typeface="Cambria Math" panose="02040503050406030204" pitchFamily="18" charset="0"/>
                  </a:rPr>
                  <a:t>𝑐(𝛼)</a:t>
                </a:r>
                <a:r>
                  <a:rPr lang="en-US" baseline="0" dirty="0"/>
                  <a:t> depends only on </a:t>
                </a:r>
                <a:r>
                  <a:rPr lang="en-US" b="0" i="0" baseline="0">
                    <a:latin typeface="Cambria Math" panose="02040503050406030204" pitchFamily="18" charset="0"/>
                  </a:rPr>
                  <a:t>𝛼</a:t>
                </a:r>
                <a:r>
                  <a:rPr lang="en-US" baseline="0" dirty="0"/>
                  <a:t>. Get 1/17 for exponent in BKS midpoint corollary.</a:t>
                </a:r>
              </a:p>
              <a:p>
                <a:endParaRPr lang="en-US" baseline="0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0795D-C7ED-414B-B32E-493F3B94BE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35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aseline="0" dirty="0"/>
                  <a:t>The statement that is expected in the first paragraph is more general than the midpoint problem.</a:t>
                </a:r>
              </a:p>
              <a:p>
                <a:endParaRPr lang="en-US" baseline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aseline="0" dirty="0"/>
                  <a:t>Add picture.</a:t>
                </a:r>
              </a:p>
              <a:p>
                <a:r>
                  <a:rPr lang="en-US" baseline="0" dirty="0"/>
                  <a:t>Constants </a:t>
                </a:r>
                <a:r>
                  <a:rPr lang="en-US" baseline="0" dirty="0" err="1"/>
                  <a:t>C,c</a:t>
                </a:r>
                <a:r>
                  <a:rPr lang="en-US" baseline="0" dirty="0"/>
                  <a:t> are absolute. </a:t>
                </a:r>
                <a:r>
                  <a:rPr lang="en-US" b="0" i="0" baseline="0">
                    <a:latin typeface="Cambria Math" panose="02040503050406030204" pitchFamily="18" charset="0"/>
                  </a:rPr>
                  <a:t>𝑐(𝛼)</a:t>
                </a:r>
                <a:r>
                  <a:rPr lang="en-US" baseline="0" dirty="0"/>
                  <a:t> depends only on </a:t>
                </a:r>
                <a:r>
                  <a:rPr lang="en-US" b="0" i="0" baseline="0">
                    <a:latin typeface="Cambria Math" panose="02040503050406030204" pitchFamily="18" charset="0"/>
                  </a:rPr>
                  <a:t>𝛼</a:t>
                </a:r>
                <a:r>
                  <a:rPr lang="en-US" baseline="0" dirty="0"/>
                  <a:t>. Get 1/17 for exponent in BKS midpoint corollary.</a:t>
                </a:r>
              </a:p>
              <a:p>
                <a:endParaRPr lang="en-US" baseline="0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0795D-C7ED-414B-B32E-493F3B94BE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35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246077"/>
            <a:ext cx="8720356" cy="6409188"/>
          </a:xfrm>
          <a:prstGeom prst="rect">
            <a:avLst/>
          </a:prstGeom>
          <a:solidFill>
            <a:srgbClr val="E9EF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76200" y="76200"/>
            <a:ext cx="8991600" cy="6705600"/>
          </a:xfrm>
          <a:prstGeom prst="rect">
            <a:avLst/>
          </a:prstGeom>
          <a:solidFill>
            <a:srgbClr val="E9EF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13743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0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3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8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8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02CE-ABFA-46F1-BEB8-5E54B2A148F9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3EBAD-0DEC-4A42-8EAE-CEF9B3D9D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8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533400" y="304800"/>
                <a:ext cx="8077200" cy="1470025"/>
              </a:xfrm>
            </p:spPr>
            <p:txBody>
              <a:bodyPr>
                <a:noAutofit/>
              </a:bodyPr>
              <a:lstStyle/>
              <a:p>
                <a:r>
                  <a:rPr lang="en-US" sz="2700" dirty="0">
                    <a:latin typeface="+mn-lt"/>
                  </a:rPr>
                  <a:t>First-passage percolation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27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endParaRPr lang="en-US" sz="2700" b="1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33400" y="304800"/>
                <a:ext cx="8077200" cy="147002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95800"/>
            <a:ext cx="7772400" cy="2133600"/>
          </a:xfrm>
        </p:spPr>
        <p:txBody>
          <a:bodyPr>
            <a:noAutofit/>
          </a:bodyPr>
          <a:lstStyle/>
          <a:p>
            <a:r>
              <a:rPr lang="en-US" sz="2000" dirty="0"/>
              <a:t>Ron Peled, Tel Aviv University and University of Maryland,</a:t>
            </a:r>
          </a:p>
          <a:p>
            <a:r>
              <a:rPr lang="en-US" sz="2000" dirty="0"/>
              <a:t>Based on joint work with Barbara </a:t>
            </a:r>
            <a:r>
              <a:rPr lang="en-US" sz="2000" dirty="0" err="1"/>
              <a:t>Dembin</a:t>
            </a:r>
            <a:r>
              <a:rPr lang="en-US" sz="2000" dirty="0"/>
              <a:t> and Dor </a:t>
            </a:r>
            <a:r>
              <a:rPr lang="en-US" sz="2000" dirty="0" err="1"/>
              <a:t>Elboim</a:t>
            </a:r>
            <a:endParaRPr lang="en-US" sz="2000" dirty="0"/>
          </a:p>
          <a:p>
            <a:endParaRPr lang="en-US" sz="400" dirty="0"/>
          </a:p>
          <a:p>
            <a:r>
              <a:rPr lang="en-US" sz="2000" dirty="0"/>
              <a:t>Seminar on Stochastic Processes, Indiana University, Bloomington</a:t>
            </a:r>
            <a:br>
              <a:rPr lang="en-US" sz="2000" dirty="0"/>
            </a:br>
            <a:r>
              <a:rPr lang="en-US" sz="2000" dirty="0"/>
              <a:t>Tutorial Lecture 2, March 19, 2025</a:t>
            </a:r>
          </a:p>
        </p:txBody>
      </p:sp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E98B8F3E-C6D9-0B17-C6ED-FF15987385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213" y="1600200"/>
            <a:ext cx="4186966" cy="1175717"/>
          </a:xfrm>
          <a:prstGeom prst="rect">
            <a:avLst/>
          </a:prstGeom>
        </p:spPr>
      </p:pic>
      <p:pic>
        <p:nvPicPr>
          <p:cNvPr id="11" name="Picture 10" descr="A close-up of a net&#10;&#10;Description automatically generated with medium confidence">
            <a:extLst>
              <a:ext uri="{FF2B5EF4-FFF2-40B4-BE49-F238E27FC236}">
                <a16:creationId xmlns:a16="http://schemas.microsoft.com/office/drawing/2014/main" id="{40CE666C-87CC-73DB-8C53-3BBF651AF51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599" y="2873769"/>
            <a:ext cx="2227498" cy="1509723"/>
          </a:xfrm>
          <a:prstGeom prst="rect">
            <a:avLst/>
          </a:prstGeom>
        </p:spPr>
      </p:pic>
      <p:pic>
        <p:nvPicPr>
          <p:cNvPr id="13" name="Picture 12" descr="A picture containing person, outdoor&#10;&#10;Description automatically generated">
            <a:extLst>
              <a:ext uri="{FF2B5EF4-FFF2-40B4-BE49-F238E27FC236}">
                <a16:creationId xmlns:a16="http://schemas.microsoft.com/office/drawing/2014/main" id="{9BF32776-9F35-7BBD-235A-0BEF2CF7E4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18297" y="2898775"/>
            <a:ext cx="1884144" cy="141310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215586A-4C6F-9B87-50D3-4ACC0CF868E5}"/>
              </a:ext>
            </a:extLst>
          </p:cNvPr>
          <p:cNvSpPr txBox="1"/>
          <p:nvPr/>
        </p:nvSpPr>
        <p:spPr>
          <a:xfrm>
            <a:off x="6683179" y="3700746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</a:rPr>
              <a:t>The authors find a fast route in the random environment</a:t>
            </a:r>
            <a:endParaRPr lang="en-IL" sz="12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2931725"/>
            <a:ext cx="10358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7030A0"/>
                </a:solidFill>
              </a:rPr>
              <a:t>© </a:t>
            </a:r>
            <a:r>
              <a:rPr lang="en-US" sz="1100" dirty="0" err="1">
                <a:solidFill>
                  <a:srgbClr val="7030A0"/>
                </a:solidFill>
              </a:rPr>
              <a:t>Kardar</a:t>
            </a:r>
            <a:r>
              <a:rPr lang="en-US" sz="1100" dirty="0">
                <a:solidFill>
                  <a:srgbClr val="7030A0"/>
                </a:solidFill>
              </a:rPr>
              <a:t> 1987</a:t>
            </a:r>
          </a:p>
        </p:txBody>
      </p:sp>
    </p:spTree>
    <p:extLst>
      <p:ext uri="{BB962C8B-B14F-4D97-AF65-F5344CB8AC3E}">
        <p14:creationId xmlns:p14="http://schemas.microsoft.com/office/powerpoint/2010/main" val="286058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First-passage percolation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4906963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>
                    <a:solidFill>
                      <a:srgbClr val="FF0000"/>
                    </a:solidFill>
                  </a:rPr>
                  <a:t>Idea</a:t>
                </a:r>
                <a:r>
                  <a:rPr lang="en-US" sz="1800" dirty="0"/>
                  <a:t>: Random perturbation of </a:t>
                </a:r>
                <a:r>
                  <a:rPr lang="en-US" sz="1800"/>
                  <a:t>an underlying </a:t>
                </a:r>
                <a:r>
                  <a:rPr lang="en-US" sz="1800" dirty="0"/>
                  <a:t>geometry, formed by a </a:t>
                </a:r>
                <a:r>
                  <a:rPr lang="en-US" sz="1800" dirty="0">
                    <a:solidFill>
                      <a:srgbClr val="0070C0"/>
                    </a:solidFill>
                  </a:rPr>
                  <a:t>random media </a:t>
                </a:r>
                <a:r>
                  <a:rPr lang="en-US" sz="1800" dirty="0"/>
                  <a:t>with short-range correlations (</a:t>
                </a:r>
                <a:r>
                  <a:rPr lang="en-US" sz="1800" dirty="0">
                    <a:solidFill>
                      <a:srgbClr val="7030A0"/>
                    </a:solidFill>
                  </a:rPr>
                  <a:t>Hammersley-Welsh 65</a:t>
                </a:r>
                <a:r>
                  <a:rPr lang="en-US" sz="1800" dirty="0"/>
                  <a:t>).</a:t>
                </a:r>
                <a:br>
                  <a:rPr lang="en-US" sz="1800" dirty="0"/>
                </a:br>
                <a:r>
                  <a:rPr lang="en-US" sz="1800" dirty="0"/>
                  <a:t>In this talk we focus on the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discrete setting</a:t>
                </a:r>
                <a:r>
                  <a:rPr lang="en-US" sz="1800" dirty="0"/>
                  <a:t>, working on the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lattice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8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1800" dirty="0">
                    <a:solidFill>
                      <a:srgbClr val="0070C0"/>
                    </a:solidFill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r>
                  <a:rPr lang="en-US" sz="1800" dirty="0">
                    <a:solidFill>
                      <a:srgbClr val="FF0000"/>
                    </a:solidFill>
                  </a:rPr>
                  <a:t>Edge weights</a:t>
                </a:r>
                <a:r>
                  <a:rPr lang="en-US" sz="1800" dirty="0"/>
                  <a:t>: Independent and identically distributed </a:t>
                </a:r>
                <a:r>
                  <a:rPr lang="en-US" sz="1800" dirty="0">
                    <a:solidFill>
                      <a:srgbClr val="0070C0"/>
                    </a:solidFill>
                  </a:rPr>
                  <a:t>non-negative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ℤ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sub>
                    </m:sSub>
                  </m:oMath>
                </a14:m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In this talk assume that their common distribution is </a:t>
                </a:r>
                <a:r>
                  <a:rPr lang="en-US" sz="1800" dirty="0">
                    <a:solidFill>
                      <a:srgbClr val="0070C0"/>
                    </a:solidFill>
                  </a:rPr>
                  <a:t>absolutely continuous with a uniformly-positive density </a:t>
                </a:r>
                <a:r>
                  <a:rPr lang="en-US" sz="1800" dirty="0"/>
                  <a:t>and has </a:t>
                </a:r>
                <a:r>
                  <a:rPr lang="en-US" sz="1800" dirty="0">
                    <a:solidFill>
                      <a:srgbClr val="0070C0"/>
                    </a:solidFill>
                  </a:rPr>
                  <a:t>compact support in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(0,∞)</m:t>
                    </m:r>
                  </m:oMath>
                </a14:m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Uniform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[1,2]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r>
                  <a:rPr lang="en-US" sz="1800" dirty="0">
                    <a:solidFill>
                      <a:srgbClr val="FF0000"/>
                    </a:solidFill>
                  </a:rPr>
                  <a:t>Passage time</a:t>
                </a:r>
                <a:r>
                  <a:rPr lang="en-US" sz="1800" dirty="0"/>
                  <a:t>: A </a:t>
                </a:r>
                <a:r>
                  <a:rPr lang="en-US" sz="1800" dirty="0">
                    <a:solidFill>
                      <a:srgbClr val="00B050"/>
                    </a:solidFill>
                  </a:rPr>
                  <a:t>random metric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800" dirty="0"/>
                  <a:t>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1800" dirty="0"/>
                  <a:t> given by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80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≔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/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br>
                  <a:rPr lang="en-US" sz="1800" dirty="0"/>
                </a:br>
                <a:r>
                  <a:rPr lang="en-US" sz="1800" dirty="0"/>
                  <a:t>      with the minimum over paths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800" dirty="0"/>
                  <a:t> connecting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r>
                  <a:rPr lang="en-US" sz="1800" dirty="0">
                    <a:solidFill>
                      <a:srgbClr val="FF0000"/>
                    </a:solidFill>
                  </a:rPr>
                  <a:t>Geodesic</a:t>
                </a:r>
                <a:r>
                  <a:rPr lang="en-US" sz="1800" dirty="0"/>
                  <a:t>: A path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800" dirty="0"/>
                  <a:t> realizing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800" dirty="0"/>
                  <a:t>, denoted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Existence and uniqueness guaranteed by absolute continuity assumption.</a:t>
                </a:r>
              </a:p>
              <a:p>
                <a:r>
                  <a:rPr lang="en-US" sz="1800" dirty="0">
                    <a:solidFill>
                      <a:srgbClr val="FF0000"/>
                    </a:solidFill>
                  </a:rPr>
                  <a:t>Goal</a:t>
                </a:r>
                <a:r>
                  <a:rPr lang="en-US" sz="1800" dirty="0"/>
                  <a:t>: Understand the large-scale properties of the metric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In particular, understand long geodesics.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4906963"/>
              </a:xfrm>
              <a:blipFill>
                <a:blip r:embed="rId3"/>
                <a:stretch>
                  <a:fillRect l="-444" t="-746" r="-88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2</a:t>
            </a:fld>
            <a:endParaRPr lang="en-US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C0BFCE6-A873-BB41-F4EC-59311223E1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765375"/>
            <a:ext cx="2438400" cy="218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5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Basic predictions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/>
                  <a:t>For a point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sup>
                    </m:sSup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1800" dirty="0"/>
                  <a:t>, consider the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passage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𝐿𝑣</m:t>
                        </m:r>
                      </m:sub>
                    </m:sSub>
                  </m:oMath>
                </a14:m>
                <a:r>
                  <a:rPr lang="en-US" sz="1800" dirty="0"/>
                  <a:t> and </a:t>
                </a:r>
                <a:r>
                  <a:rPr lang="en-US" sz="1800" dirty="0">
                    <a:solidFill>
                      <a:srgbClr val="0070C0"/>
                    </a:solidFill>
                  </a:rPr>
                  <a:t>geodesic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𝐿𝑣</m:t>
                        </m:r>
                      </m:sub>
                    </m:sSub>
                  </m:oMath>
                </a14:m>
                <a:r>
                  <a:rPr lang="en-US" sz="1800" dirty="0"/>
                  <a:t> (abbreviating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US" sz="1800" dirty="0"/>
                  <a:t> to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800" dirty="0"/>
                  <a:t> and rounding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𝐿𝑣</m:t>
                    </m:r>
                  </m:oMath>
                </a14:m>
                <a:r>
                  <a:rPr lang="en-US" sz="1800" dirty="0"/>
                  <a:t> to the closest lattice point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1800" dirty="0"/>
                  <a:t>). 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>
                    <a:solidFill>
                      <a:srgbClr val="FF0000"/>
                    </a:solidFill>
                  </a:rPr>
                  <a:t>Basic predictions</a:t>
                </a:r>
                <a:r>
                  <a:rPr lang="en-US" sz="1800" dirty="0"/>
                  <a:t>: as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US" sz="1800" dirty="0"/>
                  <a:t>, </a:t>
                </a:r>
                <a:br>
                  <a:rPr lang="en-US" sz="18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E9EFF7"/>
                        </a:solidFill>
                        <a:latin typeface="Cambria Math" panose="02040503050406030204" pitchFamily="18" charset="0"/>
                      </a:rPr>
                      <m:t>𝔼</m:t>
                    </m:r>
                  </m:oMath>
                </a14:m>
                <a:endParaRPr lang="en-US" sz="1800" i="1" dirty="0">
                  <a:solidFill>
                    <a:srgbClr val="E9EFF7"/>
                  </a:solidFill>
                  <a:latin typeface="Cambria Math" panose="02040503050406030204" pitchFamily="18" charset="0"/>
                </a:endParaRPr>
              </a:p>
              <a:p>
                <a:pPr>
                  <a:tabLst>
                    <a:tab pos="1436688" algn="l"/>
                    <a:tab pos="1525588" algn="l"/>
                  </a:tabLst>
                </a:pPr>
                <a:endParaRPr lang="en-US" sz="1800" dirty="0"/>
              </a:p>
              <a:p>
                <a:pPr>
                  <a:tabLst>
                    <a:tab pos="1436688" algn="l"/>
                    <a:tab pos="1525588" algn="l"/>
                  </a:tabLst>
                </a:pPr>
                <a:endParaRPr lang="en-US" sz="1050" dirty="0"/>
              </a:p>
              <a:p>
                <a:pPr marL="357188" indent="0">
                  <a:buNone/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the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transversal fluctuations </a:t>
                </a:r>
                <a:r>
                  <a:rPr lang="en-US" sz="1800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𝐿𝑣</m:t>
                        </m:r>
                      </m:sub>
                    </m:sSub>
                  </m:oMath>
                </a14:m>
                <a:r>
                  <a:rPr lang="en-US" sz="1800" dirty="0"/>
                  <a:t> are of order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sup>
                    </m:sSup>
                  </m:oMath>
                </a14:m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>
                    <a:solidFill>
                      <a:srgbClr val="0070C0"/>
                    </a:solidFill>
                  </a:rPr>
                  <a:t>Scaling relation</a:t>
                </a:r>
                <a:r>
                  <a:rPr lang="en-US" sz="1800" dirty="0"/>
                  <a:t>: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𝜉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1800" dirty="0"/>
                  <a:t>. In particular,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𝜉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Open (even in physics literature!) whether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𝑆𝑡𝑑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𝐿𝑣</m:t>
                            </m:r>
                          </m:sub>
                        </m:sSub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US" sz="1800" dirty="0"/>
                  <a:t> in all dimensions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357188" indent="0">
                  <a:buNone/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dirty="0"/>
                  <a:t>, the model is in the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KPZ universality class </a:t>
                </a:r>
                <a:r>
                  <a:rPr lang="en-US" sz="1800" dirty="0"/>
                  <a:t>with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sz="18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70C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𝜉</m:t>
                    </m:r>
                    <m:r>
                      <a:rPr lang="en-US" sz="18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/>
                  <a:t> </a:t>
                </a:r>
                <a:br>
                  <a:rPr lang="en-US" sz="1800" dirty="0"/>
                </a:br>
                <a:r>
                  <a:rPr lang="en-US" sz="1800" dirty="0"/>
                  <a:t>(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Huse</a:t>
                </a:r>
                <a:r>
                  <a:rPr lang="en-US" sz="1800" dirty="0">
                    <a:solidFill>
                      <a:srgbClr val="7030A0"/>
                    </a:solidFill>
                  </a:rPr>
                  <a:t>-Henley 85,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Kardar</a:t>
                </a:r>
                <a:r>
                  <a:rPr lang="en-US" sz="1800" dirty="0">
                    <a:solidFill>
                      <a:srgbClr val="7030A0"/>
                    </a:solidFill>
                  </a:rPr>
                  <a:t> 85,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Huse</a:t>
                </a:r>
                <a:r>
                  <a:rPr lang="en-US" sz="1800" dirty="0">
                    <a:solidFill>
                      <a:srgbClr val="7030A0"/>
                    </a:solidFill>
                  </a:rPr>
                  <a:t>-Henley-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D.S.Fisher</a:t>
                </a:r>
                <a:r>
                  <a:rPr lang="en-US" sz="1800" dirty="0">
                    <a:solidFill>
                      <a:srgbClr val="7030A0"/>
                    </a:solidFill>
                  </a:rPr>
                  <a:t> 85,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Kardar</a:t>
                </a:r>
                <a:r>
                  <a:rPr lang="en-US" sz="1800" dirty="0">
                    <a:solidFill>
                      <a:srgbClr val="7030A0"/>
                    </a:solidFill>
                  </a:rPr>
                  <a:t>-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Parisi</a:t>
                </a:r>
                <a:r>
                  <a:rPr lang="en-US" sz="1800" dirty="0">
                    <a:solidFill>
                      <a:srgbClr val="7030A0"/>
                    </a:solidFill>
                  </a:rPr>
                  <a:t>-Zhang 86</a:t>
                </a:r>
                <a:r>
                  <a:rPr lang="en-US" sz="1800" dirty="0"/>
                  <a:t>). </a:t>
                </a:r>
              </a:p>
              <a:p>
                <a:r>
                  <a:rPr lang="en-US" sz="1800" dirty="0">
                    <a:solidFill>
                      <a:srgbClr val="00B050"/>
                    </a:solidFill>
                  </a:rPr>
                  <a:t>Limit norm</a:t>
                </a:r>
                <a:r>
                  <a:rPr lang="en-US" sz="1800" dirty="0"/>
                  <a:t>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is a (deterministic) norm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1800" dirty="0"/>
                  <a:t>, almost surely given by</a:t>
                </a:r>
                <a:br>
                  <a:rPr lang="en-US" sz="1800" dirty="0"/>
                </a:b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𝐿𝑣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den>
                        </m:f>
                      </m:e>
                    </m:func>
                  </m:oMath>
                </a14:m>
                <a:endParaRPr lang="en-US" sz="1800" dirty="0"/>
              </a:p>
              <a:p>
                <a:r>
                  <a:rPr lang="en-US" sz="1800" dirty="0">
                    <a:solidFill>
                      <a:srgbClr val="00B050"/>
                    </a:solidFill>
                  </a:rPr>
                  <a:t>Limit shape</a:t>
                </a:r>
                <a:r>
                  <a:rPr lang="en-US" sz="1800" dirty="0"/>
                  <a:t>: unit ball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≔</m:t>
                    </m:r>
                    <m:d>
                      <m:dPr>
                        <m:begChr m:val="{"/>
                        <m:endChr m:val="}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ℝ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: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≤1</m:t>
                        </m:r>
                      </m:e>
                    </m:d>
                  </m:oMath>
                </a14:m>
                <a:r>
                  <a:rPr lang="en-US" sz="1800" dirty="0"/>
                  <a:t> </a:t>
                </a:r>
                <a:r>
                  <a:rPr lang="en-US" sz="1800" dirty="0">
                    <a:solidFill>
                      <a:srgbClr val="0070C0"/>
                    </a:solidFill>
                  </a:rPr>
                  <a:t>strictly convex</a:t>
                </a:r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Specific shape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800" dirty="0"/>
                  <a:t> depends on the edge weight distribution.</a:t>
                </a:r>
                <a:br>
                  <a:rPr lang="en-US" sz="1800" dirty="0"/>
                </a:br>
                <a:r>
                  <a:rPr lang="en-US" sz="1800" dirty="0"/>
                  <a:t>Unclear whether it is ever a Euclidean ball.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  <a:blipFill>
                <a:blip r:embed="rId3"/>
                <a:stretch>
                  <a:fillRect l="-444" t="-497" b="-9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3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787657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75524E-0BAB-A4C3-736B-B1F4DD56BF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2109135"/>
            <a:ext cx="3145809" cy="9388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D247612-034F-5F55-3DDA-A65B8A45EB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4580" y="5257800"/>
            <a:ext cx="1896020" cy="11705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EDB311-68CA-5883-FAA7-CDC0A23A250B}"/>
                  </a:ext>
                </a:extLst>
              </p:cNvPr>
              <p:cNvSpPr txBox="1"/>
              <p:nvPr/>
            </p:nvSpPr>
            <p:spPr>
              <a:xfrm>
                <a:off x="1143000" y="2330368"/>
                <a:ext cx="4267200" cy="7176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𝔼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𝐿𝑣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𝑆𝑡𝑑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𝐿𝑣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(1)</m:t>
                          </m:r>
                        </m:sup>
                      </m:sSup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IL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EDB311-68CA-5883-FAA7-CDC0A23A2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330368"/>
                <a:ext cx="4267200" cy="7176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15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Rigorous 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>
                    <a:solidFill>
                      <a:srgbClr val="FF0000"/>
                    </a:solidFill>
                  </a:rPr>
                  <a:t>Norm</a:t>
                </a:r>
                <a:r>
                  <a:rPr lang="en-US" sz="1800" dirty="0"/>
                  <a:t>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sz="1800" dirty="0"/>
                  <a:t> is well defined. Not proved that its unit ball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800" dirty="0"/>
                  <a:t> is strictly convex!</a:t>
                </a:r>
                <a:br>
                  <a:rPr lang="en-US" sz="1800" dirty="0"/>
                </a:br>
                <a:r>
                  <a:rPr lang="en-US" sz="1800" dirty="0"/>
                  <a:t>Not even proved that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800" dirty="0"/>
                  <a:t> is never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/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∞</m:t>
                        </m:r>
                      </m:sub>
                    </m:sSub>
                  </m:oMath>
                </a14:m>
                <a:r>
                  <a:rPr lang="en-US" sz="1800" dirty="0"/>
                  <a:t> ball!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>
                    <a:solidFill>
                      <a:srgbClr val="FF0000"/>
                    </a:solidFill>
                  </a:rPr>
                  <a:t>Standard deviation</a:t>
                </a:r>
                <a:r>
                  <a:rPr lang="en-US" sz="1800" dirty="0"/>
                  <a:t>:</a:t>
                </a:r>
                <a:br>
                  <a:rPr lang="en-US" sz="18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𝑆𝑡𝑑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𝐿𝑣</m:t>
                            </m:r>
                          </m:sub>
                        </m:sSub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𝑐</m:t>
                    </m:r>
                    <m:rad>
                      <m:radPr>
                        <m:degHide m:val="on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</m:func>
                          </m:den>
                        </m:f>
                      </m:e>
                    </m:rad>
                  </m:oMath>
                </a14:m>
                <a:r>
                  <a:rPr lang="en-US" sz="1800" i="1" dirty="0">
                    <a:latin typeface="Cambria Math" panose="02040503050406030204" pitchFamily="18" charset="0"/>
                  </a:rPr>
                  <a:t>     </a:t>
                </a:r>
                <a:r>
                  <a:rPr lang="en-US" sz="1800" dirty="0"/>
                  <a:t>(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Benjamini</a:t>
                </a:r>
                <a:r>
                  <a:rPr lang="en-US" sz="1800" dirty="0">
                    <a:solidFill>
                      <a:srgbClr val="7030A0"/>
                    </a:solidFill>
                  </a:rPr>
                  <a:t>-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Kalai</a:t>
                </a:r>
                <a:r>
                  <a:rPr lang="en-US" sz="1800" dirty="0">
                    <a:solidFill>
                      <a:srgbClr val="7030A0"/>
                    </a:solidFill>
                  </a:rPr>
                  <a:t>-Schramm 03</a:t>
                </a:r>
                <a:r>
                  <a:rPr lang="en-US" sz="1800" dirty="0"/>
                  <a:t>)</a:t>
                </a:r>
                <a:br>
                  <a:rPr lang="en-US" sz="1800" dirty="0"/>
                </a:b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𝑆𝑡𝑑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800" b="1" i="1"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𝐿𝑣</m:t>
                            </m:r>
                          </m:sub>
                        </m:sSub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𝑐</m:t>
                    </m:r>
                    <m:rad>
                      <m:radPr>
                        <m:deg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unc>
                          <m:func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</m:func>
                      </m:e>
                    </m:rad>
                  </m:oMath>
                </a14:m>
                <a:r>
                  <a:rPr lang="en-US" sz="1800" i="1" dirty="0">
                    <a:latin typeface="Cambria Math" panose="02040503050406030204" pitchFamily="18" charset="0"/>
                  </a:rPr>
                  <a:t>   </a:t>
                </a:r>
                <a:r>
                  <a:rPr lang="en-US" sz="1800" dirty="0">
                    <a:latin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i="1" dirty="0">
                    <a:latin typeface="Cambria Math" panose="02040503050406030204" pitchFamily="18" charset="0"/>
                  </a:rPr>
                  <a:t>   </a:t>
                </a:r>
                <a:r>
                  <a:rPr lang="en-US" sz="1800" dirty="0"/>
                  <a:t>(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Pemantle</a:t>
                </a:r>
                <a:r>
                  <a:rPr lang="en-US" sz="1800" dirty="0">
                    <a:solidFill>
                      <a:srgbClr val="7030A0"/>
                    </a:solidFill>
                  </a:rPr>
                  <a:t>-Peres 94</a:t>
                </a:r>
                <a:r>
                  <a:rPr lang="en-US" sz="1800" dirty="0"/>
                  <a:t>, </a:t>
                </a:r>
                <a:r>
                  <a:rPr lang="en-US" sz="1800" dirty="0">
                    <a:solidFill>
                      <a:srgbClr val="7030A0"/>
                    </a:solidFill>
                  </a:rPr>
                  <a:t>Newman-Piza 95</a:t>
                </a:r>
                <a:r>
                  <a:rPr lang="en-US" sz="1800" dirty="0"/>
                  <a:t>)</a:t>
                </a:r>
                <a:br>
                  <a:rPr lang="en-US" sz="1800" dirty="0"/>
                </a:br>
                <a:r>
                  <a:rPr lang="en-US" sz="1800" dirty="0">
                    <a:solidFill>
                      <a:srgbClr val="FF0000"/>
                    </a:solidFill>
                  </a:rPr>
                  <a:t>Transversal fluctuations</a:t>
                </a:r>
                <a:r>
                  <a:rPr lang="en-US" sz="1800" dirty="0"/>
                  <a:t>: version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𝜉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sz="1800" dirty="0"/>
                  <a:t> (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Licea</a:t>
                </a:r>
                <a:r>
                  <a:rPr lang="en-US" sz="1800" dirty="0">
                    <a:solidFill>
                      <a:srgbClr val="7030A0"/>
                    </a:solidFill>
                  </a:rPr>
                  <a:t>-Newman-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Piza</a:t>
                </a:r>
                <a:r>
                  <a:rPr lang="en-US" sz="1800" dirty="0">
                    <a:solidFill>
                      <a:srgbClr val="7030A0"/>
                    </a:solidFill>
                  </a:rPr>
                  <a:t> 96</a:t>
                </a:r>
                <a:r>
                  <a:rPr lang="en-US" sz="1800" dirty="0"/>
                  <a:t>)</a:t>
                </a:r>
                <a:br>
                  <a:rPr lang="en-US" sz="1800" dirty="0"/>
                </a:br>
                <a:r>
                  <a:rPr lang="en-US" sz="1800" dirty="0"/>
                  <a:t>No proof that the transversal fluctuations are of order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!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>
                    <a:solidFill>
                      <a:srgbClr val="FF0000"/>
                    </a:solidFill>
                  </a:rPr>
                  <a:t>Scaling relation </a:t>
                </a:r>
                <a:r>
                  <a:rPr lang="en-US" sz="1800" dirty="0"/>
                  <a:t>established conditionally (under assumptions which are presently unverified on the exponents and limit shape, </a:t>
                </a:r>
                <a:r>
                  <a:rPr lang="en-US" sz="1800" dirty="0">
                    <a:solidFill>
                      <a:srgbClr val="7030A0"/>
                    </a:solidFill>
                  </a:rPr>
                  <a:t>Chatterjee 13</a:t>
                </a:r>
                <a:r>
                  <a:rPr lang="en-US" sz="1800" dirty="0"/>
                  <a:t>,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Auffinger-Damron</a:t>
                </a:r>
                <a:r>
                  <a:rPr lang="en-US" sz="1800" dirty="0">
                    <a:solidFill>
                      <a:srgbClr val="7030A0"/>
                    </a:solidFill>
                  </a:rPr>
                  <a:t> 14</a:t>
                </a:r>
                <a:r>
                  <a:rPr lang="en-US" sz="1800" dirty="0"/>
                  <a:t>).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Book of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Auffinger</a:t>
                </a:r>
                <a:r>
                  <a:rPr lang="en-US" sz="1800" dirty="0">
                    <a:solidFill>
                      <a:srgbClr val="7030A0"/>
                    </a:solidFill>
                  </a:rPr>
                  <a:t>-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Damron</a:t>
                </a:r>
                <a:r>
                  <a:rPr lang="en-US" sz="1800" dirty="0">
                    <a:solidFill>
                      <a:srgbClr val="7030A0"/>
                    </a:solidFill>
                  </a:rPr>
                  <a:t>-Hanson 15</a:t>
                </a:r>
                <a:r>
                  <a:rPr lang="en-US" sz="1800" dirty="0"/>
                  <a:t> surveys the rigorous state-of-the-art.</a:t>
                </a:r>
                <a:br>
                  <a:rPr lang="en-US" sz="1800" dirty="0"/>
                </a:br>
                <a:r>
                  <a:rPr lang="en-US" sz="1800" dirty="0"/>
                  <a:t>Many basic questions remain open.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Detailed understanding available in two dimensions (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dirty="0"/>
                  <a:t>) for a related </a:t>
                </a:r>
                <a:r>
                  <a:rPr lang="en-US" sz="1800" dirty="0">
                    <a:solidFill>
                      <a:srgbClr val="0070C0"/>
                    </a:solidFill>
                  </a:rPr>
                  <a:t>integrable</a:t>
                </a:r>
                <a:r>
                  <a:rPr lang="en-US" sz="1800" dirty="0"/>
                  <a:t> model: </a:t>
                </a:r>
                <a:r>
                  <a:rPr lang="en-US" sz="1800" dirty="0">
                    <a:solidFill>
                      <a:srgbClr val="00B050"/>
                    </a:solidFill>
                  </a:rPr>
                  <a:t>Directed last-passage percolation </a:t>
                </a:r>
                <a:r>
                  <a:rPr lang="en-US" sz="1800" dirty="0"/>
                  <a:t>(with specific edge weight distributions). However, no integrable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first-passage</a:t>
                </a:r>
                <a:r>
                  <a:rPr lang="en-US" sz="1800" dirty="0"/>
                  <a:t> percolation model is known.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  <a:blipFill>
                <a:blip r:embed="rId3"/>
                <a:stretch>
                  <a:fillRect l="-444" t="-621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4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787657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B58F98-BA01-6C62-EFA7-5CEE5BCEC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9656" y="1813234"/>
            <a:ext cx="1334744" cy="6073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58AE7FE-0B6F-BC4C-C96A-5B6723953F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2600" y="1653364"/>
            <a:ext cx="1523461" cy="86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11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Influence of edges and midpoint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>
                    <a:solidFill>
                      <a:srgbClr val="FF0000"/>
                    </a:solidFill>
                  </a:rPr>
                  <a:t>Influence of edges</a:t>
                </a:r>
                <a:r>
                  <a:rPr lang="en-US" sz="1800" dirty="0"/>
                  <a:t>: Recall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800" dirty="0"/>
                  <a:t> is the passage time between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1800" dirty="0"/>
                  <a:t>.</a:t>
                </a:r>
                <a:br>
                  <a:rPr lang="en-US" sz="1800" dirty="0"/>
                </a:br>
                <a:r>
                  <a:rPr lang="en-US" sz="1800" dirty="0"/>
                  <a:t>A natural notion of the influence of the weight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sz="1800" dirty="0"/>
                  <a:t> of an edge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800" dirty="0"/>
                  <a:t>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800" dirty="0"/>
                  <a:t> is the probability that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800" dirty="0"/>
                  <a:t> lies on the geodesic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800" dirty="0"/>
                  <a:t> between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≔</m:t>
                      </m:r>
                      <m:sSubSup>
                        <m:sSub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p>
                      </m:sSub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ℙ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800" dirty="0"/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It is clear that at least some of the edges near the endpoints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800" dirty="0"/>
                  <a:t> must have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large influence</a:t>
                </a:r>
                <a:r>
                  <a:rPr lang="en-US" sz="1800" dirty="0"/>
                  <a:t>. Can there be any other edges with large influence?</a:t>
                </a:r>
                <a:br>
                  <a:rPr lang="en-US" sz="1800" dirty="0"/>
                </a:br>
                <a:r>
                  <a:rPr lang="en-US" sz="1800" dirty="0"/>
                  <a:t>Versions of this problem go back at least to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Kesten</a:t>
                </a:r>
                <a:r>
                  <a:rPr lang="en-US" sz="1800" dirty="0">
                    <a:solidFill>
                      <a:srgbClr val="7030A0"/>
                    </a:solidFill>
                  </a:rPr>
                  <a:t> 86</a:t>
                </a:r>
                <a:r>
                  <a:rPr lang="en-US" sz="1800" dirty="0"/>
                  <a:t>. The following is known as the </a:t>
                </a:r>
                <a:r>
                  <a:rPr lang="en-US" sz="1800" dirty="0" err="1">
                    <a:solidFill>
                      <a:srgbClr val="FF0000"/>
                    </a:solidFill>
                  </a:rPr>
                  <a:t>Benjamini</a:t>
                </a:r>
                <a:r>
                  <a:rPr lang="en-US" sz="1800" dirty="0">
                    <a:solidFill>
                      <a:srgbClr val="FF0000"/>
                    </a:solidFill>
                  </a:rPr>
                  <a:t>-</a:t>
                </a:r>
                <a:r>
                  <a:rPr lang="en-US" sz="1800" dirty="0" err="1">
                    <a:solidFill>
                      <a:srgbClr val="FF0000"/>
                    </a:solidFill>
                  </a:rPr>
                  <a:t>Kalai</a:t>
                </a:r>
                <a:r>
                  <a:rPr lang="en-US" sz="1800" dirty="0">
                    <a:solidFill>
                      <a:srgbClr val="FF0000"/>
                    </a:solidFill>
                  </a:rPr>
                  <a:t>-Schramm midpoint problem </a:t>
                </a:r>
                <a:r>
                  <a:rPr lang="en-US" sz="1800" dirty="0"/>
                  <a:t>following their 02 paper: Prove</a:t>
                </a:r>
                <a:br>
                  <a:rPr lang="en-US" sz="1800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eqArr>
                              <m:eqArr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lit/>
                                  </m:r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m:rPr>
                                    <m:lit/>
                                  </m:r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→∞</m:t>
                                </m:r>
                              </m: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ℤ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eqArr>
                          </m:lim>
                        </m:limLow>
                      </m:fName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ℙ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800" i="0">
                                <a:latin typeface="Cambria Math" panose="02040503050406030204" pitchFamily="18" charset="0"/>
                              </a:rPr>
                              <m:t>passes</m:t>
                            </m:r>
                            <m:r>
                              <m:rPr>
                                <m:nor/>
                              </m:rPr>
                              <a:rPr lang="en-US" sz="18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800" i="0">
                                <a:latin typeface="Cambria Math" panose="02040503050406030204" pitchFamily="18" charset="0"/>
                              </a:rPr>
                              <m:t>within</m:t>
                            </m:r>
                            <m:r>
                              <m:rPr>
                                <m:nor/>
                              </m:rPr>
                              <a:rPr lang="en-US" sz="1800" i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800" i="0">
                                <a:latin typeface="Cambria Math" panose="02040503050406030204" pitchFamily="18" charset="0"/>
                              </a:rPr>
                              <m:t>distance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1 </m:t>
                            </m:r>
                            <m:r>
                              <m:rPr>
                                <m:nor/>
                              </m:rPr>
                              <a:rPr lang="en-US" sz="1800" i="0">
                                <a:latin typeface="Cambria Math" panose="02040503050406030204" pitchFamily="18" charset="0"/>
                              </a:rPr>
                              <m:t>of</m:t>
                            </m:r>
                            <m:r>
                              <m:rPr>
                                <m:nor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800" i="1" dirty="0">
                  <a:latin typeface="Cambria Math" panose="02040503050406030204" pitchFamily="18" charset="0"/>
                </a:endParaRP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More generally, it is expected that: for any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&gt;0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there is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1800" dirty="0"/>
                  <a:t> such that for each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∖{0}</m:t>
                    </m:r>
                  </m:oMath>
                </a14:m>
                <a:r>
                  <a:rPr lang="en-US" sz="1800" dirty="0"/>
                  <a:t> and all edges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800" dirty="0"/>
                  <a:t>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</a:rPr>
                      <m:t>dist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d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we have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b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1800" dirty="0"/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In two dimensions (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dirty="0"/>
                  <a:t>), this was proved in great generality by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Ahlberg</a:t>
                </a:r>
                <a:r>
                  <a:rPr lang="en-US" sz="1800" dirty="0">
                    <a:solidFill>
                      <a:srgbClr val="7030A0"/>
                    </a:solidFill>
                  </a:rPr>
                  <a:t>-Hoffman 16</a:t>
                </a:r>
                <a:r>
                  <a:rPr lang="en-US" sz="1800" dirty="0"/>
                  <a:t>, following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Damron</a:t>
                </a:r>
                <a:r>
                  <a:rPr lang="en-US" sz="1800" dirty="0">
                    <a:solidFill>
                      <a:srgbClr val="7030A0"/>
                    </a:solidFill>
                  </a:rPr>
                  <a:t>-Hanson 15 </a:t>
                </a:r>
                <a:r>
                  <a:rPr lang="en-US" sz="1800" dirty="0"/>
                  <a:t>who assumed the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differentiability</a:t>
                </a:r>
                <a:r>
                  <a:rPr lang="en-US" sz="1800" dirty="0"/>
                  <a:t> of the limit shape boundary. Both proofs are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non-quantitative</a:t>
                </a:r>
                <a:r>
                  <a:rPr lang="en-US" sz="1800" dirty="0"/>
                  <a:t>.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In all dimensions, </a:t>
                </a:r>
                <a:r>
                  <a:rPr lang="en-US" sz="1800" dirty="0">
                    <a:solidFill>
                      <a:srgbClr val="7030A0"/>
                    </a:solidFill>
                  </a:rPr>
                  <a:t>Alexander 20 </a:t>
                </a:r>
                <a:r>
                  <a:rPr lang="en-US" sz="1800" dirty="0"/>
                  <a:t>gets an </a:t>
                </a:r>
                <a:r>
                  <a:rPr lang="en-US" sz="1800" dirty="0">
                    <a:solidFill>
                      <a:srgbClr val="0070C0"/>
                    </a:solidFill>
                  </a:rPr>
                  <a:t>optimal quantitative version </a:t>
                </a:r>
                <a:r>
                  <a:rPr lang="en-US" sz="1800" dirty="0"/>
                  <a:t>under assumptions which are presently unverified on the exponents and limit shape.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  <a:blipFill>
                <a:blip r:embed="rId3"/>
                <a:stretch>
                  <a:fillRect l="-444" t="-497" r="-963" b="-8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787657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9896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800" dirty="0"/>
              <a:t>Results (d=2: coalescence of geodesics and quantitative BKS midpoint problem)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</p:spPr>
            <p:txBody>
              <a:bodyPr>
                <a:noAutofit/>
              </a:bodyPr>
              <a:lstStyle/>
              <a:p>
                <a:r>
                  <a:rPr lang="en-US" sz="1800" dirty="0">
                    <a:solidFill>
                      <a:srgbClr val="FF0000"/>
                    </a:solidFill>
                  </a:rPr>
                  <a:t>Limit shape assumption</a:t>
                </a:r>
                <a:r>
                  <a:rPr lang="en-US" sz="1800" dirty="0"/>
                  <a:t>: Next two results assume that the limit shape has more than 32 </a:t>
                </a:r>
                <a:r>
                  <a:rPr lang="en-US" sz="1800" dirty="0">
                    <a:solidFill>
                      <a:srgbClr val="0070C0"/>
                    </a:solidFill>
                  </a:rPr>
                  <a:t>extreme points</a:t>
                </a:r>
                <a:r>
                  <a:rPr lang="en-US" sz="1800" dirty="0"/>
                  <a:t>. We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verify the assumption </a:t>
                </a:r>
                <a:r>
                  <a:rPr lang="en-US" sz="1800" dirty="0"/>
                  <a:t>for a class of edge weight distributions (perturbations of a deterministic edge weight).</a:t>
                </a:r>
              </a:p>
              <a:p>
                <a:r>
                  <a:rPr lang="en-US" sz="1800" dirty="0">
                    <a:solidFill>
                      <a:srgbClr val="FF0000"/>
                    </a:solidFill>
                  </a:rPr>
                  <a:t>Theorem (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Dembin</a:t>
                </a:r>
                <a:r>
                  <a:rPr lang="en-US" sz="1800" dirty="0">
                    <a:solidFill>
                      <a:srgbClr val="7030A0"/>
                    </a:solidFill>
                  </a:rPr>
                  <a:t>-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Elboim</a:t>
                </a:r>
                <a:r>
                  <a:rPr lang="en-US" sz="1800" dirty="0">
                    <a:solidFill>
                      <a:srgbClr val="7030A0"/>
                    </a:solidFill>
                  </a:rPr>
                  <a:t>-P. 22</a:t>
                </a:r>
                <a:r>
                  <a:rPr lang="en-US" sz="1800" dirty="0"/>
                  <a:t>, </a:t>
                </a:r>
                <a:r>
                  <a:rPr lang="en-US" sz="1800" dirty="0">
                    <a:solidFill>
                      <a:srgbClr val="0070C0"/>
                    </a:solidFill>
                  </a:rPr>
                  <a:t>“Coalescence exponent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≥1/8</m:t>
                    </m:r>
                  </m:oMath>
                </a14:m>
                <a:r>
                  <a:rPr lang="en-US" sz="1800" dirty="0">
                    <a:solidFill>
                      <a:srgbClr val="0070C0"/>
                    </a:solidFill>
                  </a:rPr>
                  <a:t>”</a:t>
                </a:r>
                <a:r>
                  <a:rPr lang="en-US" sz="1800" dirty="0"/>
                  <a:t>):</a:t>
                </a:r>
                <a:br>
                  <a:rPr lang="en-US" sz="1800" dirty="0"/>
                </a:br>
                <a:r>
                  <a:rPr lang="en-US" sz="1800" dirty="0"/>
                  <a:t>Let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dirty="0"/>
                  <a:t>. Let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latin typeface="Cambria Math" panose="02040503050406030204" pitchFamily="18" charset="0"/>
                  </a:rPr>
                  <a:t> and set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lit/>
                      </m:rPr>
                      <a:rPr lang="en-US" sz="18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m:rPr>
                        <m:lit/>
                      </m:rPr>
                      <a:rPr lang="en-US" sz="18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1800" i="1" dirty="0">
                    <a:latin typeface="Cambria Math" panose="02040503050406030204" pitchFamily="18" charset="0"/>
                  </a:rPr>
                  <a:t>.</a:t>
                </a:r>
                <a:r>
                  <a:rPr lang="en-US" sz="1800" dirty="0">
                    <a:latin typeface="Cambria Math" panose="02040503050406030204" pitchFamily="18" charset="0"/>
                  </a:rPr>
                  <a:t> Then, for every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&lt;1/8</m:t>
                    </m:r>
                  </m:oMath>
                </a14:m>
                <a:r>
                  <a:rPr lang="en-US" sz="1800" i="1" dirty="0">
                    <a:latin typeface="Cambria Math" panose="02040503050406030204" pitchFamily="18" charset="0"/>
                  </a:rPr>
                  <a:t>,</a:t>
                </a:r>
                <a:br>
                  <a:rPr lang="en-US" sz="18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∃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with</m:t>
                        </m:r>
                        <m:func>
                          <m:func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fName>
                          <m:e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lit/>
                                  </m:r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m:rPr>
                                    <m:lit/>
                                  </m:r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lit/>
                                  </m:r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m:rPr>
                                    <m:lit/>
                                  </m:r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e>
                            </m:d>
                          </m:e>
                        </m:func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. 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𝛾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</m:func>
                          </m:den>
                        </m:f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</m:sup>
                    </m:sSup>
                  </m:oMath>
                </a14:m>
                <a:br>
                  <a:rPr lang="en-US" sz="1800" i="1" dirty="0">
                    <a:latin typeface="Cambria Math" panose="02040503050406030204" pitchFamily="18" charset="0"/>
                  </a:rPr>
                </a:br>
                <a:endParaRPr lang="en-US" sz="1800" i="1" dirty="0">
                  <a:latin typeface="Cambria Math" panose="02040503050406030204" pitchFamily="18" charset="0"/>
                </a:endParaRP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Presumably, the coalescence exponent </a:t>
                </a:r>
                <a:br>
                  <a:rPr lang="en-US" sz="1800" dirty="0"/>
                </a:br>
                <a:r>
                  <a:rPr lang="en-US" sz="1800" dirty="0"/>
                  <a:t>equals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𝜉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/>
                  <a:t> in two dimensions.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>
                    <a:solidFill>
                      <a:srgbClr val="FF0000"/>
                    </a:solidFill>
                  </a:rPr>
                  <a:t>Corollary (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Dembin</a:t>
                </a:r>
                <a:r>
                  <a:rPr lang="en-US" sz="1800" dirty="0">
                    <a:solidFill>
                      <a:srgbClr val="7030A0"/>
                    </a:solidFill>
                  </a:rPr>
                  <a:t>-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Elboim</a:t>
                </a:r>
                <a:r>
                  <a:rPr lang="en-US" sz="1800" dirty="0">
                    <a:solidFill>
                      <a:srgbClr val="7030A0"/>
                    </a:solidFill>
                  </a:rPr>
                  <a:t>-P. 22</a:t>
                </a:r>
                <a:r>
                  <a:rPr lang="en-US" sz="1800" dirty="0"/>
                  <a:t>, </a:t>
                </a:r>
                <a:br>
                  <a:rPr lang="en-US" sz="1800" dirty="0"/>
                </a:br>
                <a:r>
                  <a:rPr lang="en-US" sz="1800" dirty="0">
                    <a:solidFill>
                      <a:srgbClr val="0070C0"/>
                    </a:solidFill>
                  </a:rPr>
                  <a:t>quantitative BKS midpoint problem</a:t>
                </a:r>
                <a:r>
                  <a:rPr lang="en-US" sz="1800" dirty="0"/>
                  <a:t>):</a:t>
                </a:r>
                <a:br>
                  <a:rPr lang="en-US" sz="1800" dirty="0"/>
                </a:br>
                <a:r>
                  <a:rPr lang="en-US" sz="1800" dirty="0"/>
                  <a:t>Let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dirty="0"/>
                  <a:t>. Let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latin typeface="Cambria Math" panose="02040503050406030204" pitchFamily="18" charset="0"/>
                  </a:rPr>
                  <a:t> and set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lit/>
                      </m:rPr>
                      <a:rPr lang="en-US" sz="18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𝑣</m:t>
                    </m:r>
                    <m:r>
                      <m:rPr>
                        <m:lit/>
                      </m:rPr>
                      <a:rPr lang="en-US" sz="18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1800" i="1" dirty="0">
                    <a:latin typeface="Cambria Math" panose="02040503050406030204" pitchFamily="18" charset="0"/>
                  </a:rPr>
                  <a:t>.</a:t>
                </a:r>
                <a:r>
                  <a:rPr lang="en-US" sz="1800" dirty="0">
                    <a:latin typeface="Cambria Math" panose="02040503050406030204" pitchFamily="18" charset="0"/>
                  </a:rPr>
                  <a:t> Then, </a:t>
                </a:r>
                <a:br>
                  <a:rPr lang="en-US" sz="180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passes</m:t>
                        </m:r>
                        <m:r>
                          <m:rPr>
                            <m:nor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within</m:t>
                        </m:r>
                        <m:r>
                          <m:rPr>
                            <m:nor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distance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m:rPr>
                            <m:nor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endParaRPr lang="en-US" sz="1800" dirty="0"/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>
                    <a:solidFill>
                      <a:srgbClr val="FF0000"/>
                    </a:solidFill>
                  </a:rPr>
                  <a:t>Highways and byways</a:t>
                </a:r>
                <a:r>
                  <a:rPr lang="en-US" sz="1800" dirty="0"/>
                  <a:t>: </a:t>
                </a:r>
                <a:r>
                  <a:rPr lang="en-US" sz="1800" dirty="0">
                    <a:solidFill>
                      <a:srgbClr val="7030A0"/>
                    </a:solidFill>
                  </a:rPr>
                  <a:t>Hammersley-Welsh 65 </a:t>
                </a:r>
                <a:r>
                  <a:rPr lang="en-US" sz="1800" dirty="0"/>
                  <a:t>asked how many edges lie on infinite geodesics starting at the origin.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800" dirty="0"/>
                  <a:t>, we prove a quantitative, power-law upper bound, following a non-quantitative result of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Ahlberg</a:t>
                </a:r>
                <a:r>
                  <a:rPr lang="en-US" sz="1800" dirty="0">
                    <a:solidFill>
                      <a:srgbClr val="7030A0"/>
                    </a:solidFill>
                  </a:rPr>
                  <a:t>-Hanson-Hoffman 22</a:t>
                </a:r>
                <a:r>
                  <a:rPr lang="en-US" sz="18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  <a:blipFill>
                <a:blip r:embed="rId3"/>
                <a:stretch>
                  <a:fillRect l="-444" t="-621" r="-1037" b="-6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6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787657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A0C8BEF-6137-C830-A1C0-B7B992AA6B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3335" y="3429000"/>
            <a:ext cx="3785865" cy="111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07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52400"/>
                <a:ext cx="8229600" cy="1143000"/>
              </a:xfrm>
            </p:spPr>
            <p:txBody>
              <a:bodyPr>
                <a:noAutofit/>
              </a:bodyPr>
              <a:lstStyle/>
              <a:p>
                <a:r>
                  <a:rPr lang="en-US" sz="3600" dirty="0"/>
                  <a:t>Results (all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3600" dirty="0"/>
                  <a:t>: number of influential edges)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152400"/>
                <a:ext cx="8229600" cy="1143000"/>
              </a:xfrm>
              <a:blipFill>
                <a:blip r:embed="rId3"/>
                <a:stretch>
                  <a:fillRect l="-1037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</p:spPr>
            <p:txBody>
              <a:bodyPr>
                <a:noAutofit/>
              </a:bodyPr>
              <a:lstStyle/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Recall the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influences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𝑣</m:t>
                        </m:r>
                      </m:sup>
                    </m:sSub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/>
                  <a:t>. Recall also that it is expected that all edges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sz="180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1800" dirty="0"/>
                  <a:t> will be in an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</m:oMath>
                </a14:m>
                <a:r>
                  <a:rPr lang="en-US" sz="1800" dirty="0"/>
                  <a:t> neighborhood of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800" dirty="0"/>
                  <a:t>. Our next theorem comes close to showing this by proving that the </a:t>
                </a:r>
                <a:r>
                  <a:rPr lang="en-US" sz="1800" dirty="0">
                    <a:solidFill>
                      <a:srgbClr val="0070C0"/>
                    </a:solidFill>
                  </a:rPr>
                  <a:t>number</a:t>
                </a:r>
                <a:r>
                  <a:rPr lang="en-US" sz="1800" dirty="0"/>
                  <a:t> of edges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sz="180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180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1800" dirty="0"/>
                  <a:t> does not grow with the distance between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>
                    <a:solidFill>
                      <a:srgbClr val="FF0000"/>
                    </a:solidFill>
                  </a:rPr>
                  <a:t>Theorem (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Dembin</a:t>
                </a:r>
                <a:r>
                  <a:rPr lang="en-US" sz="1800" dirty="0">
                    <a:solidFill>
                      <a:srgbClr val="7030A0"/>
                    </a:solidFill>
                  </a:rPr>
                  <a:t>-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Elboim</a:t>
                </a:r>
                <a:r>
                  <a:rPr lang="en-US" sz="1800" dirty="0">
                    <a:solidFill>
                      <a:srgbClr val="7030A0"/>
                    </a:solidFill>
                  </a:rPr>
                  <a:t>-P. 23</a:t>
                </a:r>
                <a:r>
                  <a:rPr lang="en-US" sz="1800" dirty="0"/>
                  <a:t>): Let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US" sz="1800" dirty="0"/>
                  <a:t>. For each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1800" dirty="0"/>
                  <a:t> there exists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sub>
                    </m:sSub>
                  </m:oMath>
                </a14:m>
                <a:r>
                  <a:rPr lang="en-US" sz="1800" dirty="0"/>
                  <a:t> such that for all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1800" i="1" dirty="0">
                    <a:latin typeface="Cambria Math" panose="02040503050406030204" pitchFamily="18" charset="0"/>
                  </a:rPr>
                  <a:t>,</a:t>
                </a:r>
                <a:br>
                  <a:rPr lang="en-US" sz="18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ℤ</m:t>
                                    </m:r>
                                  </m:e>
                                  <m:sup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 :</m:t>
                            </m:r>
                            <m:sSubSup>
                              <m:sSubSup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p>
                            </m:sSub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</m:d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sub>
                    </m:sSub>
                  </m:oMath>
                </a14:m>
                <a:endParaRPr lang="en-US" sz="1800" i="1" dirty="0">
                  <a:latin typeface="Cambria Math" panose="02040503050406030204" pitchFamily="18" charset="0"/>
                </a:endParaRP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Moreover, we prove the following </a:t>
                </a:r>
                <a:r>
                  <a:rPr lang="en-US" sz="1800" dirty="0">
                    <a:solidFill>
                      <a:srgbClr val="0070C0"/>
                    </a:solidFill>
                  </a:rPr>
                  <a:t>quantitative version</a:t>
                </a:r>
                <a:r>
                  <a:rPr lang="en-US" sz="1800" dirty="0"/>
                  <a:t>, with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1800" dirty="0"/>
                  <a:t> universal,</a:t>
                </a:r>
              </a:p>
              <a:p>
                <a:pPr marL="0" indent="0" algn="ctr">
                  <a:buNone/>
                  <a:tabLst>
                    <a:tab pos="1436688" algn="l"/>
                    <a:tab pos="1525588" algn="l"/>
                  </a:tabLst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ℤ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 :</m:t>
                            </m:r>
                            <m:sSubSup>
                              <m:sSub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p>
                            </m:sSub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</m:d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sup>
                    </m:sSup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lit/>
                                  </m:r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m:rPr>
                                    <m:lit/>
                                  </m:r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e>
                            </m:d>
                          </m:e>
                          <m:sup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+1)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den>
                            </m:f>
                          </m:sup>
                        </m:sSup>
                      </m:e>
                    </m:func>
                  </m:oMath>
                </a14:m>
                <a:r>
                  <a:rPr lang="en-US" sz="1800" dirty="0"/>
                  <a:t> 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The power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1800" dirty="0"/>
                  <a:t> is the one that would be expected from the bound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𝜉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sz="1800" dirty="0"/>
                  <a:t>. However, the version of this bound proved by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Licea</a:t>
                </a:r>
                <a:r>
                  <a:rPr lang="en-US" sz="1800" dirty="0">
                    <a:solidFill>
                      <a:srgbClr val="7030A0"/>
                    </a:solidFill>
                  </a:rPr>
                  <a:t>-Newman-Piza 96</a:t>
                </a:r>
                <a:r>
                  <a:rPr lang="en-US" sz="1800" dirty="0"/>
                  <a:t> is not strong enough to imply our result.</a:t>
                </a:r>
              </a:p>
              <a:p>
                <a:pPr>
                  <a:tabLst>
                    <a:tab pos="1436688" algn="l"/>
                    <a:tab pos="1525588" algn="l"/>
                  </a:tabLst>
                </a:pPr>
                <a:r>
                  <a:rPr lang="en-US" sz="1800" dirty="0"/>
                  <a:t>Our quantitative result addresses a problem raised by 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Benjamini</a:t>
                </a:r>
                <a:r>
                  <a:rPr lang="en-US" sz="1800" dirty="0">
                    <a:solidFill>
                      <a:srgbClr val="7030A0"/>
                    </a:solidFill>
                  </a:rPr>
                  <a:t>-</a:t>
                </a:r>
                <a:r>
                  <a:rPr lang="en-US" sz="1800" dirty="0" err="1">
                    <a:solidFill>
                      <a:srgbClr val="7030A0"/>
                    </a:solidFill>
                  </a:rPr>
                  <a:t>Kalai</a:t>
                </a:r>
                <a:r>
                  <a:rPr lang="en-US" sz="1800" dirty="0">
                    <a:solidFill>
                      <a:srgbClr val="7030A0"/>
                    </a:solidFill>
                  </a:rPr>
                  <a:t>-Schramm 03 </a:t>
                </a:r>
                <a:r>
                  <a:rPr lang="en-US" sz="1800" dirty="0"/>
                  <a:t>(it would have simplified their use of </a:t>
                </a:r>
                <a:r>
                  <a:rPr lang="en-US" sz="1800" dirty="0" err="1"/>
                  <a:t>Talagrand’s</a:t>
                </a:r>
                <a:r>
                  <a:rPr lang="en-US" sz="1800" dirty="0"/>
                  <a:t> inequality, allowing to bypass the “averaging trick”).</a:t>
                </a:r>
              </a:p>
              <a:p>
                <a:pPr marL="0" indent="0">
                  <a:buNone/>
                  <a:tabLst>
                    <a:tab pos="1436688" algn="l"/>
                    <a:tab pos="1525588" algn="l"/>
                  </a:tabLst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50146"/>
                <a:ext cx="8229600" cy="4906963"/>
              </a:xfrm>
              <a:blipFill>
                <a:blip r:embed="rId4"/>
                <a:stretch>
                  <a:fillRect l="-444" t="-124" r="-1037" b="-9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6653EBAD-0DEC-4A42-8EAE-CEF9B3D9D7C6}" type="slidenum">
              <a:rPr lang="en-US" smtClean="0"/>
              <a:t>7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5787657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652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62999</TotalTime>
  <Words>1280</Words>
  <Application>Microsoft Office PowerPoint</Application>
  <PresentationFormat>On-screen Show (4:3)</PresentationFormat>
  <Paragraphs>67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First-passage percolation on Z^d</vt:lpstr>
      <vt:lpstr>First-passage percolation</vt:lpstr>
      <vt:lpstr>Basic predictions</vt:lpstr>
      <vt:lpstr>Rigorous results</vt:lpstr>
      <vt:lpstr>Influence of edges and midpoint problem</vt:lpstr>
      <vt:lpstr>Results (d=2: coalescence of geodesics and quantitative BKS midpoint problem)</vt:lpstr>
      <vt:lpstr>Results (all d: number of influential edges)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estimates for the effect of disorder on low-dimensional lattice systems</dc:title>
  <dc:creator>User</dc:creator>
  <cp:lastModifiedBy>Ron Peled</cp:lastModifiedBy>
  <cp:revision>1487</cp:revision>
  <dcterms:created xsi:type="dcterms:W3CDTF">2018-05-02T19:24:02Z</dcterms:created>
  <dcterms:modified xsi:type="dcterms:W3CDTF">2025-03-19T15:48:41Z</dcterms:modified>
</cp:coreProperties>
</file>